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684" r:id="rId2"/>
    <p:sldId id="712" r:id="rId3"/>
    <p:sldId id="685" r:id="rId4"/>
    <p:sldId id="686" r:id="rId5"/>
    <p:sldId id="687" r:id="rId6"/>
    <p:sldId id="688" r:id="rId7"/>
    <p:sldId id="689" r:id="rId8"/>
    <p:sldId id="286" r:id="rId9"/>
    <p:sldId id="270" r:id="rId10"/>
    <p:sldId id="690" r:id="rId11"/>
    <p:sldId id="691" r:id="rId12"/>
    <p:sldId id="273" r:id="rId13"/>
    <p:sldId id="278" r:id="rId14"/>
    <p:sldId id="692" r:id="rId15"/>
    <p:sldId id="693" r:id="rId16"/>
    <p:sldId id="694" r:id="rId17"/>
    <p:sldId id="695" r:id="rId18"/>
    <p:sldId id="296" r:id="rId19"/>
    <p:sldId id="696" r:id="rId20"/>
    <p:sldId id="697" r:id="rId21"/>
    <p:sldId id="698" r:id="rId22"/>
    <p:sldId id="699" r:id="rId23"/>
    <p:sldId id="700" r:id="rId24"/>
    <p:sldId id="7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9" autoAdjust="0"/>
    <p:restoredTop sz="94660"/>
  </p:normalViewPr>
  <p:slideViewPr>
    <p:cSldViewPr snapToGrid="0">
      <p:cViewPr varScale="1">
        <p:scale>
          <a:sx n="65" d="100"/>
          <a:sy n="65" d="100"/>
        </p:scale>
        <p:origin x="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3B0C04-2D17-4681-946F-9DFEA3FB57A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AA80F5-E9B0-4513-A63B-5C688933DEE8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0000"/>
        </a:solidFill>
        <a:ln>
          <a:noFill/>
        </a:ln>
      </dgm:spPr>
      <dgm:t>
        <a:bodyPr rtlCol="0" anchor="ctr"/>
        <a:lstStyle/>
        <a:p>
          <a:pPr rtl="0"/>
          <a:r>
            <a:rPr lang="en-US" sz="1700" kern="1200" dirty="0"/>
            <a:t>Hostile</a:t>
          </a:r>
        </a:p>
      </dgm:t>
    </dgm:pt>
    <dgm:pt modelId="{A4BC5961-3B3D-4AB1-9F67-31DFE7F9A375}" type="parTrans" cxnId="{9B08B0DC-FD83-4F6B-86DC-14D47DC4BD88}">
      <dgm:prSet/>
      <dgm:spPr/>
      <dgm:t>
        <a:bodyPr/>
        <a:lstStyle/>
        <a:p>
          <a:endParaRPr lang="en-US"/>
        </a:p>
      </dgm:t>
    </dgm:pt>
    <dgm:pt modelId="{C36315DE-5EE5-44BE-BB74-474E7082BD86}" type="sibTrans" cxnId="{9B08B0DC-FD83-4F6B-86DC-14D47DC4BD88}">
      <dgm:prSet/>
      <dgm:spPr/>
      <dgm:t>
        <a:bodyPr/>
        <a:lstStyle/>
        <a:p>
          <a:endParaRPr lang="en-US"/>
        </a:p>
      </dgm:t>
    </dgm:pt>
    <dgm:pt modelId="{342ED96E-78A8-41D0-AFF3-1C14527491F9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7A23F"/>
        </a:solidFill>
        <a:ln>
          <a:noFill/>
        </a:ln>
      </dgm:spPr>
      <dgm:t>
        <a:bodyPr rtlCol="0" anchor="ctr"/>
        <a:lstStyle/>
        <a:p>
          <a:pPr rtl="0"/>
          <a:r>
            <a:rPr lang="en-US" sz="1700" dirty="0">
              <a:solidFill>
                <a:schemeClr val="tx2">
                  <a:lumMod val="75000"/>
                </a:schemeClr>
              </a:solidFill>
            </a:rPr>
            <a:t>Neutral</a:t>
          </a:r>
        </a:p>
      </dgm:t>
    </dgm:pt>
    <dgm:pt modelId="{913D759D-BB02-4CE4-92BD-3FFE7360C3F4}" type="parTrans" cxnId="{DCE30C9E-E497-4468-8820-581F5430E240}">
      <dgm:prSet/>
      <dgm:spPr/>
      <dgm:t>
        <a:bodyPr/>
        <a:lstStyle/>
        <a:p>
          <a:endParaRPr lang="en-US"/>
        </a:p>
      </dgm:t>
    </dgm:pt>
    <dgm:pt modelId="{3A80C2EF-6CEA-40C6-88C8-F7D8C15E8D02}" type="sibTrans" cxnId="{DCE30C9E-E497-4468-8820-581F5430E240}">
      <dgm:prSet/>
      <dgm:spPr/>
      <dgm:t>
        <a:bodyPr/>
        <a:lstStyle/>
        <a:p>
          <a:endParaRPr lang="en-US"/>
        </a:p>
      </dgm:t>
    </dgm:pt>
    <dgm:pt modelId="{4707AF81-FD03-455E-B27C-8324C33D55BB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FFFF00"/>
        </a:solidFill>
        <a:ln>
          <a:noFill/>
        </a:ln>
      </dgm:spPr>
      <dgm:t>
        <a:bodyPr rtlCol="0" anchor="ctr"/>
        <a:lstStyle/>
        <a:p>
          <a:pPr rtl="0"/>
          <a:r>
            <a:rPr lang="en-US" sz="1700" dirty="0">
              <a:solidFill>
                <a:schemeClr val="tx2">
                  <a:lumMod val="75000"/>
                </a:schemeClr>
              </a:solidFill>
            </a:rPr>
            <a:t>Tolerant</a:t>
          </a:r>
        </a:p>
      </dgm:t>
    </dgm:pt>
    <dgm:pt modelId="{4E14BD4D-CE68-46D0-94B0-73C326A84AEF}" type="parTrans" cxnId="{F341DAEF-0738-46FD-8874-70A3D42EA68F}">
      <dgm:prSet/>
      <dgm:spPr/>
      <dgm:t>
        <a:bodyPr/>
        <a:lstStyle/>
        <a:p>
          <a:endParaRPr lang="en-US"/>
        </a:p>
      </dgm:t>
    </dgm:pt>
    <dgm:pt modelId="{65F049E8-A70C-4256-A5CC-9922F97F877F}" type="sibTrans" cxnId="{F341DAEF-0738-46FD-8874-70A3D42EA68F}">
      <dgm:prSet/>
      <dgm:spPr/>
      <dgm:t>
        <a:bodyPr/>
        <a:lstStyle/>
        <a:p>
          <a:endParaRPr lang="en-US"/>
        </a:p>
      </dgm:t>
    </dgm:pt>
    <dgm:pt modelId="{F776D53D-3F05-4657-9C9E-2485B8DCDCEF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00B050"/>
        </a:solidFill>
        <a:ln>
          <a:noFill/>
        </a:ln>
      </dgm:spPr>
      <dgm:t>
        <a:bodyPr rtlCol="0" anchor="ctr"/>
        <a:lstStyle/>
        <a:p>
          <a:pPr rtl="0"/>
          <a:r>
            <a:rPr lang="en-US" sz="1700" dirty="0"/>
            <a:t>Affirming</a:t>
          </a:r>
        </a:p>
      </dgm:t>
    </dgm:pt>
    <dgm:pt modelId="{BE42F525-FC0C-4625-B618-A917986B5C98}" type="parTrans" cxnId="{7D4A5194-CC75-4BF3-97D1-7E734623DDF4}">
      <dgm:prSet/>
      <dgm:spPr/>
      <dgm:t>
        <a:bodyPr/>
        <a:lstStyle/>
        <a:p>
          <a:endParaRPr lang="en-US"/>
        </a:p>
      </dgm:t>
    </dgm:pt>
    <dgm:pt modelId="{135A1DB3-352B-472D-9A1A-E8059493CADD}" type="sibTrans" cxnId="{7D4A5194-CC75-4BF3-97D1-7E734623DDF4}">
      <dgm:prSet/>
      <dgm:spPr/>
      <dgm:t>
        <a:bodyPr/>
        <a:lstStyle/>
        <a:p>
          <a:endParaRPr lang="en-US"/>
        </a:p>
      </dgm:t>
    </dgm:pt>
    <dgm:pt modelId="{6A906C7A-6B8D-499E-9DE0-87BEEBE24B69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  <a:ln>
          <a:noFill/>
        </a:ln>
      </dgm:spPr>
      <dgm:t>
        <a:bodyPr rtlCol="0" anchor="ctr"/>
        <a:lstStyle/>
        <a:p>
          <a:pPr rtl="0"/>
          <a:r>
            <a:rPr lang="en-US" sz="1600" dirty="0"/>
            <a:t>Advocating</a:t>
          </a:r>
        </a:p>
      </dgm:t>
    </dgm:pt>
    <dgm:pt modelId="{FC034927-8489-474A-90FE-96E4D4FFFEC1}" type="parTrans" cxnId="{DC775358-F222-4AE6-9A2C-E96BED34A23E}">
      <dgm:prSet/>
      <dgm:spPr/>
      <dgm:t>
        <a:bodyPr/>
        <a:lstStyle/>
        <a:p>
          <a:endParaRPr lang="en-US"/>
        </a:p>
      </dgm:t>
    </dgm:pt>
    <dgm:pt modelId="{52214B0B-796C-49D0-9D03-7A5D41AEC5F2}" type="sibTrans" cxnId="{DC775358-F222-4AE6-9A2C-E96BED34A23E}">
      <dgm:prSet/>
      <dgm:spPr/>
      <dgm:t>
        <a:bodyPr/>
        <a:lstStyle/>
        <a:p>
          <a:endParaRPr lang="en-US"/>
        </a:p>
      </dgm:t>
    </dgm:pt>
    <dgm:pt modelId="{2C3D03BE-1309-4945-947C-CE58A69549F1}" type="pres">
      <dgm:prSet presAssocID="{6B3B0C04-2D17-4681-946F-9DFEA3FB57A3}" presName="CompostProcess" presStyleCnt="0">
        <dgm:presLayoutVars>
          <dgm:dir/>
          <dgm:resizeHandles val="exact"/>
        </dgm:presLayoutVars>
      </dgm:prSet>
      <dgm:spPr/>
    </dgm:pt>
    <dgm:pt modelId="{AE550661-EA62-4CA6-9506-679A3BF5DB84}" type="pres">
      <dgm:prSet presAssocID="{6B3B0C04-2D17-4681-946F-9DFEA3FB57A3}" presName="arrow" presStyleLbl="bgShp" presStyleIdx="0" presStyleCnt="1" custLinFactNeighborX="0" custLinFactNeighborY="1415"/>
      <dgm:spPr/>
    </dgm:pt>
    <dgm:pt modelId="{06E430F2-38A9-4772-8A63-0703526D2942}" type="pres">
      <dgm:prSet presAssocID="{6B3B0C04-2D17-4681-946F-9DFEA3FB57A3}" presName="linearProcess" presStyleCnt="0"/>
      <dgm:spPr/>
    </dgm:pt>
    <dgm:pt modelId="{A551D1E4-48FB-4F73-BF4A-27444DBC5E3F}" type="pres">
      <dgm:prSet presAssocID="{F2AA80F5-E9B0-4513-A63B-5C688933DEE8}" presName="textNode" presStyleLbl="node1" presStyleIdx="0" presStyleCnt="5" custScaleX="39640" custScaleY="59848">
        <dgm:presLayoutVars>
          <dgm:bulletEnabled val="1"/>
        </dgm:presLayoutVars>
      </dgm:prSet>
      <dgm:spPr>
        <a:xfrm>
          <a:off x="5595" y="1220628"/>
          <a:ext cx="3299584" cy="1627505"/>
        </a:xfrm>
        <a:prstGeom prst="roundRect">
          <a:avLst/>
        </a:prstGeom>
      </dgm:spPr>
    </dgm:pt>
    <dgm:pt modelId="{079DFFB6-6E4B-4C47-B975-CEE860644BB8}" type="pres">
      <dgm:prSet presAssocID="{C36315DE-5EE5-44BE-BB74-474E7082BD86}" presName="sibTrans" presStyleCnt="0"/>
      <dgm:spPr/>
    </dgm:pt>
    <dgm:pt modelId="{7A4158DB-FD64-438E-B99C-4884C60316C6}" type="pres">
      <dgm:prSet presAssocID="{342ED96E-78A8-41D0-AFF3-1C14527491F9}" presName="textNode" presStyleLbl="node1" presStyleIdx="1" presStyleCnt="5" custScaleX="43105" custScaleY="60825">
        <dgm:presLayoutVars>
          <dgm:bulletEnabled val="1"/>
        </dgm:presLayoutVars>
      </dgm:prSet>
      <dgm:spPr>
        <a:xfrm>
          <a:off x="3662071" y="1220628"/>
          <a:ext cx="3299584" cy="1627505"/>
        </a:xfrm>
        <a:prstGeom prst="roundRect">
          <a:avLst/>
        </a:prstGeom>
      </dgm:spPr>
    </dgm:pt>
    <dgm:pt modelId="{005BD433-4CB1-4AFF-B13A-1A7E051B6DC2}" type="pres">
      <dgm:prSet presAssocID="{3A80C2EF-6CEA-40C6-88C8-F7D8C15E8D02}" presName="sibTrans" presStyleCnt="0"/>
      <dgm:spPr/>
    </dgm:pt>
    <dgm:pt modelId="{859D2005-9A6E-431A-BA9A-D3EBBB3104DA}" type="pres">
      <dgm:prSet presAssocID="{4707AF81-FD03-455E-B27C-8324C33D55BB}" presName="textNode" presStyleLbl="node1" presStyleIdx="2" presStyleCnt="5" custScaleX="39243" custScaleY="61802">
        <dgm:presLayoutVars>
          <dgm:bulletEnabled val="1"/>
        </dgm:presLayoutVars>
      </dgm:prSet>
      <dgm:spPr>
        <a:xfrm>
          <a:off x="7318546" y="1220628"/>
          <a:ext cx="3299584" cy="1627505"/>
        </a:xfrm>
        <a:prstGeom prst="roundRect">
          <a:avLst/>
        </a:prstGeom>
      </dgm:spPr>
    </dgm:pt>
    <dgm:pt modelId="{0EEB6984-4F72-4B2C-B7B0-5EB8B79E84CE}" type="pres">
      <dgm:prSet presAssocID="{65F049E8-A70C-4256-A5CC-9922F97F877F}" presName="sibTrans" presStyleCnt="0"/>
      <dgm:spPr/>
    </dgm:pt>
    <dgm:pt modelId="{E935E3A3-6F51-4A07-8DEB-BEF6A7309FAD}" type="pres">
      <dgm:prSet presAssocID="{F776D53D-3F05-4657-9C9E-2485B8DCDCEF}" presName="textNode" presStyleLbl="node1" presStyleIdx="3" presStyleCnt="5" custScaleX="38373" custScaleY="62779">
        <dgm:presLayoutVars>
          <dgm:bulletEnabled val="1"/>
        </dgm:presLayoutVars>
      </dgm:prSet>
      <dgm:spPr>
        <a:prstGeom prst="roundRect">
          <a:avLst/>
        </a:prstGeom>
      </dgm:spPr>
    </dgm:pt>
    <dgm:pt modelId="{59FF3223-0D8B-47B8-BBC3-84913CA8574C}" type="pres">
      <dgm:prSet presAssocID="{135A1DB3-352B-472D-9A1A-E8059493CADD}" presName="sibTrans" presStyleCnt="0"/>
      <dgm:spPr/>
    </dgm:pt>
    <dgm:pt modelId="{5D67481F-0E0D-4ADF-A3D6-8E370F4015B0}" type="pres">
      <dgm:prSet presAssocID="{6A906C7A-6B8D-499E-9DE0-87BEEBE24B69}" presName="textNode" presStyleLbl="node1" presStyleIdx="4" presStyleCnt="5" custScaleX="38373" custScaleY="6278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9488B403-2C4D-416F-AB80-3BD666FCE917}" type="presOf" srcId="{342ED96E-78A8-41D0-AFF3-1C14527491F9}" destId="{7A4158DB-FD64-438E-B99C-4884C60316C6}" srcOrd="0" destOrd="0" presId="urn:microsoft.com/office/officeart/2005/8/layout/hProcess9"/>
    <dgm:cxn modelId="{ACF44D0D-65E0-434E-B4F6-523A38223A73}" type="presOf" srcId="{6B3B0C04-2D17-4681-946F-9DFEA3FB57A3}" destId="{2C3D03BE-1309-4945-947C-CE58A69549F1}" srcOrd="0" destOrd="0" presId="urn:microsoft.com/office/officeart/2005/8/layout/hProcess9"/>
    <dgm:cxn modelId="{C1C0571D-3CD4-47B7-B6C6-2CDF9D696B4B}" type="presOf" srcId="{F776D53D-3F05-4657-9C9E-2485B8DCDCEF}" destId="{E935E3A3-6F51-4A07-8DEB-BEF6A7309FAD}" srcOrd="0" destOrd="0" presId="urn:microsoft.com/office/officeart/2005/8/layout/hProcess9"/>
    <dgm:cxn modelId="{A7960854-EAFE-42D3-BB02-3232E59AAEB2}" type="presOf" srcId="{F2AA80F5-E9B0-4513-A63B-5C688933DEE8}" destId="{A551D1E4-48FB-4F73-BF4A-27444DBC5E3F}" srcOrd="0" destOrd="0" presId="urn:microsoft.com/office/officeart/2005/8/layout/hProcess9"/>
    <dgm:cxn modelId="{DC775358-F222-4AE6-9A2C-E96BED34A23E}" srcId="{6B3B0C04-2D17-4681-946F-9DFEA3FB57A3}" destId="{6A906C7A-6B8D-499E-9DE0-87BEEBE24B69}" srcOrd="4" destOrd="0" parTransId="{FC034927-8489-474A-90FE-96E4D4FFFEC1}" sibTransId="{52214B0B-796C-49D0-9D03-7A5D41AEC5F2}"/>
    <dgm:cxn modelId="{7D4A5194-CC75-4BF3-97D1-7E734623DDF4}" srcId="{6B3B0C04-2D17-4681-946F-9DFEA3FB57A3}" destId="{F776D53D-3F05-4657-9C9E-2485B8DCDCEF}" srcOrd="3" destOrd="0" parTransId="{BE42F525-FC0C-4625-B618-A917986B5C98}" sibTransId="{135A1DB3-352B-472D-9A1A-E8059493CADD}"/>
    <dgm:cxn modelId="{DCE30C9E-E497-4468-8820-581F5430E240}" srcId="{6B3B0C04-2D17-4681-946F-9DFEA3FB57A3}" destId="{342ED96E-78A8-41D0-AFF3-1C14527491F9}" srcOrd="1" destOrd="0" parTransId="{913D759D-BB02-4CE4-92BD-3FFE7360C3F4}" sibTransId="{3A80C2EF-6CEA-40C6-88C8-F7D8C15E8D02}"/>
    <dgm:cxn modelId="{E1CB97CB-CF3F-4B1D-BC8B-81A2165BE916}" type="presOf" srcId="{4707AF81-FD03-455E-B27C-8324C33D55BB}" destId="{859D2005-9A6E-431A-BA9A-D3EBBB3104DA}" srcOrd="0" destOrd="0" presId="urn:microsoft.com/office/officeart/2005/8/layout/hProcess9"/>
    <dgm:cxn modelId="{4FF044CF-618F-43D6-A1C1-1048448384D1}" type="presOf" srcId="{6A906C7A-6B8D-499E-9DE0-87BEEBE24B69}" destId="{5D67481F-0E0D-4ADF-A3D6-8E370F4015B0}" srcOrd="0" destOrd="0" presId="urn:microsoft.com/office/officeart/2005/8/layout/hProcess9"/>
    <dgm:cxn modelId="{9B08B0DC-FD83-4F6B-86DC-14D47DC4BD88}" srcId="{6B3B0C04-2D17-4681-946F-9DFEA3FB57A3}" destId="{F2AA80F5-E9B0-4513-A63B-5C688933DEE8}" srcOrd="0" destOrd="0" parTransId="{A4BC5961-3B3D-4AB1-9F67-31DFE7F9A375}" sibTransId="{C36315DE-5EE5-44BE-BB74-474E7082BD86}"/>
    <dgm:cxn modelId="{F341DAEF-0738-46FD-8874-70A3D42EA68F}" srcId="{6B3B0C04-2D17-4681-946F-9DFEA3FB57A3}" destId="{4707AF81-FD03-455E-B27C-8324C33D55BB}" srcOrd="2" destOrd="0" parTransId="{4E14BD4D-CE68-46D0-94B0-73C326A84AEF}" sibTransId="{65F049E8-A70C-4256-A5CC-9922F97F877F}"/>
    <dgm:cxn modelId="{A43EE941-52E3-4335-BF59-0396F9C49959}" type="presParOf" srcId="{2C3D03BE-1309-4945-947C-CE58A69549F1}" destId="{AE550661-EA62-4CA6-9506-679A3BF5DB84}" srcOrd="0" destOrd="0" presId="urn:microsoft.com/office/officeart/2005/8/layout/hProcess9"/>
    <dgm:cxn modelId="{317A64B4-FB0D-46CB-8930-2FD9238D89EC}" type="presParOf" srcId="{2C3D03BE-1309-4945-947C-CE58A69549F1}" destId="{06E430F2-38A9-4772-8A63-0703526D2942}" srcOrd="1" destOrd="0" presId="urn:microsoft.com/office/officeart/2005/8/layout/hProcess9"/>
    <dgm:cxn modelId="{53842CBF-76FE-4094-98EA-08B99B444CD6}" type="presParOf" srcId="{06E430F2-38A9-4772-8A63-0703526D2942}" destId="{A551D1E4-48FB-4F73-BF4A-27444DBC5E3F}" srcOrd="0" destOrd="0" presId="urn:microsoft.com/office/officeart/2005/8/layout/hProcess9"/>
    <dgm:cxn modelId="{A65FCE65-1FC1-4116-AC9B-A04BB6ABB533}" type="presParOf" srcId="{06E430F2-38A9-4772-8A63-0703526D2942}" destId="{079DFFB6-6E4B-4C47-B975-CEE860644BB8}" srcOrd="1" destOrd="0" presId="urn:microsoft.com/office/officeart/2005/8/layout/hProcess9"/>
    <dgm:cxn modelId="{81102101-8749-468D-96B0-3DEC371E5A1A}" type="presParOf" srcId="{06E430F2-38A9-4772-8A63-0703526D2942}" destId="{7A4158DB-FD64-438E-B99C-4884C60316C6}" srcOrd="2" destOrd="0" presId="urn:microsoft.com/office/officeart/2005/8/layout/hProcess9"/>
    <dgm:cxn modelId="{11054AFD-D9E2-497B-B075-70BC966AAB9B}" type="presParOf" srcId="{06E430F2-38A9-4772-8A63-0703526D2942}" destId="{005BD433-4CB1-4AFF-B13A-1A7E051B6DC2}" srcOrd="3" destOrd="0" presId="urn:microsoft.com/office/officeart/2005/8/layout/hProcess9"/>
    <dgm:cxn modelId="{162A86FD-9385-41B9-8B82-0D8CDA8932E3}" type="presParOf" srcId="{06E430F2-38A9-4772-8A63-0703526D2942}" destId="{859D2005-9A6E-431A-BA9A-D3EBBB3104DA}" srcOrd="4" destOrd="0" presId="urn:microsoft.com/office/officeart/2005/8/layout/hProcess9"/>
    <dgm:cxn modelId="{3FC98F1D-84DD-4752-9628-232D5C8220A9}" type="presParOf" srcId="{06E430F2-38A9-4772-8A63-0703526D2942}" destId="{0EEB6984-4F72-4B2C-B7B0-5EB8B79E84CE}" srcOrd="5" destOrd="0" presId="urn:microsoft.com/office/officeart/2005/8/layout/hProcess9"/>
    <dgm:cxn modelId="{EFA6FC0F-55BE-4F6C-9603-A112708DC207}" type="presParOf" srcId="{06E430F2-38A9-4772-8A63-0703526D2942}" destId="{E935E3A3-6F51-4A07-8DEB-BEF6A7309FAD}" srcOrd="6" destOrd="0" presId="urn:microsoft.com/office/officeart/2005/8/layout/hProcess9"/>
    <dgm:cxn modelId="{69F85B88-3F5C-48D1-BC3B-90B3443235FF}" type="presParOf" srcId="{06E430F2-38A9-4772-8A63-0703526D2942}" destId="{59FF3223-0D8B-47B8-BBC3-84913CA8574C}" srcOrd="7" destOrd="0" presId="urn:microsoft.com/office/officeart/2005/8/layout/hProcess9"/>
    <dgm:cxn modelId="{0A348DD0-5C2D-4D8F-B646-AFC495B27204}" type="presParOf" srcId="{06E430F2-38A9-4772-8A63-0703526D2942}" destId="{5D67481F-0E0D-4ADF-A3D6-8E370F4015B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3B0C04-2D17-4681-946F-9DFEA3FB57A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AA80F5-E9B0-4513-A63B-5C688933DEE8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27EC1"/>
        </a:solidFill>
        <a:ln>
          <a:noFill/>
        </a:ln>
      </dgm:spPr>
      <dgm:t>
        <a:bodyPr rtlCol="0" anchor="ctr"/>
        <a:lstStyle/>
        <a:p>
          <a:pPr rtl="0"/>
          <a:r>
            <a:rPr lang="en-US" sz="2400" kern="1200" dirty="0"/>
            <a:t>Workplace </a:t>
          </a:r>
          <a:r>
            <a:rPr lang="en-US" sz="24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leaders</a:t>
          </a:r>
          <a:r>
            <a:rPr lang="en-US" sz="2400" kern="1200" dirty="0"/>
            <a:t> set an example and model the behavior</a:t>
          </a:r>
        </a:p>
      </dgm:t>
    </dgm:pt>
    <dgm:pt modelId="{A4BC5961-3B3D-4AB1-9F67-31DFE7F9A375}" type="parTrans" cxnId="{9B08B0DC-FD83-4F6B-86DC-14D47DC4BD88}">
      <dgm:prSet/>
      <dgm:spPr/>
      <dgm:t>
        <a:bodyPr/>
        <a:lstStyle/>
        <a:p>
          <a:endParaRPr lang="en-US"/>
        </a:p>
      </dgm:t>
    </dgm:pt>
    <dgm:pt modelId="{C36315DE-5EE5-44BE-BB74-474E7082BD86}" type="sibTrans" cxnId="{9B08B0DC-FD83-4F6B-86DC-14D47DC4BD88}">
      <dgm:prSet/>
      <dgm:spPr/>
      <dgm:t>
        <a:bodyPr/>
        <a:lstStyle/>
        <a:p>
          <a:endParaRPr lang="en-US"/>
        </a:p>
      </dgm:t>
    </dgm:pt>
    <dgm:pt modelId="{342ED96E-78A8-41D0-AFF3-1C14527491F9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27EC1"/>
        </a:solidFill>
        <a:ln>
          <a:noFill/>
        </a:ln>
      </dgm:spPr>
      <dgm:t>
        <a:bodyPr rtlCol="0" anchor="ctr"/>
        <a:lstStyle/>
        <a:p>
          <a:pPr rtl="0"/>
          <a:r>
            <a:rPr lang="en-US" sz="2400" dirty="0"/>
            <a:t>Hear a joke about LGBTQ+ people or any other group – intervene!</a:t>
          </a:r>
        </a:p>
      </dgm:t>
    </dgm:pt>
    <dgm:pt modelId="{913D759D-BB02-4CE4-92BD-3FFE7360C3F4}" type="parTrans" cxnId="{DCE30C9E-E497-4468-8820-581F5430E240}">
      <dgm:prSet/>
      <dgm:spPr/>
      <dgm:t>
        <a:bodyPr/>
        <a:lstStyle/>
        <a:p>
          <a:endParaRPr lang="en-US"/>
        </a:p>
      </dgm:t>
    </dgm:pt>
    <dgm:pt modelId="{3A80C2EF-6CEA-40C6-88C8-F7D8C15E8D02}" type="sibTrans" cxnId="{DCE30C9E-E497-4468-8820-581F5430E240}">
      <dgm:prSet/>
      <dgm:spPr/>
      <dgm:t>
        <a:bodyPr/>
        <a:lstStyle/>
        <a:p>
          <a:endParaRPr lang="en-US"/>
        </a:p>
      </dgm:t>
    </dgm:pt>
    <dgm:pt modelId="{4707AF81-FD03-455E-B27C-8324C33D55BB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solidFill>
          <a:srgbClr val="427EC1"/>
        </a:solidFill>
        <a:ln>
          <a:noFill/>
        </a:ln>
      </dgm:spPr>
      <dgm:t>
        <a:bodyPr rtlCol="0" anchor="ctr"/>
        <a:lstStyle/>
        <a:p>
          <a:pPr rtl="0"/>
          <a:r>
            <a:rPr lang="en-US" sz="2400" dirty="0"/>
            <a:t>Zero tolerance for harassment, discrimination, and any other anti-LGBTQ+ behavior</a:t>
          </a:r>
        </a:p>
      </dgm:t>
    </dgm:pt>
    <dgm:pt modelId="{4E14BD4D-CE68-46D0-94B0-73C326A84AEF}" type="parTrans" cxnId="{F341DAEF-0738-46FD-8874-70A3D42EA68F}">
      <dgm:prSet/>
      <dgm:spPr/>
      <dgm:t>
        <a:bodyPr/>
        <a:lstStyle/>
        <a:p>
          <a:endParaRPr lang="en-US"/>
        </a:p>
      </dgm:t>
    </dgm:pt>
    <dgm:pt modelId="{65F049E8-A70C-4256-A5CC-9922F97F877F}" type="sibTrans" cxnId="{F341DAEF-0738-46FD-8874-70A3D42EA68F}">
      <dgm:prSet/>
      <dgm:spPr/>
      <dgm:t>
        <a:bodyPr/>
        <a:lstStyle/>
        <a:p>
          <a:endParaRPr lang="en-US"/>
        </a:p>
      </dgm:t>
    </dgm:pt>
    <dgm:pt modelId="{2C3D03BE-1309-4945-947C-CE58A69549F1}" type="pres">
      <dgm:prSet presAssocID="{6B3B0C04-2D17-4681-946F-9DFEA3FB57A3}" presName="CompostProcess" presStyleCnt="0">
        <dgm:presLayoutVars>
          <dgm:dir/>
          <dgm:resizeHandles val="exact"/>
        </dgm:presLayoutVars>
      </dgm:prSet>
      <dgm:spPr/>
    </dgm:pt>
    <dgm:pt modelId="{AE550661-EA62-4CA6-9506-679A3BF5DB84}" type="pres">
      <dgm:prSet presAssocID="{6B3B0C04-2D17-4681-946F-9DFEA3FB57A3}" presName="arrow" presStyleLbl="bgShp" presStyleIdx="0" presStyleCnt="1" custLinFactNeighborX="0" custLinFactNeighborY="44361"/>
      <dgm:spPr/>
    </dgm:pt>
    <dgm:pt modelId="{06E430F2-38A9-4772-8A63-0703526D2942}" type="pres">
      <dgm:prSet presAssocID="{6B3B0C04-2D17-4681-946F-9DFEA3FB57A3}" presName="linearProcess" presStyleCnt="0"/>
      <dgm:spPr/>
    </dgm:pt>
    <dgm:pt modelId="{A551D1E4-48FB-4F73-BF4A-27444DBC5E3F}" type="pres">
      <dgm:prSet presAssocID="{F2AA80F5-E9B0-4513-A63B-5C688933DEE8}" presName="textNode" presStyleLbl="node1" presStyleIdx="0" presStyleCnt="3">
        <dgm:presLayoutVars>
          <dgm:bulletEnabled val="1"/>
        </dgm:presLayoutVars>
      </dgm:prSet>
      <dgm:spPr>
        <a:xfrm>
          <a:off x="5595" y="1220628"/>
          <a:ext cx="3299584" cy="1627505"/>
        </a:xfrm>
        <a:prstGeom prst="roundRect">
          <a:avLst/>
        </a:prstGeom>
      </dgm:spPr>
    </dgm:pt>
    <dgm:pt modelId="{079DFFB6-6E4B-4C47-B975-CEE860644BB8}" type="pres">
      <dgm:prSet presAssocID="{C36315DE-5EE5-44BE-BB74-474E7082BD86}" presName="sibTrans" presStyleCnt="0"/>
      <dgm:spPr/>
    </dgm:pt>
    <dgm:pt modelId="{7A4158DB-FD64-438E-B99C-4884C60316C6}" type="pres">
      <dgm:prSet presAssocID="{342ED96E-78A8-41D0-AFF3-1C14527491F9}" presName="textNode" presStyleLbl="node1" presStyleIdx="1" presStyleCnt="3">
        <dgm:presLayoutVars>
          <dgm:bulletEnabled val="1"/>
        </dgm:presLayoutVars>
      </dgm:prSet>
      <dgm:spPr>
        <a:xfrm>
          <a:off x="3662071" y="1220628"/>
          <a:ext cx="3299584" cy="1627505"/>
        </a:xfrm>
        <a:prstGeom prst="roundRect">
          <a:avLst/>
        </a:prstGeom>
      </dgm:spPr>
    </dgm:pt>
    <dgm:pt modelId="{005BD433-4CB1-4AFF-B13A-1A7E051B6DC2}" type="pres">
      <dgm:prSet presAssocID="{3A80C2EF-6CEA-40C6-88C8-F7D8C15E8D02}" presName="sibTrans" presStyleCnt="0"/>
      <dgm:spPr/>
    </dgm:pt>
    <dgm:pt modelId="{859D2005-9A6E-431A-BA9A-D3EBBB3104DA}" type="pres">
      <dgm:prSet presAssocID="{4707AF81-FD03-455E-B27C-8324C33D55BB}" presName="textNode" presStyleLbl="node1" presStyleIdx="2" presStyleCnt="3">
        <dgm:presLayoutVars>
          <dgm:bulletEnabled val="1"/>
        </dgm:presLayoutVars>
      </dgm:prSet>
      <dgm:spPr>
        <a:xfrm>
          <a:off x="7318546" y="1220628"/>
          <a:ext cx="3299584" cy="1627505"/>
        </a:xfrm>
        <a:prstGeom prst="roundRect">
          <a:avLst/>
        </a:prstGeom>
      </dgm:spPr>
    </dgm:pt>
  </dgm:ptLst>
  <dgm:cxnLst>
    <dgm:cxn modelId="{9488B403-2C4D-416F-AB80-3BD666FCE917}" type="presOf" srcId="{342ED96E-78A8-41D0-AFF3-1C14527491F9}" destId="{7A4158DB-FD64-438E-B99C-4884C60316C6}" srcOrd="0" destOrd="0" presId="urn:microsoft.com/office/officeart/2005/8/layout/hProcess9"/>
    <dgm:cxn modelId="{ACF44D0D-65E0-434E-B4F6-523A38223A73}" type="presOf" srcId="{6B3B0C04-2D17-4681-946F-9DFEA3FB57A3}" destId="{2C3D03BE-1309-4945-947C-CE58A69549F1}" srcOrd="0" destOrd="0" presId="urn:microsoft.com/office/officeart/2005/8/layout/hProcess9"/>
    <dgm:cxn modelId="{A7960854-EAFE-42D3-BB02-3232E59AAEB2}" type="presOf" srcId="{F2AA80F5-E9B0-4513-A63B-5C688933DEE8}" destId="{A551D1E4-48FB-4F73-BF4A-27444DBC5E3F}" srcOrd="0" destOrd="0" presId="urn:microsoft.com/office/officeart/2005/8/layout/hProcess9"/>
    <dgm:cxn modelId="{DCE30C9E-E497-4468-8820-581F5430E240}" srcId="{6B3B0C04-2D17-4681-946F-9DFEA3FB57A3}" destId="{342ED96E-78A8-41D0-AFF3-1C14527491F9}" srcOrd="1" destOrd="0" parTransId="{913D759D-BB02-4CE4-92BD-3FFE7360C3F4}" sibTransId="{3A80C2EF-6CEA-40C6-88C8-F7D8C15E8D02}"/>
    <dgm:cxn modelId="{E1CB97CB-CF3F-4B1D-BC8B-81A2165BE916}" type="presOf" srcId="{4707AF81-FD03-455E-B27C-8324C33D55BB}" destId="{859D2005-9A6E-431A-BA9A-D3EBBB3104DA}" srcOrd="0" destOrd="0" presId="urn:microsoft.com/office/officeart/2005/8/layout/hProcess9"/>
    <dgm:cxn modelId="{9B08B0DC-FD83-4F6B-86DC-14D47DC4BD88}" srcId="{6B3B0C04-2D17-4681-946F-9DFEA3FB57A3}" destId="{F2AA80F5-E9B0-4513-A63B-5C688933DEE8}" srcOrd="0" destOrd="0" parTransId="{A4BC5961-3B3D-4AB1-9F67-31DFE7F9A375}" sibTransId="{C36315DE-5EE5-44BE-BB74-474E7082BD86}"/>
    <dgm:cxn modelId="{F341DAEF-0738-46FD-8874-70A3D42EA68F}" srcId="{6B3B0C04-2D17-4681-946F-9DFEA3FB57A3}" destId="{4707AF81-FD03-455E-B27C-8324C33D55BB}" srcOrd="2" destOrd="0" parTransId="{4E14BD4D-CE68-46D0-94B0-73C326A84AEF}" sibTransId="{65F049E8-A70C-4256-A5CC-9922F97F877F}"/>
    <dgm:cxn modelId="{A43EE941-52E3-4335-BF59-0396F9C49959}" type="presParOf" srcId="{2C3D03BE-1309-4945-947C-CE58A69549F1}" destId="{AE550661-EA62-4CA6-9506-679A3BF5DB84}" srcOrd="0" destOrd="0" presId="urn:microsoft.com/office/officeart/2005/8/layout/hProcess9"/>
    <dgm:cxn modelId="{317A64B4-FB0D-46CB-8930-2FD9238D89EC}" type="presParOf" srcId="{2C3D03BE-1309-4945-947C-CE58A69549F1}" destId="{06E430F2-38A9-4772-8A63-0703526D2942}" srcOrd="1" destOrd="0" presId="urn:microsoft.com/office/officeart/2005/8/layout/hProcess9"/>
    <dgm:cxn modelId="{53842CBF-76FE-4094-98EA-08B99B444CD6}" type="presParOf" srcId="{06E430F2-38A9-4772-8A63-0703526D2942}" destId="{A551D1E4-48FB-4F73-BF4A-27444DBC5E3F}" srcOrd="0" destOrd="0" presId="urn:microsoft.com/office/officeart/2005/8/layout/hProcess9"/>
    <dgm:cxn modelId="{A65FCE65-1FC1-4116-AC9B-A04BB6ABB533}" type="presParOf" srcId="{06E430F2-38A9-4772-8A63-0703526D2942}" destId="{079DFFB6-6E4B-4C47-B975-CEE860644BB8}" srcOrd="1" destOrd="0" presId="urn:microsoft.com/office/officeart/2005/8/layout/hProcess9"/>
    <dgm:cxn modelId="{81102101-8749-468D-96B0-3DEC371E5A1A}" type="presParOf" srcId="{06E430F2-38A9-4772-8A63-0703526D2942}" destId="{7A4158DB-FD64-438E-B99C-4884C60316C6}" srcOrd="2" destOrd="0" presId="urn:microsoft.com/office/officeart/2005/8/layout/hProcess9"/>
    <dgm:cxn modelId="{11054AFD-D9E2-497B-B075-70BC966AAB9B}" type="presParOf" srcId="{06E430F2-38A9-4772-8A63-0703526D2942}" destId="{005BD433-4CB1-4AFF-B13A-1A7E051B6DC2}" srcOrd="3" destOrd="0" presId="urn:microsoft.com/office/officeart/2005/8/layout/hProcess9"/>
    <dgm:cxn modelId="{162A86FD-9385-41B9-8B82-0D8CDA8932E3}" type="presParOf" srcId="{06E430F2-38A9-4772-8A63-0703526D2942}" destId="{859D2005-9A6E-431A-BA9A-D3EBBB3104D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50661-EA62-4CA6-9506-679A3BF5DB84}">
      <dsp:nvSpPr>
        <dsp:cNvPr id="0" name=""/>
        <dsp:cNvSpPr/>
      </dsp:nvSpPr>
      <dsp:spPr>
        <a:xfrm>
          <a:off x="796779" y="0"/>
          <a:ext cx="9030167" cy="40687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D1E4-48FB-4F73-BF4A-27444DBC5E3F}">
      <dsp:nvSpPr>
        <dsp:cNvPr id="0" name=""/>
        <dsp:cNvSpPr/>
      </dsp:nvSpPr>
      <dsp:spPr>
        <a:xfrm>
          <a:off x="627917" y="1547366"/>
          <a:ext cx="1444736" cy="974029"/>
        </a:xfrm>
        <a:prstGeom prst="roundRect">
          <a:avLst/>
        </a:prstGeom>
        <a:solidFill>
          <a:srgbClr val="FF0000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Hostile</a:t>
          </a:r>
        </a:p>
      </dsp:txBody>
      <dsp:txXfrm>
        <a:off x="675465" y="1594914"/>
        <a:ext cx="1349640" cy="878933"/>
      </dsp:txXfrm>
    </dsp:sp>
    <dsp:sp modelId="{7A4158DB-FD64-438E-B99C-4884C60316C6}">
      <dsp:nvSpPr>
        <dsp:cNvPr id="0" name=""/>
        <dsp:cNvSpPr/>
      </dsp:nvSpPr>
      <dsp:spPr>
        <a:xfrm>
          <a:off x="2603840" y="1539416"/>
          <a:ext cx="1571023" cy="989930"/>
        </a:xfrm>
        <a:prstGeom prst="roundRect">
          <a:avLst/>
        </a:prstGeom>
        <a:solidFill>
          <a:srgbClr val="F7A23F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>
                  <a:lumMod val="75000"/>
                </a:schemeClr>
              </a:solidFill>
            </a:rPr>
            <a:t>Neutral</a:t>
          </a:r>
        </a:p>
      </dsp:txBody>
      <dsp:txXfrm>
        <a:off x="2652164" y="1587740"/>
        <a:ext cx="1474375" cy="893282"/>
      </dsp:txXfrm>
    </dsp:sp>
    <dsp:sp modelId="{859D2005-9A6E-431A-BA9A-D3EBBB3104DA}">
      <dsp:nvSpPr>
        <dsp:cNvPr id="0" name=""/>
        <dsp:cNvSpPr/>
      </dsp:nvSpPr>
      <dsp:spPr>
        <a:xfrm>
          <a:off x="4706050" y="1531466"/>
          <a:ext cx="1430267" cy="1005830"/>
        </a:xfrm>
        <a:prstGeom prst="roundRect">
          <a:avLst/>
        </a:prstGeom>
        <a:solidFill>
          <a:srgbClr val="FFFF00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tx2">
                  <a:lumMod val="75000"/>
                </a:schemeClr>
              </a:solidFill>
            </a:rPr>
            <a:t>Tolerant</a:t>
          </a:r>
        </a:p>
      </dsp:txBody>
      <dsp:txXfrm>
        <a:off x="4755151" y="1580567"/>
        <a:ext cx="1332065" cy="907628"/>
      </dsp:txXfrm>
    </dsp:sp>
    <dsp:sp modelId="{E935E3A3-6F51-4A07-8DEB-BEF6A7309FAD}">
      <dsp:nvSpPr>
        <dsp:cNvPr id="0" name=""/>
        <dsp:cNvSpPr/>
      </dsp:nvSpPr>
      <dsp:spPr>
        <a:xfrm>
          <a:off x="6667504" y="1523515"/>
          <a:ext cx="1398559" cy="1021731"/>
        </a:xfrm>
        <a:prstGeom prst="roundRect">
          <a:avLst/>
        </a:prstGeom>
        <a:solidFill>
          <a:srgbClr val="00B050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rtlCol="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Affirming</a:t>
          </a:r>
        </a:p>
      </dsp:txBody>
      <dsp:txXfrm>
        <a:off x="6717381" y="1573392"/>
        <a:ext cx="1298805" cy="921977"/>
      </dsp:txXfrm>
    </dsp:sp>
    <dsp:sp modelId="{5D67481F-0E0D-4ADF-A3D6-8E370F4015B0}">
      <dsp:nvSpPr>
        <dsp:cNvPr id="0" name=""/>
        <dsp:cNvSpPr/>
      </dsp:nvSpPr>
      <dsp:spPr>
        <a:xfrm>
          <a:off x="8597250" y="1523507"/>
          <a:ext cx="1398559" cy="1021747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Advocating</a:t>
          </a:r>
        </a:p>
      </dsp:txBody>
      <dsp:txXfrm>
        <a:off x="8647128" y="1573385"/>
        <a:ext cx="1298803" cy="921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550661-EA62-4CA6-9506-679A3BF5DB84}">
      <dsp:nvSpPr>
        <dsp:cNvPr id="0" name=""/>
        <dsp:cNvSpPr/>
      </dsp:nvSpPr>
      <dsp:spPr>
        <a:xfrm>
          <a:off x="796779" y="0"/>
          <a:ext cx="9030167" cy="40687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51D1E4-48FB-4F73-BF4A-27444DBC5E3F}">
      <dsp:nvSpPr>
        <dsp:cNvPr id="0" name=""/>
        <dsp:cNvSpPr/>
      </dsp:nvSpPr>
      <dsp:spPr>
        <a:xfrm>
          <a:off x="5595" y="1220628"/>
          <a:ext cx="3299584" cy="1627505"/>
        </a:xfrm>
        <a:prstGeom prst="roundRect">
          <a:avLst/>
        </a:prstGeom>
        <a:solidFill>
          <a:srgbClr val="427EC1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Workplace </a:t>
          </a:r>
          <a:r>
            <a:rPr lang="en-US" sz="2400" kern="1200" dirty="0">
              <a:solidFill>
                <a:schemeClr val="lt1"/>
              </a:solidFill>
              <a:latin typeface="+mn-lt"/>
              <a:ea typeface="+mn-ea"/>
              <a:cs typeface="+mn-cs"/>
            </a:rPr>
            <a:t>leaders</a:t>
          </a:r>
          <a:r>
            <a:rPr lang="en-US" sz="2400" kern="1200" dirty="0"/>
            <a:t> set an example and model the behavior</a:t>
          </a:r>
        </a:p>
      </dsp:txBody>
      <dsp:txXfrm>
        <a:off x="85043" y="1300076"/>
        <a:ext cx="3140688" cy="1468609"/>
      </dsp:txXfrm>
    </dsp:sp>
    <dsp:sp modelId="{7A4158DB-FD64-438E-B99C-4884C60316C6}">
      <dsp:nvSpPr>
        <dsp:cNvPr id="0" name=""/>
        <dsp:cNvSpPr/>
      </dsp:nvSpPr>
      <dsp:spPr>
        <a:xfrm>
          <a:off x="3662071" y="1220628"/>
          <a:ext cx="3299584" cy="1627505"/>
        </a:xfrm>
        <a:prstGeom prst="roundRect">
          <a:avLst/>
        </a:prstGeom>
        <a:solidFill>
          <a:srgbClr val="427EC1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Hear a joke about LGBTQ+ people or any other group – intervene!</a:t>
          </a:r>
        </a:p>
      </dsp:txBody>
      <dsp:txXfrm>
        <a:off x="3741519" y="1300076"/>
        <a:ext cx="3140688" cy="1468609"/>
      </dsp:txXfrm>
    </dsp:sp>
    <dsp:sp modelId="{859D2005-9A6E-431A-BA9A-D3EBBB3104DA}">
      <dsp:nvSpPr>
        <dsp:cNvPr id="0" name=""/>
        <dsp:cNvSpPr/>
      </dsp:nvSpPr>
      <dsp:spPr>
        <a:xfrm>
          <a:off x="7318546" y="1220628"/>
          <a:ext cx="3299584" cy="1627505"/>
        </a:xfrm>
        <a:prstGeom prst="roundRect">
          <a:avLst/>
        </a:prstGeom>
        <a:solidFill>
          <a:srgbClr val="427EC1"/>
        </a:solidFill>
        <a:ln w="25400" cap="flat" cmpd="sng" algn="ctr">
          <a:noFill/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rtlCol="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Zero tolerance for harassment, discrimination, and any other anti-LGBTQ+ behavior</a:t>
          </a:r>
        </a:p>
      </dsp:txBody>
      <dsp:txXfrm>
        <a:off x="7397994" y="1300076"/>
        <a:ext cx="3140688" cy="14686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B712E-94E2-4459-8EE3-31DCE91D9FCA}" type="datetimeFigureOut">
              <a:rPr lang="en-US" smtClean="0"/>
              <a:t>6/3/2020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EA59F-9080-43CB-8ECE-4DF18CC26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4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2"/>
                </a:solidFill>
              </a:rPr>
              <a:t>Graphic: </a:t>
            </a:r>
            <a:r>
              <a:rPr lang="en-US" sz="1200" dirty="0" err="1">
                <a:solidFill>
                  <a:schemeClr val="tx2"/>
                </a:solidFill>
              </a:rPr>
              <a:t>lgbtmyths</a:t>
            </a:r>
            <a:r>
              <a:rPr lang="en-US" sz="1200" dirty="0">
                <a:solidFill>
                  <a:schemeClr val="tx2"/>
                </a:solidFill>
              </a:rPr>
              <a:t> on Twitter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CC92C7-7838-4C00-9CAF-7A93201BFE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27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EE418-B235-4810-91FA-63F292BE3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06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EE418-B235-4810-91FA-63F292BE3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2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5006" y="689897"/>
            <a:ext cx="8559800" cy="2438400"/>
          </a:xfrm>
          <a:noFill/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AE381B9-2359-4D0E-B82B-2CE0585FD0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4602" y="6356351"/>
            <a:ext cx="3136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6736AA8-40D8-43EE-A338-431DE35D9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51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3D40A-CF78-49D2-A3A3-765F92773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B38BC-9E31-43D6-BCA5-1CE79EA930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01F5E-B981-4E98-B105-D6AEC282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89C48-1D6E-47DA-9438-880E9C0AD47A}" type="datetimeFigureOut">
              <a:rPr lang="en-US" smtClean="0"/>
              <a:t>6/3/2020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F29F9-BBE6-4AC0-BC4F-205D07B3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91B97-0B57-4889-9813-4E341ACA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0530-7F39-46BA-A36E-6D8DDE564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1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2" y="274637"/>
            <a:ext cx="1033779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947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1" y="3860904"/>
            <a:ext cx="10081682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4602" y="2319339"/>
            <a:ext cx="1008168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9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44602" y="1600201"/>
            <a:ext cx="50673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100" y="1600201"/>
            <a:ext cx="50673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1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4602" y="1535113"/>
            <a:ext cx="505460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4602" y="2174875"/>
            <a:ext cx="505460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7800" y="1535113"/>
            <a:ext cx="505460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7800" y="2174875"/>
            <a:ext cx="505460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6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3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23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3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2900" y="273052"/>
            <a:ext cx="6159500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4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47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7417" y="4800599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7417" y="59372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74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83101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2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44602" y="274637"/>
            <a:ext cx="1033779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4602" y="1600201"/>
            <a:ext cx="1033779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4602" y="6356351"/>
            <a:ext cx="3136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480D9-D7F2-4909-9321-D70450544D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0DB08F2-27FC-4262-A637-2143FCD13C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7B020F-D866-4167-9B35-19964D83806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667" b="94333" l="10000" r="90000">
                        <a14:foregroundMark x1="49000" y1="8667" x2="49000" y2="8667"/>
                        <a14:foregroundMark x1="28667" y1="61333" x2="28667" y2="61333"/>
                        <a14:foregroundMark x1="27333" y1="74333" x2="27333" y2="74333"/>
                        <a14:foregroundMark x1="19000" y1="85000" x2="19000" y2="85000"/>
                        <a14:foregroundMark x1="16000" y1="94333" x2="16000" y2="9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5" y="194107"/>
            <a:ext cx="884093" cy="8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82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E2C82-EA2F-4CD4-BBC3-96D182DB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DEA0EE-61FC-4A37-AC7D-AFC1C31E45E3}"/>
              </a:ext>
            </a:extLst>
          </p:cNvPr>
          <p:cNvSpPr/>
          <p:nvPr/>
        </p:nvSpPr>
        <p:spPr>
          <a:xfrm>
            <a:off x="1018309" y="3345872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29E839-2CF3-4494-A8D6-8F12A3E35787}"/>
              </a:ext>
            </a:extLst>
          </p:cNvPr>
          <p:cNvSpPr txBox="1"/>
          <p:nvPr/>
        </p:nvSpPr>
        <p:spPr>
          <a:xfrm>
            <a:off x="1244602" y="433515"/>
            <a:ext cx="811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 and Solidarity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C50DEB-0925-43D6-B35F-3FAEA3858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4198" y="2834196"/>
            <a:ext cx="6858001" cy="1189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8D121C-3BEC-427F-9CC0-F16D1777C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3" y="150628"/>
            <a:ext cx="879182" cy="87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5E215D4-0E6A-472A-9B31-CAA5C806BA27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Levels of Support and Allyship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982" y="6431172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88A315E-C3B2-40E6-B1C2-B200B4C79AF0}"/>
              </a:ext>
            </a:extLst>
          </p:cNvPr>
          <p:cNvGraphicFramePr/>
          <p:nvPr/>
        </p:nvGraphicFramePr>
        <p:xfrm>
          <a:off x="784136" y="1394618"/>
          <a:ext cx="10623727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03AE617-2F5F-480E-9931-2777B15F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22E9EE-DB75-4E8F-8D42-88B723BFFA64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8FC793-6862-4186-BCAE-462C429C2D02}"/>
              </a:ext>
            </a:extLst>
          </p:cNvPr>
          <p:cNvSpPr txBox="1"/>
          <p:nvPr/>
        </p:nvSpPr>
        <p:spPr>
          <a:xfrm>
            <a:off x="321706" y="6459866"/>
            <a:ext cx="40248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Global Citizen, LLC for use by Pride in the Triangle</a:t>
            </a:r>
          </a:p>
        </p:txBody>
      </p:sp>
    </p:spTree>
    <p:extLst>
      <p:ext uri="{BB962C8B-B14F-4D97-AF65-F5344CB8AC3E}">
        <p14:creationId xmlns:p14="http://schemas.microsoft.com/office/powerpoint/2010/main" val="2965124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53BD6994-38F1-49F3-B618-C4B05A87B98E}"/>
              </a:ext>
            </a:extLst>
          </p:cNvPr>
          <p:cNvSpPr txBox="1">
            <a:spLocks/>
          </p:cNvSpPr>
          <p:nvPr/>
        </p:nvSpPr>
        <p:spPr>
          <a:xfrm>
            <a:off x="1244602" y="6356351"/>
            <a:ext cx="31360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26C7393C-3BEB-458E-BFA7-00B06BC09AD3}"/>
              </a:ext>
            </a:extLst>
          </p:cNvPr>
          <p:cNvSpPr/>
          <p:nvPr/>
        </p:nvSpPr>
        <p:spPr>
          <a:xfrm rot="5400000">
            <a:off x="826833" y="3607227"/>
            <a:ext cx="1520181" cy="15488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345C0CB-F907-4BD7-88D6-829F01D2F5BD}"/>
              </a:ext>
            </a:extLst>
          </p:cNvPr>
          <p:cNvSpPr/>
          <p:nvPr/>
        </p:nvSpPr>
        <p:spPr>
          <a:xfrm>
            <a:off x="502530" y="1938129"/>
            <a:ext cx="6030792" cy="1298300"/>
          </a:xfrm>
          <a:custGeom>
            <a:avLst/>
            <a:gdLst>
              <a:gd name="connsiteX0" fmla="*/ 0 w 3102695"/>
              <a:gd name="connsiteY0" fmla="*/ 362037 h 2171786"/>
              <a:gd name="connsiteX1" fmla="*/ 362037 w 3102695"/>
              <a:gd name="connsiteY1" fmla="*/ 0 h 2171786"/>
              <a:gd name="connsiteX2" fmla="*/ 2740658 w 3102695"/>
              <a:gd name="connsiteY2" fmla="*/ 0 h 2171786"/>
              <a:gd name="connsiteX3" fmla="*/ 3102695 w 3102695"/>
              <a:gd name="connsiteY3" fmla="*/ 362037 h 2171786"/>
              <a:gd name="connsiteX4" fmla="*/ 3102695 w 3102695"/>
              <a:gd name="connsiteY4" fmla="*/ 1809749 h 2171786"/>
              <a:gd name="connsiteX5" fmla="*/ 2740658 w 3102695"/>
              <a:gd name="connsiteY5" fmla="*/ 2171786 h 2171786"/>
              <a:gd name="connsiteX6" fmla="*/ 362037 w 3102695"/>
              <a:gd name="connsiteY6" fmla="*/ 2171786 h 2171786"/>
              <a:gd name="connsiteX7" fmla="*/ 0 w 3102695"/>
              <a:gd name="connsiteY7" fmla="*/ 1809749 h 2171786"/>
              <a:gd name="connsiteX8" fmla="*/ 0 w 3102695"/>
              <a:gd name="connsiteY8" fmla="*/ 362037 h 217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2695" h="2171786">
                <a:moveTo>
                  <a:pt x="0" y="362037"/>
                </a:moveTo>
                <a:cubicBezTo>
                  <a:pt x="0" y="162089"/>
                  <a:pt x="162089" y="0"/>
                  <a:pt x="362037" y="0"/>
                </a:cubicBezTo>
                <a:lnTo>
                  <a:pt x="2740658" y="0"/>
                </a:lnTo>
                <a:cubicBezTo>
                  <a:pt x="2940606" y="0"/>
                  <a:pt x="3102695" y="162089"/>
                  <a:pt x="3102695" y="362037"/>
                </a:cubicBezTo>
                <a:lnTo>
                  <a:pt x="3102695" y="1809749"/>
                </a:lnTo>
                <a:cubicBezTo>
                  <a:pt x="3102695" y="2009697"/>
                  <a:pt x="2940606" y="2171786"/>
                  <a:pt x="2740658" y="2171786"/>
                </a:cubicBezTo>
                <a:lnTo>
                  <a:pt x="362037" y="2171786"/>
                </a:lnTo>
                <a:cubicBezTo>
                  <a:pt x="162089" y="2171786"/>
                  <a:pt x="0" y="2009697"/>
                  <a:pt x="0" y="1809749"/>
                </a:cubicBezTo>
                <a:lnTo>
                  <a:pt x="0" y="362037"/>
                </a:lnTo>
                <a:close/>
              </a:path>
            </a:pathLst>
          </a:cu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Allies believe that all people, regardless of sexual orientation, gender identity, and gender expression, should be treated equally with dignity and respect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568487-5E85-47F2-9D91-9BD0ED8F75FF}"/>
              </a:ext>
            </a:extLst>
          </p:cNvPr>
          <p:cNvSpPr/>
          <p:nvPr/>
        </p:nvSpPr>
        <p:spPr>
          <a:xfrm>
            <a:off x="4592889" y="2088105"/>
            <a:ext cx="2256605" cy="175533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F744FDF-19D8-4D50-9FFF-80023E75C7D8}"/>
              </a:ext>
            </a:extLst>
          </p:cNvPr>
          <p:cNvSpPr/>
          <p:nvPr/>
        </p:nvSpPr>
        <p:spPr>
          <a:xfrm>
            <a:off x="2882701" y="3663022"/>
            <a:ext cx="4194364" cy="2092396"/>
          </a:xfrm>
          <a:custGeom>
            <a:avLst/>
            <a:gdLst>
              <a:gd name="connsiteX0" fmla="*/ 0 w 3102695"/>
              <a:gd name="connsiteY0" fmla="*/ 362037 h 2171786"/>
              <a:gd name="connsiteX1" fmla="*/ 362037 w 3102695"/>
              <a:gd name="connsiteY1" fmla="*/ 0 h 2171786"/>
              <a:gd name="connsiteX2" fmla="*/ 2740658 w 3102695"/>
              <a:gd name="connsiteY2" fmla="*/ 0 h 2171786"/>
              <a:gd name="connsiteX3" fmla="*/ 3102695 w 3102695"/>
              <a:gd name="connsiteY3" fmla="*/ 362037 h 2171786"/>
              <a:gd name="connsiteX4" fmla="*/ 3102695 w 3102695"/>
              <a:gd name="connsiteY4" fmla="*/ 1809749 h 2171786"/>
              <a:gd name="connsiteX5" fmla="*/ 2740658 w 3102695"/>
              <a:gd name="connsiteY5" fmla="*/ 2171786 h 2171786"/>
              <a:gd name="connsiteX6" fmla="*/ 362037 w 3102695"/>
              <a:gd name="connsiteY6" fmla="*/ 2171786 h 2171786"/>
              <a:gd name="connsiteX7" fmla="*/ 0 w 3102695"/>
              <a:gd name="connsiteY7" fmla="*/ 1809749 h 2171786"/>
              <a:gd name="connsiteX8" fmla="*/ 0 w 3102695"/>
              <a:gd name="connsiteY8" fmla="*/ 362037 h 2171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2695" h="2171786">
                <a:moveTo>
                  <a:pt x="0" y="362037"/>
                </a:moveTo>
                <a:cubicBezTo>
                  <a:pt x="0" y="162089"/>
                  <a:pt x="162089" y="0"/>
                  <a:pt x="362037" y="0"/>
                </a:cubicBezTo>
                <a:lnTo>
                  <a:pt x="2740658" y="0"/>
                </a:lnTo>
                <a:cubicBezTo>
                  <a:pt x="2940606" y="0"/>
                  <a:pt x="3102695" y="162089"/>
                  <a:pt x="3102695" y="362037"/>
                </a:cubicBezTo>
                <a:lnTo>
                  <a:pt x="3102695" y="1809749"/>
                </a:lnTo>
                <a:cubicBezTo>
                  <a:pt x="3102695" y="2009697"/>
                  <a:pt x="2940606" y="2171786"/>
                  <a:pt x="2740658" y="2171786"/>
                </a:cubicBezTo>
                <a:lnTo>
                  <a:pt x="362037" y="2171786"/>
                </a:lnTo>
                <a:cubicBezTo>
                  <a:pt x="162089" y="2171786"/>
                  <a:pt x="0" y="2009697"/>
                  <a:pt x="0" y="1809749"/>
                </a:cubicBezTo>
                <a:lnTo>
                  <a:pt x="0" y="362037"/>
                </a:lnTo>
                <a:close/>
              </a:path>
            </a:pathLst>
          </a:cu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 ally is not expected to have all the answers to LGBTQ+ issues, but maintains a commitment to learning and educating others to foster an inclusive environment for all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3F402E-1F30-4086-A934-4158A9EDF4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08" y="2088105"/>
            <a:ext cx="3871644" cy="29037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7C06AF-3460-4881-89C1-35A0F7A8BF84}"/>
              </a:ext>
            </a:extLst>
          </p:cNvPr>
          <p:cNvSpPr txBox="1"/>
          <p:nvPr/>
        </p:nvSpPr>
        <p:spPr>
          <a:xfrm>
            <a:off x="438957" y="6006440"/>
            <a:ext cx="34086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Simma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Lieberman, The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Inclusionist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4DB13A-B190-4C99-9D93-AB85E268BD1E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Solidarity: Being an Ally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952177-A973-4117-81D7-69F58D34D621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BEDADF44-22C0-42ED-99CE-E49BBB48B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D6C623-5D4D-47D1-AEB7-5BFE3FCBA07A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95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Stan\AppData\Local\Microsoft\Windows\Temporary Internet Files\Content.IE5\23F3LJOI\Capture[1].jpg">
            <a:extLst>
              <a:ext uri="{FF2B5EF4-FFF2-40B4-BE49-F238E27FC236}">
                <a16:creationId xmlns:a16="http://schemas.microsoft.com/office/drawing/2014/main" id="{F80ABA31-D530-470B-B192-E03A7E91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7" y="4322319"/>
            <a:ext cx="1950580" cy="211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E215D4-0E6A-472A-9B31-CAA5C806BA27}"/>
              </a:ext>
            </a:extLst>
          </p:cNvPr>
          <p:cNvSpPr txBox="1"/>
          <p:nvPr/>
        </p:nvSpPr>
        <p:spPr>
          <a:xfrm>
            <a:off x="1244602" y="104061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Taking Action as an Ally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88A315E-C3B2-40E6-B1C2-B200B4C79AF0}"/>
              </a:ext>
            </a:extLst>
          </p:cNvPr>
          <p:cNvGraphicFramePr/>
          <p:nvPr/>
        </p:nvGraphicFramePr>
        <p:xfrm>
          <a:off x="784136" y="1337057"/>
          <a:ext cx="10623727" cy="4068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5719726-43EE-44FC-969C-E955C0B7A80A}"/>
              </a:ext>
            </a:extLst>
          </p:cNvPr>
          <p:cNvSpPr txBox="1"/>
          <p:nvPr/>
        </p:nvSpPr>
        <p:spPr>
          <a:xfrm>
            <a:off x="4510611" y="4931580"/>
            <a:ext cx="3170775" cy="1200329"/>
          </a:xfrm>
          <a:prstGeom prst="rect">
            <a:avLst/>
          </a:pr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Our allies are very important, and we thank you for being here and standing with us!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C2BE13-6DDE-4AFF-8FDB-B7E751419C0F}"/>
              </a:ext>
            </a:extLst>
          </p:cNvPr>
          <p:cNvSpPr txBox="1"/>
          <p:nvPr/>
        </p:nvSpPr>
        <p:spPr>
          <a:xfrm>
            <a:off x="4442887" y="4426944"/>
            <a:ext cx="32384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Simma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Lieberman, The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Inclusionist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FD7C21-DD91-403A-B9D1-8AF64FF72522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03AE617-2F5F-480E-9931-2777B15F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22E9EE-DB75-4E8F-8D42-88B723BFFA64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91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E55D678-6718-4DF6-8D80-E17172604D7A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a Self Check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2A8F70-E443-4182-BBB5-FE4BAD664267}"/>
              </a:ext>
            </a:extLst>
          </p:cNvPr>
          <p:cNvSpPr txBox="1"/>
          <p:nvPr/>
        </p:nvSpPr>
        <p:spPr>
          <a:xfrm>
            <a:off x="432468" y="1505628"/>
            <a:ext cx="10575153" cy="461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someone were to come out to you as LGBTQ+, what would your first thought be?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How would you feel if your child came out to you as LGBTQ+?  Or a sibling or close cousin?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How would you feel about seeing a health care provider you believed was your gender and LGBTQ+?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you ever been to an LGBTQ+ social event or public march?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 you think of three historical figures who were lesbian, gay or bisexual?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 you think of three historical figures who were transgender?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 you think of three historical figures who were LGBTQ+ people of color?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you ever laughed at or made a joke at the expense of LGBTQ+ people?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you ever stood up for an LGBTQ+ person who was being harassed?  Why or why not?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you do not identify as LGBTQ+, how would you feel if people thought you were LGBTQ+?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0FA1F-2921-4DD7-8968-9F41233FFF24}"/>
              </a:ext>
            </a:extLst>
          </p:cNvPr>
          <p:cNvSpPr txBox="1"/>
          <p:nvPr/>
        </p:nvSpPr>
        <p:spPr>
          <a:xfrm>
            <a:off x="432468" y="6126231"/>
            <a:ext cx="19479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Adapted from: GLSEN.org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F3367-2493-49B2-8376-0A0BD994D312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19FDEFB-C97D-423A-84E8-3458E2A4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3CE7A0-4EE0-4560-A58E-DCE1AC36ABAB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32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90D042-F404-4218-896C-6D4C2D27A8D4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an Ally in Action!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CEEA533A-30D4-4963-9105-9B7B429E507A}"/>
              </a:ext>
            </a:extLst>
          </p:cNvPr>
          <p:cNvSpPr txBox="1">
            <a:spLocks/>
          </p:cNvSpPr>
          <p:nvPr/>
        </p:nvSpPr>
        <p:spPr>
          <a:xfrm>
            <a:off x="834769" y="1547926"/>
            <a:ext cx="9570611" cy="457668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visible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Educate yourself about available resources online and in the community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Share the resources readily (don’t wait to make them visible until someone comes out to you)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inclusive language, examples, and make sure programs are inclusive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Avoid making assumptions about sexual orientation and gender identity based on someone’s gender expression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Attend and support LGBTQ+ 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D50414-905F-4195-8EA0-75B3F7177A87}"/>
              </a:ext>
            </a:extLst>
          </p:cNvPr>
          <p:cNvSpPr txBox="1"/>
          <p:nvPr/>
        </p:nvSpPr>
        <p:spPr>
          <a:xfrm>
            <a:off x="834769" y="6094741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GLSEN.org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980246-2A94-46E7-89EE-072527EAD6D2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74F9845-8298-419E-97D9-0703EE5D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D98EF4-E18E-4198-9E7B-08A91992B0DF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20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16B053-67C7-4718-B035-FC906FAA4D54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Having Challenging Conversations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81CCD-19F0-419F-9A04-B7A22C44161E}"/>
              </a:ext>
            </a:extLst>
          </p:cNvPr>
          <p:cNvSpPr txBox="1"/>
          <p:nvPr/>
        </p:nvSpPr>
        <p:spPr>
          <a:xfrm>
            <a:off x="429733" y="1571304"/>
            <a:ext cx="4505739" cy="1631216"/>
          </a:xfrm>
          <a:prstGeom prst="rect">
            <a:avLst/>
          </a:pr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 an ally, you may at times need to have some tough conversations with people who may not agree with or understand LGBTQ+ respect and equality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303044-8552-43C4-AB29-94F3D7392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02" y="3603530"/>
            <a:ext cx="3860800" cy="2573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4931B-11E9-4158-9FD4-DCE7873454E4}"/>
              </a:ext>
            </a:extLst>
          </p:cNvPr>
          <p:cNvSpPr txBox="1"/>
          <p:nvPr/>
        </p:nvSpPr>
        <p:spPr>
          <a:xfrm>
            <a:off x="5439088" y="1756720"/>
            <a:ext cx="58096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not do it when you are angry, as it could be seen as lashing out.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gentle and vulnerable.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relatable by sharing a personal story.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not expect immediate agreement.  Someone may need time to think about it.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 to the business. “This is best for the business and for your own professional growth.”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7889260-1E26-4C73-A8F2-133D51C3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C75E4-7A2E-4C17-8BD5-77804DB58901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63466DA-1BBA-4895-8F5D-CB6942AA8B7F}"/>
              </a:ext>
            </a:extLst>
          </p:cNvPr>
          <p:cNvSpPr/>
          <p:nvPr/>
        </p:nvSpPr>
        <p:spPr>
          <a:xfrm>
            <a:off x="429733" y="6362963"/>
            <a:ext cx="3695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2020 Total Engagement Consulting by Kimer, Inc. for use by Pride in the Triangle</a:t>
            </a:r>
          </a:p>
        </p:txBody>
      </p:sp>
    </p:spTree>
    <p:extLst>
      <p:ext uri="{BB962C8B-B14F-4D97-AF65-F5344CB8AC3E}">
        <p14:creationId xmlns:p14="http://schemas.microsoft.com/office/powerpoint/2010/main" val="1745981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20798BC-0942-47FB-B917-F03F0F4D8B7E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Bystander Intervention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Google Shape;612;p34">
            <a:extLst>
              <a:ext uri="{FF2B5EF4-FFF2-40B4-BE49-F238E27FC236}">
                <a16:creationId xmlns:a16="http://schemas.microsoft.com/office/drawing/2014/main" id="{259E84F3-1A0F-4A8E-A7A2-FD5DE5DB753A}"/>
              </a:ext>
            </a:extLst>
          </p:cNvPr>
          <p:cNvSpPr/>
          <p:nvPr/>
        </p:nvSpPr>
        <p:spPr>
          <a:xfrm>
            <a:off x="485654" y="6494870"/>
            <a:ext cx="3994205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Arial"/>
                <a:cs typeface="Arial"/>
                <a:sym typeface="Arial"/>
              </a:rPr>
              <a:t>©2019 Global Citizen, LLC for use by Pride in the Triangle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9" name="Google Shape;725;p42" descr="Related image">
            <a:extLst>
              <a:ext uri="{FF2B5EF4-FFF2-40B4-BE49-F238E27FC236}">
                <a16:creationId xmlns:a16="http://schemas.microsoft.com/office/drawing/2014/main" id="{A0DAF4A2-B242-44C1-81B1-9F9D839810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24747" y="1876525"/>
            <a:ext cx="3919482" cy="39194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724;p42">
            <a:extLst>
              <a:ext uri="{FF2B5EF4-FFF2-40B4-BE49-F238E27FC236}">
                <a16:creationId xmlns:a16="http://schemas.microsoft.com/office/drawing/2014/main" id="{00911E7F-9ADA-42DE-9AE9-67A36DF0C78E}"/>
              </a:ext>
            </a:extLst>
          </p:cNvPr>
          <p:cNvSpPr txBox="1"/>
          <p:nvPr/>
        </p:nvSpPr>
        <p:spPr>
          <a:xfrm>
            <a:off x="623551" y="2299498"/>
            <a:ext cx="5903278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Arial"/>
                <a:cs typeface="Arial"/>
                <a:sym typeface="Arial"/>
              </a:rPr>
              <a:t>The act of recognizing a potentially harmful interaction or situation for a person from a marginalized identity and choosing to intervene in a way that is intended to positively influence the outcome.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09F9477-7D54-426A-AE1A-C8A79D62B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590234-87AB-4B8F-A465-6B9882C2C2FD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45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0AF0DD-C85E-4825-9266-513FD579F3E9}"/>
              </a:ext>
            </a:extLst>
          </p:cNvPr>
          <p:cNvSpPr txBox="1"/>
          <p:nvPr/>
        </p:nvSpPr>
        <p:spPr>
          <a:xfrm>
            <a:off x="854098" y="2604297"/>
            <a:ext cx="28712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Three roles: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commenter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responder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observer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334775-8504-4162-BC17-0A3B3E113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389" y="4254857"/>
            <a:ext cx="3207027" cy="214069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80E5AF2-7010-40F4-832A-537EC59E7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78" y="1641652"/>
            <a:ext cx="2900263" cy="230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64BC5-E2B9-4F79-B4B9-B1DA9BDB8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11" y="4325653"/>
            <a:ext cx="2987597" cy="1992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45D0D-5876-4131-8A10-2D8A12D4D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049" y="1635179"/>
            <a:ext cx="3233367" cy="21582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4ADF6-EBD8-4553-9B26-0DDF2DF097FB}"/>
              </a:ext>
            </a:extLst>
          </p:cNvPr>
          <p:cNvSpPr txBox="1"/>
          <p:nvPr/>
        </p:nvSpPr>
        <p:spPr>
          <a:xfrm>
            <a:off x="1244602" y="236962"/>
            <a:ext cx="10724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Challenging Conversations: Let’s Practice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104EC-F59C-48C0-89B7-2423813A0423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AECDD4F4-E13B-4A20-9335-13156012E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55FAF3-1EF9-4F12-AF19-0D6FB25D9347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780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53AF8D-BB50-400E-9503-241C2B274954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an Ally to Trans People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8DD11-F5A5-41A4-891E-883062EA4FEB}"/>
              </a:ext>
            </a:extLst>
          </p:cNvPr>
          <p:cNvSpPr txBox="1"/>
          <p:nvPr/>
        </p:nvSpPr>
        <p:spPr>
          <a:xfrm>
            <a:off x="603594" y="1541026"/>
            <a:ext cx="1001862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Call them by their name and use their gender pronoun – normally the gender they are “presenting” in.  Ask if you’re unsure.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Recognize that we all make mistakes.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Include them fully in all corporate and everyday social activities. Invite them to lunch and breaks as usual.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Continue to use the same professional treatment. This person still has the same valuable skills and expertise / or is a paying customer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an up-stander, not a by-stander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genuinely kind and personable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21A1A1-3912-4A6A-8A2B-CF41E64BDFF0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816E493-7DB5-4568-8E4F-0CACEC2B8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DC49FB-94FE-4FEE-9848-7C9DC41B35E8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173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3C92DAB-49D9-4528-B78A-713D2CC87A14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Names and Pronouns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08DD11-F5A5-41A4-891E-883062EA4FEB}"/>
              </a:ext>
            </a:extLst>
          </p:cNvPr>
          <p:cNvSpPr txBox="1"/>
          <p:nvPr/>
        </p:nvSpPr>
        <p:spPr>
          <a:xfrm>
            <a:off x="534050" y="1782607"/>
            <a:ext cx="66384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Mistakes with names and pronouns are something trans people expect to have to deal with, unfortunately.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 make a mistake, apologize, correct yourself, and move on.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you have difficulty remembering their correct pronouns, practice before seeing the person.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Even if you are not doing it intentionally and the trans person knows this, it is still painful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622CD-C1AB-4BE4-BCDF-FA7DEDCAD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416" y="1541026"/>
            <a:ext cx="4269234" cy="28454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9E2925-2F26-470E-827A-3741DA394831}"/>
              </a:ext>
            </a:extLst>
          </p:cNvPr>
          <p:cNvSpPr txBox="1"/>
          <p:nvPr/>
        </p:nvSpPr>
        <p:spPr>
          <a:xfrm>
            <a:off x="8525738" y="4599921"/>
            <a:ext cx="30460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 / them / theirs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She / her / hers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 / him / his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9F5201-3168-4CBE-A067-D027B19D0A7F}"/>
              </a:ext>
            </a:extLst>
          </p:cNvPr>
          <p:cNvSpPr txBox="1"/>
          <p:nvPr/>
        </p:nvSpPr>
        <p:spPr>
          <a:xfrm>
            <a:off x="905744" y="6034684"/>
            <a:ext cx="49135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Thank you to Ames Simmons, Equality North Carolina, for these points.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B80B3B-701A-479A-A3D2-966FA1E0815C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F992A89-F973-48E0-9A94-CE1242E0F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7C8373-28EC-4C2C-9CEA-0BCA6F28F5CE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88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DEA0EE-61FC-4A37-AC7D-AFC1C31E45E3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3E019C-6875-48D4-9A86-0B8861FCB9B6}"/>
              </a:ext>
            </a:extLst>
          </p:cNvPr>
          <p:cNvSpPr txBox="1"/>
          <p:nvPr/>
        </p:nvSpPr>
        <p:spPr>
          <a:xfrm>
            <a:off x="530087" y="1721063"/>
            <a:ext cx="102617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Purpose: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learn how people may be excluding or not supporting LGBTQ+ coworkers due to unconscious bias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purpose is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to shame and blame colleagues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build and demonstrate strong solidarity with LGBTQ+ employees and communities and engage as effective allies.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207178-C454-4C41-A19B-8DB2797A2A9A}"/>
              </a:ext>
            </a:extLst>
          </p:cNvPr>
          <p:cNvSpPr txBox="1"/>
          <p:nvPr/>
        </p:nvSpPr>
        <p:spPr>
          <a:xfrm>
            <a:off x="1244602" y="289456"/>
            <a:ext cx="1071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 and Solidarity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D7E27-E2FD-4256-AC28-E7DB34F892D1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BD08BAA-D6BF-4D3F-860D-C100AFAAE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</p:spTree>
    <p:extLst>
      <p:ext uri="{BB962C8B-B14F-4D97-AF65-F5344CB8AC3E}">
        <p14:creationId xmlns:p14="http://schemas.microsoft.com/office/powerpoint/2010/main" val="2366493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3C42EA1-9633-40F8-8179-4D77EB0DB60E}"/>
              </a:ext>
            </a:extLst>
          </p:cNvPr>
          <p:cNvSpPr txBox="1"/>
          <p:nvPr/>
        </p:nvSpPr>
        <p:spPr>
          <a:xfrm>
            <a:off x="1244602" y="197923"/>
            <a:ext cx="107248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if Someone Comes Out to You?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E2C82-EA2F-4CD4-BBC3-96D182DB5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Prideinthetriangle.org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coming out keith haring">
            <a:extLst>
              <a:ext uri="{FF2B5EF4-FFF2-40B4-BE49-F238E27FC236}">
                <a16:creationId xmlns:a16="http://schemas.microsoft.com/office/drawing/2014/main" id="{3FBB9B24-D150-4183-A9DC-D9BF5D29D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982" y="1377701"/>
            <a:ext cx="2844800" cy="306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323D5D-699E-44DF-AB1E-4DA3BEF236E6}"/>
              </a:ext>
            </a:extLst>
          </p:cNvPr>
          <p:cNvSpPr txBox="1"/>
          <p:nvPr/>
        </p:nvSpPr>
        <p:spPr>
          <a:xfrm>
            <a:off x="496862" y="1482664"/>
            <a:ext cx="8474860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Offer support but don’t assume they need help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overdo your reaction as that could be embarrassing to LGBTQ+ people.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 a role model of acceptance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Appreciate the person’s courage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Listen!  Listen!  Listen!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Assure and respect confidentiality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E0786-6D6E-4F94-9CDB-620CAF823BF3}"/>
              </a:ext>
            </a:extLst>
          </p:cNvPr>
          <p:cNvSpPr txBox="1"/>
          <p:nvPr/>
        </p:nvSpPr>
        <p:spPr>
          <a:xfrm>
            <a:off x="496862" y="6094741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GLSEN.org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F91EF0-91A7-4E1B-81ED-DC660A52FA37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5BE11BC-E11A-483E-A3DE-0993DE97628C}"/>
              </a:ext>
            </a:extLst>
          </p:cNvPr>
          <p:cNvSpPr txBox="1">
            <a:spLocks/>
          </p:cNvSpPr>
          <p:nvPr/>
        </p:nvSpPr>
        <p:spPr>
          <a:xfrm>
            <a:off x="5343226" y="6443093"/>
            <a:ext cx="1667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114568-0823-4657-A0C0-F88D2ACD274D}"/>
              </a:ext>
            </a:extLst>
          </p:cNvPr>
          <p:cNvSpPr txBox="1"/>
          <p:nvPr/>
        </p:nvSpPr>
        <p:spPr>
          <a:xfrm>
            <a:off x="496862" y="4367368"/>
            <a:ext cx="989284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Ask questions that demonstrate your understanding, acceptance, compassion: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you been able to tell anyone else?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Has this been a secret you have had to keep from others, or have you told other people?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you feel safe here?  Supported by your fellow employees and the leadership?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 you need help of any kind?  Resources or someone to listen?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 I ever offended you unknowingly?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F2F283-42EB-476B-8814-5BA3A47F5689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90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49EA71-C7BE-4550-8896-8920B3D7F4B5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Not to Say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386C0-591A-416C-AA9C-B5DDE1D97149}"/>
              </a:ext>
            </a:extLst>
          </p:cNvPr>
          <p:cNvSpPr txBox="1"/>
          <p:nvPr/>
        </p:nvSpPr>
        <p:spPr>
          <a:xfrm>
            <a:off x="371012" y="6143539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GLSEN.org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DA7B5-5E9D-49C8-85AC-2F11195FC797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3A5BA2-5E06-4F47-9926-8DC90A67F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2205FA-CAAE-4067-B17A-882084223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36" y="4079208"/>
            <a:ext cx="3181952" cy="21975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4AC34-1D96-49D3-894B-F15C568EBDC1}"/>
              </a:ext>
            </a:extLst>
          </p:cNvPr>
          <p:cNvSpPr txBox="1"/>
          <p:nvPr/>
        </p:nvSpPr>
        <p:spPr>
          <a:xfrm>
            <a:off x="371012" y="1475397"/>
            <a:ext cx="83665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to say when a someone comes out to you: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“I knew it!  I thought so!”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(This makes it about you, not them)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“Are you sure?  Maybe it’s just a phase. It will pass.”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(This assumes the person does not know who they are)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“You just haven’t found a good woman/man.”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(This assumes everyone is straight or should be)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Shhh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don’t tell anyone” 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(This assumes there is something bad about being LGBTQ+)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6DFA25-F247-47A2-95CC-392DDF11B719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742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49EA71-C7BE-4550-8896-8920B3D7F4B5}"/>
              </a:ext>
            </a:extLst>
          </p:cNvPr>
          <p:cNvSpPr txBox="1"/>
          <p:nvPr/>
        </p:nvSpPr>
        <p:spPr>
          <a:xfrm>
            <a:off x="1066800" y="127579"/>
            <a:ext cx="1112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Responding to Anti-LGBTQ+ Behavior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4AC34-1D96-49D3-894B-F15C568EBDC1}"/>
              </a:ext>
            </a:extLst>
          </p:cNvPr>
          <p:cNvSpPr txBox="1"/>
          <p:nvPr/>
        </p:nvSpPr>
        <p:spPr>
          <a:xfrm>
            <a:off x="371012" y="1475397"/>
            <a:ext cx="88827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How to respond to anti-LGBTQ+ behavior: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Address the name-calling, bullying, and harassment immediately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Name the behavior: describe what you saw and that it is unacceptable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it as a teachable moment (or create one)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Support the targeted person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Hold others accountable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71C29E-45BA-4825-BF55-CFE19092C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146" y="4227057"/>
            <a:ext cx="3485254" cy="23235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F386C0-591A-416C-AA9C-B5DDE1D97149}"/>
              </a:ext>
            </a:extLst>
          </p:cNvPr>
          <p:cNvSpPr txBox="1"/>
          <p:nvPr/>
        </p:nvSpPr>
        <p:spPr>
          <a:xfrm>
            <a:off x="371012" y="6143539"/>
            <a:ext cx="14414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Source: GLSEN.org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DA7B5-5E9D-49C8-85AC-2F11195FC797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A3A5BA2-5E06-4F47-9926-8DC90A67F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42ABD-4D38-4E9E-B2B4-7D173B225954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68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ABE811-05E2-43C1-9C92-2070AF79ACB0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D3056C-AEE8-455A-AE87-FFE602738AA8}"/>
              </a:ext>
            </a:extLst>
          </p:cNvPr>
          <p:cNvSpPr txBox="1"/>
          <p:nvPr/>
        </p:nvSpPr>
        <p:spPr>
          <a:xfrm>
            <a:off x="795129" y="1553089"/>
            <a:ext cx="97801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should recognize that unconscious bias exists in everyone, and we should identify and mitigate it.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Being a strong ally is one of the most important steps you can take in supporting the LGBTQ+ community and will be much appreciated.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Consider what steps you can take to better engage your circle in meaningful discussions about LGBTQ+ people, including in the workplace.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49E">
                  <a:lumMod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329273-F72A-4CE4-AB5D-D3396E880F5C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B62B993-BA0C-44E3-B1EE-4D7598D55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102699-BFC7-44B1-AE43-E50C8466ED75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449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6ABE811-05E2-43C1-9C92-2070AF79ACB0}"/>
              </a:ext>
            </a:extLst>
          </p:cNvPr>
          <p:cNvSpPr txBox="1"/>
          <p:nvPr/>
        </p:nvSpPr>
        <p:spPr>
          <a:xfrm>
            <a:off x="1244602" y="127579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Next Section: Case Studies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92E66C-9418-488D-A4CF-BEFEE545805F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C20D063-0959-4F4F-830E-5033FA013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81D26-0936-40FB-AC67-534135B63382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23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0DADA4-83EF-4CFC-92CC-366C8A5E2E9B}"/>
              </a:ext>
            </a:extLst>
          </p:cNvPr>
          <p:cNvSpPr txBox="1"/>
          <p:nvPr/>
        </p:nvSpPr>
        <p:spPr>
          <a:xfrm>
            <a:off x="753304" y="1457433"/>
            <a:ext cx="6614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Stereotyping: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frequent inhibitors to full inclusion and belonging, including with LGBTQ+ people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466BE-77BF-469D-9E67-B397279FF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39" y="3636421"/>
            <a:ext cx="3700713" cy="282233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E8D546C-641D-42BB-98CF-2333E7433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1"/>
          <a:stretch/>
        </p:blipFill>
        <p:spPr bwMode="auto">
          <a:xfrm>
            <a:off x="8019573" y="1457433"/>
            <a:ext cx="2695075" cy="31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A38DB-DDE1-4A81-804F-F1E2C81D222B}"/>
              </a:ext>
            </a:extLst>
          </p:cNvPr>
          <p:cNvSpPr txBox="1"/>
          <p:nvPr/>
        </p:nvSpPr>
        <p:spPr>
          <a:xfrm>
            <a:off x="722509" y="2592757"/>
            <a:ext cx="6645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attitudes or stereotypes that affect our understanding, actions, and decisions in an unconscious manner.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53F2A1-BA10-438B-8F17-393EEE0AFE53}"/>
              </a:ext>
            </a:extLst>
          </p:cNvPr>
          <p:cNvSpPr txBox="1"/>
          <p:nvPr/>
        </p:nvSpPr>
        <p:spPr>
          <a:xfrm>
            <a:off x="5797296" y="4787192"/>
            <a:ext cx="63215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stereotype: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preconceived, standardized, group-shared idea about the alleged essential nature of a whole category of persons without regard to individual differences within the category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82BE4D-8B97-42F2-B6EF-537224826380}"/>
              </a:ext>
            </a:extLst>
          </p:cNvPr>
          <p:cNvSpPr txBox="1"/>
          <p:nvPr/>
        </p:nvSpPr>
        <p:spPr>
          <a:xfrm>
            <a:off x="1244602" y="177679"/>
            <a:ext cx="1071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 and Stereotyping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F3C5F5-3BE2-48A0-BA5D-9D7F71397ECB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7B915F1D-C622-475A-A7F5-5AEE37CA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957879-2A1E-4B43-9BF9-69A1DDA8CB36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66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9734AD4-6F5B-4BE4-91B2-BEAFCC514EAE}"/>
              </a:ext>
            </a:extLst>
          </p:cNvPr>
          <p:cNvSpPr txBox="1"/>
          <p:nvPr/>
        </p:nvSpPr>
        <p:spPr>
          <a:xfrm>
            <a:off x="1244602" y="184126"/>
            <a:ext cx="10715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is Unconscious Bias?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C693E-9FA6-47C5-BF7A-5C457B9FB978}"/>
              </a:ext>
            </a:extLst>
          </p:cNvPr>
          <p:cNvSpPr txBox="1"/>
          <p:nvPr/>
        </p:nvSpPr>
        <p:spPr>
          <a:xfrm>
            <a:off x="873541" y="1642100"/>
            <a:ext cx="105100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vast body of research on unconscious bias, also known as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implicit or hidden bias,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shows that: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Many of our behaviors are rooted in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unconscious mind.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biases form the basis of a great deal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our behavior patterns about diversity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biases are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pervasive.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Unconscious biases have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real-world impact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our behavior.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Our unconscious biases may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 align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our proclaimed beliefs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D3834-9115-4E69-AF10-FF8CEBFA3EAC}"/>
              </a:ext>
            </a:extLst>
          </p:cNvPr>
          <p:cNvSpPr txBox="1"/>
          <p:nvPr/>
        </p:nvSpPr>
        <p:spPr>
          <a:xfrm>
            <a:off x="643896" y="5915134"/>
            <a:ext cx="5533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Material from the National Diversity Council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DiversityFIRST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Certification Program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337579-3404-4D99-A01C-023EA497CE8E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9815ABF4-0C92-4F35-9C29-ED12FFA34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9C0C9-0C54-48DD-A04B-64DFB19EE0A7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077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A94D26-DD4A-4721-9BFE-57728FA1B1F0}"/>
              </a:ext>
            </a:extLst>
          </p:cNvPr>
          <p:cNvSpPr txBox="1"/>
          <p:nvPr/>
        </p:nvSpPr>
        <p:spPr>
          <a:xfrm>
            <a:off x="1244602" y="177679"/>
            <a:ext cx="1071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Ways Unconscious Bias is Manifested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C693E-9FA6-47C5-BF7A-5C457B9FB978}"/>
              </a:ext>
            </a:extLst>
          </p:cNvPr>
          <p:cNvSpPr txBox="1"/>
          <p:nvPr/>
        </p:nvSpPr>
        <p:spPr>
          <a:xfrm>
            <a:off x="635001" y="1393618"/>
            <a:ext cx="107221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Affinity bias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Halo effect / Pitchfork effect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Confirmation bias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Performance attribution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Group think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Microaggressions (also called microinequities):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Brief, commonplace verbal, behavioral, and/or environmental slights, indignities, and insults, whether unintentional or intentional, that communicate negative perceptions about someone based solely on their socially-marginalized group membership.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F225E-9D88-4AD3-9D99-B557740CC12D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BDAE318-96DF-4B09-986D-53FA0DC41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B63F57-C1ED-4BAD-A5ED-FB7DAC0B3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991" y="1416045"/>
            <a:ext cx="4404121" cy="31087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3BE5B-9576-49B1-9680-F5044EC6D91E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6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0B64D0-C5CB-4B74-AFF6-6C4C54C67F17}"/>
              </a:ext>
            </a:extLst>
          </p:cNvPr>
          <p:cNvSpPr txBox="1"/>
          <p:nvPr/>
        </p:nvSpPr>
        <p:spPr>
          <a:xfrm>
            <a:off x="1244602" y="177679"/>
            <a:ext cx="1071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LGBTQ+ Microaggressions - Examples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C693E-9FA6-47C5-BF7A-5C457B9FB978}"/>
              </a:ext>
            </a:extLst>
          </p:cNvPr>
          <p:cNvSpPr txBox="1"/>
          <p:nvPr/>
        </p:nvSpPr>
        <p:spPr>
          <a:xfrm>
            <a:off x="396930" y="1642048"/>
            <a:ext cx="661393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Calling someone’s spouse or significant other “roommate,” “friend,” or some other term other than what they 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Repeatedly referring to a transgender or gender-fluid person by the wrong pronoun even after being corrected.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Doing the “limp wrist” movement when talking about a gay man.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Issuing event invitations that include husbands and wives versus gender-neutral language like “spouses and partners”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 including a trans person in group activities with others of their same gender identity.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Assuming everyone is straight and/or cisgender in a group discussion.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oogle Shape;711;p41" descr="Throwaway comments are a lot more harmful than some people think (DPG - Workplace Discrimination)">
            <a:extLst>
              <a:ext uri="{FF2B5EF4-FFF2-40B4-BE49-F238E27FC236}">
                <a16:creationId xmlns:a16="http://schemas.microsoft.com/office/drawing/2014/main" id="{E8E8962A-584D-4A9D-A304-A9D2221781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534" t="15537" r="22486"/>
          <a:stretch/>
        </p:blipFill>
        <p:spPr>
          <a:xfrm>
            <a:off x="7772320" y="1477985"/>
            <a:ext cx="3399263" cy="34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84E851-973E-40BB-A5D1-56EC86BA5A56}"/>
              </a:ext>
            </a:extLst>
          </p:cNvPr>
          <p:cNvSpPr txBox="1"/>
          <p:nvPr/>
        </p:nvSpPr>
        <p:spPr>
          <a:xfrm>
            <a:off x="8333383" y="5368786"/>
            <a:ext cx="2277136" cy="646331"/>
          </a:xfrm>
          <a:prstGeom prst="rect">
            <a:avLst/>
          </a:prstGeom>
          <a:solidFill>
            <a:srgbClr val="427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Medium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are other examples?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0529DBA-FDA6-453D-87E6-19A4F3CD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D3A2E-05D9-4035-9C9D-FF5A492F4263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5B4CB5-6272-4D79-B256-6C71020A673B}"/>
              </a:ext>
            </a:extLst>
          </p:cNvPr>
          <p:cNvSpPr/>
          <p:nvPr/>
        </p:nvSpPr>
        <p:spPr>
          <a:xfrm>
            <a:off x="169112" y="6280646"/>
            <a:ext cx="36953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2020 Total Engagement Consulting by Kimer, Inc. for use by Pride in the Triangle</a:t>
            </a:r>
          </a:p>
        </p:txBody>
      </p:sp>
    </p:spTree>
    <p:extLst>
      <p:ext uri="{BB962C8B-B14F-4D97-AF65-F5344CB8AC3E}">
        <p14:creationId xmlns:p14="http://schemas.microsoft.com/office/powerpoint/2010/main" val="3812791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4B1BD71-63E2-4D54-8336-A88CC699EB05}"/>
              </a:ext>
            </a:extLst>
          </p:cNvPr>
          <p:cNvSpPr txBox="1"/>
          <p:nvPr/>
        </p:nvSpPr>
        <p:spPr>
          <a:xfrm>
            <a:off x="1244602" y="177679"/>
            <a:ext cx="10715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Deeper Look at Stereotyping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A4C13-F56C-4855-A26F-DBE63086C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417736"/>
            <a:ext cx="3653808" cy="3653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A119F8-95D4-4ACF-868E-D8E5125E94DC}"/>
              </a:ext>
            </a:extLst>
          </p:cNvPr>
          <p:cNvSpPr txBox="1"/>
          <p:nvPr/>
        </p:nvSpPr>
        <p:spPr>
          <a:xfrm>
            <a:off x="1139970" y="1433121"/>
            <a:ext cx="94145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Since unchecked unconscious bias leads to stereotyping, let’s take a deeper look at stereotyping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D52D1-736A-4804-A4DB-A981296415DF}"/>
              </a:ext>
            </a:extLst>
          </p:cNvPr>
          <p:cNvSpPr txBox="1"/>
          <p:nvPr/>
        </p:nvSpPr>
        <p:spPr>
          <a:xfrm>
            <a:off x="5145666" y="2551642"/>
            <a:ext cx="691567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Stereotypes can be harmful when we: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Place people in the wrong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Incorrectly describe the group norm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Inappropriately evaluate the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Confuse the stereotype with the individual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Fail to interrupt the stereotype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349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Act on stereotypes as though they are true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302949-4C42-43D7-BA9A-545B970E4407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7D592A95-5485-484E-88BC-E30AAE3B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7DE34-88DB-4E84-B6DD-61648F059EFE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246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Gotham Medium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F37165-62A4-4353-B796-A99FE36CC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224" y="1533828"/>
            <a:ext cx="2982088" cy="4474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D0912-0675-4043-AC4C-F235DBBE8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37" y="1533828"/>
            <a:ext cx="3860800" cy="386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C5D704-BA5C-45A3-81DC-FB3A4F61B824}"/>
              </a:ext>
            </a:extLst>
          </p:cNvPr>
          <p:cNvSpPr txBox="1"/>
          <p:nvPr/>
        </p:nvSpPr>
        <p:spPr>
          <a:xfrm>
            <a:off x="5732720" y="5446463"/>
            <a:ext cx="43378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Photo from Johnny Weir’s “To Russia with Love” photo shoot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38CDC-1420-4C09-A424-0EA3EA65D998}"/>
              </a:ext>
            </a:extLst>
          </p:cNvPr>
          <p:cNvSpPr txBox="1"/>
          <p:nvPr/>
        </p:nvSpPr>
        <p:spPr>
          <a:xfrm>
            <a:off x="1244602" y="345900"/>
            <a:ext cx="109473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Stereotypes and Misperceptions of LGBTQ+ People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75374-6D21-4199-9BE2-0226EEF5C105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44AD72B-3594-40F7-9A59-3D4E8162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ECCBB3-F482-4AA6-813D-E1FDEA57C792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9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7E7D15-17C5-4481-9BD8-9E610D478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© Pride in the Triangle 2019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61327C-8F5B-4FB8-9510-9067F3FAD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A480D9-D7F2-4909-9321-D70450544D83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>
                  <a:tint val="75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7E9026-79E5-49BF-B873-011B9FC41191}"/>
              </a:ext>
            </a:extLst>
          </p:cNvPr>
          <p:cNvSpPr txBox="1">
            <a:spLocks/>
          </p:cNvSpPr>
          <p:nvPr/>
        </p:nvSpPr>
        <p:spPr>
          <a:xfrm>
            <a:off x="340333" y="1950709"/>
            <a:ext cx="10789825" cy="4195481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Century Gothic" panose="020B0502020202020204" pitchFamily="34" charset="0"/>
              <a:buChar char="►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82EC3-2E39-4F70-B5AA-FB571F4E9C5E}"/>
              </a:ext>
            </a:extLst>
          </p:cNvPr>
          <p:cNvSpPr txBox="1"/>
          <p:nvPr/>
        </p:nvSpPr>
        <p:spPr>
          <a:xfrm>
            <a:off x="432608" y="5472091"/>
            <a:ext cx="1132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These are some stereotypes, myths, and misperceptions about LGBTQ+ people.</a:t>
            </a:r>
          </a:p>
        </p:txBody>
      </p:sp>
      <p:pic>
        <p:nvPicPr>
          <p:cNvPr id="1026" name="Picture 2" descr="Image result for lgbt myths">
            <a:extLst>
              <a:ext uri="{FF2B5EF4-FFF2-40B4-BE49-F238E27FC236}">
                <a16:creationId xmlns:a16="http://schemas.microsoft.com/office/drawing/2014/main" id="{F10ADD91-D6F6-48B8-9A92-73F95873A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54" y="1449201"/>
            <a:ext cx="7919196" cy="395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3B1C96-E5DF-4CDB-AD2A-3FFE871CC96B}"/>
              </a:ext>
            </a:extLst>
          </p:cNvPr>
          <p:cNvSpPr txBox="1"/>
          <p:nvPr/>
        </p:nvSpPr>
        <p:spPr>
          <a:xfrm>
            <a:off x="1244602" y="136524"/>
            <a:ext cx="10724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349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Myths and Misperceptions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4D4FA0-AFF6-40E1-9FBF-8AC3B2A6FB3F}"/>
              </a:ext>
            </a:extLst>
          </p:cNvPr>
          <p:cNvSpPr txBox="1"/>
          <p:nvPr/>
        </p:nvSpPr>
        <p:spPr>
          <a:xfrm>
            <a:off x="321706" y="6494851"/>
            <a:ext cx="3215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Gotham Medium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2020 Pride in the Triangle</a:t>
            </a:r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1FBA918-A027-4287-B21D-27FCF28F7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43226" y="6443093"/>
            <a:ext cx="166764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Prideinthetriangle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349E">
                    <a:lumMod val="75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74572-1A97-4DF8-AC74-FCC530AB7A4E}"/>
              </a:ext>
            </a:extLst>
          </p:cNvPr>
          <p:cNvSpPr/>
          <p:nvPr/>
        </p:nvSpPr>
        <p:spPr>
          <a:xfrm>
            <a:off x="0" y="1149927"/>
            <a:ext cx="10155382" cy="16625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171861"/>
      </p:ext>
    </p:extLst>
  </p:cSld>
  <p:clrMapOvr>
    <a:masterClrMapping/>
  </p:clrMapOvr>
</p:sld>
</file>

<file path=ppt/theme/theme1.xml><?xml version="1.0" encoding="utf-8"?>
<a:theme xmlns:a="http://schemas.openxmlformats.org/drawingml/2006/main" name="LGBTQ Workplace Equity Toolkit 2019 v2">
  <a:themeElements>
    <a:clrScheme name="PITT">
      <a:dk1>
        <a:srgbClr val="FFFFFF"/>
      </a:dk1>
      <a:lt1>
        <a:sysClr val="window" lastClr="FFFFFF"/>
      </a:lt1>
      <a:dk2>
        <a:srgbClr val="343434"/>
      </a:dk2>
      <a:lt2>
        <a:srgbClr val="7030A0"/>
      </a:lt2>
      <a:accent1>
        <a:srgbClr val="7030A0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FFFF00"/>
      </a:hlink>
      <a:folHlink>
        <a:srgbClr val="FF79C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BTQ Workplace Equity Toolkit 2019 v2" id="{759D3401-AB7F-4045-AE88-0F26435FD31F}" vid="{1F785A75-4AB4-4C59-8B38-262F5EB15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1997</Words>
  <Application>Microsoft Office PowerPoint</Application>
  <PresentationFormat>Widescreen</PresentationFormat>
  <Paragraphs>293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Gotham Medium</vt:lpstr>
      <vt:lpstr>Wingdings</vt:lpstr>
      <vt:lpstr>LGBTQ Workplace Equity Toolkit 2019 v2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Hirschuber, Scott (SHS CS EDU AM IM1 CT&amp;MI)</dc:creator>
  <cp:lastModifiedBy>Hirschuber, Scott (SHS CS EDU AM IM1 CT&amp;MI)</cp:lastModifiedBy>
  <cp:revision>1</cp:revision>
  <dcterms:created xsi:type="dcterms:W3CDTF">2020-06-03T23:08:18Z</dcterms:created>
  <dcterms:modified xsi:type="dcterms:W3CDTF">2020-06-03T23:08:42Z</dcterms:modified>
</cp:coreProperties>
</file>