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702" r:id="rId2"/>
    <p:sldId id="263" r:id="rId3"/>
    <p:sldId id="703" r:id="rId4"/>
    <p:sldId id="461" r:id="rId5"/>
    <p:sldId id="462" r:id="rId6"/>
    <p:sldId id="455" r:id="rId7"/>
    <p:sldId id="457" r:id="rId8"/>
    <p:sldId id="467" r:id="rId9"/>
    <p:sldId id="459" r:id="rId10"/>
    <p:sldId id="469" r:id="rId11"/>
    <p:sldId id="4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9" autoAdjust="0"/>
    <p:restoredTop sz="94660"/>
  </p:normalViewPr>
  <p:slideViewPr>
    <p:cSldViewPr snapToGrid="0">
      <p:cViewPr varScale="1">
        <p:scale>
          <a:sx n="65" d="100"/>
          <a:sy n="65" d="100"/>
        </p:scale>
        <p:origin x="56"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36BC4-217B-4135-B78F-2CF05FE92C27}" type="datetimeFigureOut">
              <a:rPr lang="en-US" smtClean="0"/>
              <a:t>6/3/2020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360F6-71C3-4AE1-95F7-866829FF2C86}" type="slidenum">
              <a:rPr lang="en-US" smtClean="0"/>
              <a:t>‹#›</a:t>
            </a:fld>
            <a:endParaRPr lang="en-US"/>
          </a:p>
        </p:txBody>
      </p:sp>
    </p:spTree>
    <p:extLst>
      <p:ext uri="{BB962C8B-B14F-4D97-AF65-F5344CB8AC3E}">
        <p14:creationId xmlns:p14="http://schemas.microsoft.com/office/powerpoint/2010/main" val="414633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D7F1A-5E70-4AB2-90BC-B46A69B0A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389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D7F1A-5E70-4AB2-90BC-B46A69B0A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38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D7F1A-5E70-4AB2-90BC-B46A69B0A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400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D7F1A-5E70-4AB2-90BC-B46A69B0A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025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D7F1A-5E70-4AB2-90BC-B46A69B0A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098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D7F1A-5E70-4AB2-90BC-B46A69B0A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25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5006" y="689897"/>
            <a:ext cx="8559800" cy="2438400"/>
          </a:xfrm>
          <a:noFill/>
        </p:spPr>
        <p:txBody>
          <a:bodyPr/>
          <a:lstStyle>
            <a:lvl1pPr algn="l">
              <a:defRPr>
                <a:solidFill>
                  <a:schemeClr val="tx1">
                    <a:lumMod val="75000"/>
                    <a:lumOff val="25000"/>
                  </a:schemeClr>
                </a:solidFill>
              </a:defRPr>
            </a:lvl1pPr>
          </a:lstStyle>
          <a:p>
            <a:r>
              <a:rPr lang="en-US"/>
              <a:t>Click to edit Master title style</a:t>
            </a:r>
            <a:endParaRPr lang="en-US" dirty="0"/>
          </a:p>
        </p:txBody>
      </p:sp>
      <p:sp>
        <p:nvSpPr>
          <p:cNvPr id="7" name="Date Placeholder 3">
            <a:extLst>
              <a:ext uri="{FF2B5EF4-FFF2-40B4-BE49-F238E27FC236}">
                <a16:creationId xmlns:a16="http://schemas.microsoft.com/office/drawing/2014/main" id="{BAE381B9-2359-4D0E-B82B-2CE0585FD0BE}"/>
              </a:ext>
            </a:extLst>
          </p:cNvPr>
          <p:cNvSpPr>
            <a:spLocks noGrp="1"/>
          </p:cNvSpPr>
          <p:nvPr>
            <p:ph type="dt" sz="half" idx="2"/>
          </p:nvPr>
        </p:nvSpPr>
        <p:spPr>
          <a:xfrm>
            <a:off x="1244602" y="6356351"/>
            <a:ext cx="3136011"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dirty="0"/>
          </a:p>
        </p:txBody>
      </p:sp>
      <p:sp>
        <p:nvSpPr>
          <p:cNvPr id="9" name="Footer Placeholder 4">
            <a:extLst>
              <a:ext uri="{FF2B5EF4-FFF2-40B4-BE49-F238E27FC236}">
                <a16:creationId xmlns:a16="http://schemas.microsoft.com/office/drawing/2014/main" id="{26736AA8-40D8-43EE-A338-431DE35D947A}"/>
              </a:ext>
            </a:extLst>
          </p:cNvPr>
          <p:cNvSpPr>
            <a:spLocks noGrp="1"/>
          </p:cNvSpPr>
          <p:nvPr>
            <p:ph type="ftr" sz="quarter" idx="3"/>
          </p:nvPr>
        </p:nvSpPr>
        <p:spPr>
          <a:xfrm>
            <a:off x="448310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schemeClr val="bg1">
                  <a:lumMod val="85000"/>
                </a:schemeClr>
              </a:solidFill>
            </a:endParaRPr>
          </a:p>
        </p:txBody>
      </p:sp>
    </p:spTree>
    <p:extLst>
      <p:ext uri="{BB962C8B-B14F-4D97-AF65-F5344CB8AC3E}">
        <p14:creationId xmlns:p14="http://schemas.microsoft.com/office/powerpoint/2010/main" val="468930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3D40A-CF78-49D2-A3A3-765F927735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4B38BC-9E31-43D6-BCA5-1CE79EA930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301F5E-B981-4E98-B105-D6AEC282F0B2}"/>
              </a:ext>
            </a:extLst>
          </p:cNvPr>
          <p:cNvSpPr>
            <a:spLocks noGrp="1"/>
          </p:cNvSpPr>
          <p:nvPr>
            <p:ph type="dt" sz="half" idx="10"/>
          </p:nvPr>
        </p:nvSpPr>
        <p:spPr/>
        <p:txBody>
          <a:bodyPr/>
          <a:lstStyle/>
          <a:p>
            <a:fld id="{5C889C48-1D6E-47DA-9438-880E9C0AD47A}" type="datetimeFigureOut">
              <a:rPr lang="en-US" smtClean="0"/>
              <a:t>6/3/2020</a:t>
            </a:fld>
            <a:endParaRPr lang="en-US" dirty="0"/>
          </a:p>
        </p:txBody>
      </p:sp>
      <p:sp>
        <p:nvSpPr>
          <p:cNvPr id="5" name="Footer Placeholder 4">
            <a:extLst>
              <a:ext uri="{FF2B5EF4-FFF2-40B4-BE49-F238E27FC236}">
                <a16:creationId xmlns:a16="http://schemas.microsoft.com/office/drawing/2014/main" id="{E7EF29F9-BBE6-4AC0-BC4F-205D07B37C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091B97-0B57-4889-9813-4E341ACAFCD4}"/>
              </a:ext>
            </a:extLst>
          </p:cNvPr>
          <p:cNvSpPr>
            <a:spLocks noGrp="1"/>
          </p:cNvSpPr>
          <p:nvPr>
            <p:ph type="sldNum" sz="quarter" idx="12"/>
          </p:nvPr>
        </p:nvSpPr>
        <p:spPr/>
        <p:txBody>
          <a:bodyPr/>
          <a:lstStyle/>
          <a:p>
            <a:fld id="{A9730530-7F39-46BA-A36E-6D8DDE564127}" type="slidenum">
              <a:rPr lang="en-US" smtClean="0"/>
              <a:t>‹#›</a:t>
            </a:fld>
            <a:endParaRPr lang="en-US"/>
          </a:p>
        </p:txBody>
      </p:sp>
    </p:spTree>
    <p:extLst>
      <p:ext uri="{BB962C8B-B14F-4D97-AF65-F5344CB8AC3E}">
        <p14:creationId xmlns:p14="http://schemas.microsoft.com/office/powerpoint/2010/main" val="323208614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44602" y="274637"/>
            <a:ext cx="10337798" cy="11430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a:xfrm>
            <a:off x="4483101" y="6356351"/>
            <a:ext cx="3860800" cy="365125"/>
          </a:xfrm>
          <a:prstGeom prst="rect">
            <a:avLst/>
          </a:prstGeom>
        </p:spPr>
        <p:txBody>
          <a:bodyPr/>
          <a:lstStyle/>
          <a:p>
            <a:endParaRPr lang="en-US" dirty="0">
              <a:solidFill>
                <a:schemeClr val="bg1">
                  <a:lumMod val="85000"/>
                </a:schemeClr>
              </a:solidFill>
            </a:endParaRPr>
          </a:p>
        </p:txBody>
      </p:sp>
      <p:sp>
        <p:nvSpPr>
          <p:cNvPr id="6" name="Slide Number Placeholder 5"/>
          <p:cNvSpPr>
            <a:spLocks noGrp="1"/>
          </p:cNvSpPr>
          <p:nvPr>
            <p:ph type="sldNum" sz="quarter" idx="12"/>
          </p:nvPr>
        </p:nvSpPr>
        <p:spPr/>
        <p:txBody>
          <a:bodyPr/>
          <a:lstStyle/>
          <a:p>
            <a:fld id="{C4A480D9-D7F2-4909-9321-D70450544D83}" type="slidenum">
              <a:rPr lang="en-US" smtClean="0"/>
              <a:t>‹#›</a:t>
            </a:fld>
            <a:endParaRPr lang="en-US"/>
          </a:p>
        </p:txBody>
      </p:sp>
    </p:spTree>
    <p:extLst>
      <p:ext uri="{BB962C8B-B14F-4D97-AF65-F5344CB8AC3E}">
        <p14:creationId xmlns:p14="http://schemas.microsoft.com/office/powerpoint/2010/main" val="397947191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4601" y="3860904"/>
            <a:ext cx="10081682" cy="1362075"/>
          </a:xfrm>
        </p:spPr>
        <p:txBody>
          <a:bodyPr anchor="t"/>
          <a:lstStyle>
            <a:lvl1pPr algn="l">
              <a:defRPr sz="5333" b="1" cap="all"/>
            </a:lvl1pPr>
          </a:lstStyle>
          <a:p>
            <a:r>
              <a:rPr lang="en-US"/>
              <a:t>Click to edit Master title style</a:t>
            </a:r>
            <a:endParaRPr lang="en-US" dirty="0"/>
          </a:p>
        </p:txBody>
      </p:sp>
      <p:sp>
        <p:nvSpPr>
          <p:cNvPr id="3" name="Text Placeholder 2"/>
          <p:cNvSpPr>
            <a:spLocks noGrp="1"/>
          </p:cNvSpPr>
          <p:nvPr>
            <p:ph type="body" idx="1"/>
          </p:nvPr>
        </p:nvSpPr>
        <p:spPr>
          <a:xfrm>
            <a:off x="1244602" y="2319339"/>
            <a:ext cx="10081681"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a:xfrm>
            <a:off x="4483101" y="6356351"/>
            <a:ext cx="3860800" cy="365125"/>
          </a:xfrm>
          <a:prstGeom prst="rect">
            <a:avLst/>
          </a:prstGeom>
        </p:spPr>
        <p:txBody>
          <a:bodyPr/>
          <a:lstStyle/>
          <a:p>
            <a:endParaRPr lang="en-US" dirty="0">
              <a:solidFill>
                <a:schemeClr val="bg1">
                  <a:lumMod val="85000"/>
                </a:schemeClr>
              </a:solidFill>
            </a:endParaRPr>
          </a:p>
        </p:txBody>
      </p:sp>
      <p:sp>
        <p:nvSpPr>
          <p:cNvPr id="6" name="Slide Number Placeholder 5"/>
          <p:cNvSpPr>
            <a:spLocks noGrp="1"/>
          </p:cNvSpPr>
          <p:nvPr>
            <p:ph type="sldNum" sz="quarter" idx="12"/>
          </p:nvPr>
        </p:nvSpPr>
        <p:spPr/>
        <p:txBody>
          <a:bodyPr/>
          <a:lstStyle/>
          <a:p>
            <a:fld id="{C4A480D9-D7F2-4909-9321-D70450544D83}" type="slidenum">
              <a:rPr lang="en-US" smtClean="0"/>
              <a:t>‹#›</a:t>
            </a:fld>
            <a:endParaRPr lang="en-US"/>
          </a:p>
        </p:txBody>
      </p:sp>
    </p:spTree>
    <p:extLst>
      <p:ext uri="{BB962C8B-B14F-4D97-AF65-F5344CB8AC3E}">
        <p14:creationId xmlns:p14="http://schemas.microsoft.com/office/powerpoint/2010/main" val="3577140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44602" y="1600201"/>
            <a:ext cx="50673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100" y="1600201"/>
            <a:ext cx="50673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C4A480D9-D7F2-4909-9321-D70450544D83}" type="slidenum">
              <a:rPr lang="en-US" smtClean="0"/>
              <a:t>‹#›</a:t>
            </a:fld>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a:xfrm>
            <a:off x="4483101" y="6356351"/>
            <a:ext cx="3860800" cy="365125"/>
          </a:xfrm>
          <a:prstGeom prst="rect">
            <a:avLst/>
          </a:prstGeom>
        </p:spPr>
        <p:txBody>
          <a:bodyPr/>
          <a:lstStyle/>
          <a:p>
            <a:endParaRPr lang="en-US" dirty="0">
              <a:solidFill>
                <a:schemeClr val="bg1">
                  <a:lumMod val="85000"/>
                </a:schemeClr>
              </a:solidFill>
            </a:endParaRPr>
          </a:p>
        </p:txBody>
      </p:sp>
    </p:spTree>
    <p:extLst>
      <p:ext uri="{BB962C8B-B14F-4D97-AF65-F5344CB8AC3E}">
        <p14:creationId xmlns:p14="http://schemas.microsoft.com/office/powerpoint/2010/main" val="3286844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44602" y="1535113"/>
            <a:ext cx="5054602"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244602" y="2174875"/>
            <a:ext cx="5054602"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7800" y="1535113"/>
            <a:ext cx="5054602"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527800" y="2174875"/>
            <a:ext cx="5054602"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a:xfrm>
            <a:off x="4483101" y="6356351"/>
            <a:ext cx="3860800" cy="365125"/>
          </a:xfrm>
          <a:prstGeom prst="rect">
            <a:avLst/>
          </a:prstGeom>
        </p:spPr>
        <p:txBody>
          <a:bodyPr/>
          <a:lstStyle/>
          <a:p>
            <a:endParaRPr lang="en-US" dirty="0">
              <a:solidFill>
                <a:schemeClr val="bg1">
                  <a:lumMod val="85000"/>
                </a:schemeClr>
              </a:solidFill>
            </a:endParaRPr>
          </a:p>
        </p:txBody>
      </p:sp>
      <p:sp>
        <p:nvSpPr>
          <p:cNvPr id="9" name="Slide Number Placeholder 8"/>
          <p:cNvSpPr>
            <a:spLocks noGrp="1"/>
          </p:cNvSpPr>
          <p:nvPr>
            <p:ph type="sldNum" sz="quarter" idx="12"/>
          </p:nvPr>
        </p:nvSpPr>
        <p:spPr/>
        <p:txBody>
          <a:bodyPr/>
          <a:lstStyle/>
          <a:p>
            <a:fld id="{C4A480D9-D7F2-4909-9321-D70450544D83}" type="slidenum">
              <a:rPr lang="en-US" smtClean="0"/>
              <a:t>‹#›</a:t>
            </a:fld>
            <a:endParaRPr lang="en-US"/>
          </a:p>
        </p:txBody>
      </p:sp>
    </p:spTree>
    <p:extLst>
      <p:ext uri="{BB962C8B-B14F-4D97-AF65-F5344CB8AC3E}">
        <p14:creationId xmlns:p14="http://schemas.microsoft.com/office/powerpoint/2010/main" val="1802653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a:xfrm>
            <a:off x="4483101" y="6356351"/>
            <a:ext cx="3860800" cy="365125"/>
          </a:xfrm>
          <a:prstGeom prst="rect">
            <a:avLst/>
          </a:prstGeom>
        </p:spPr>
        <p:txBody>
          <a:bodyPr/>
          <a:lstStyle/>
          <a:p>
            <a:endParaRPr lang="en-US" dirty="0">
              <a:solidFill>
                <a:schemeClr val="bg1">
                  <a:lumMod val="85000"/>
                </a:schemeClr>
              </a:solidFill>
            </a:endParaRPr>
          </a:p>
        </p:txBody>
      </p:sp>
      <p:sp>
        <p:nvSpPr>
          <p:cNvPr id="5" name="Slide Number Placeholder 4"/>
          <p:cNvSpPr>
            <a:spLocks noGrp="1"/>
          </p:cNvSpPr>
          <p:nvPr>
            <p:ph type="sldNum" sz="quarter" idx="12"/>
          </p:nvPr>
        </p:nvSpPr>
        <p:spPr/>
        <p:txBody>
          <a:bodyPr/>
          <a:lstStyle/>
          <a:p>
            <a:fld id="{C4A480D9-D7F2-4909-9321-D70450544D83}" type="slidenum">
              <a:rPr lang="en-US" smtClean="0"/>
              <a:t>‹#›</a:t>
            </a:fld>
            <a:endParaRPr lang="en-US"/>
          </a:p>
        </p:txBody>
      </p:sp>
    </p:spTree>
    <p:extLst>
      <p:ext uri="{BB962C8B-B14F-4D97-AF65-F5344CB8AC3E}">
        <p14:creationId xmlns:p14="http://schemas.microsoft.com/office/powerpoint/2010/main" val="2980601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a:xfrm>
            <a:off x="4483101" y="6356351"/>
            <a:ext cx="3860800" cy="365125"/>
          </a:xfrm>
          <a:prstGeom prst="rect">
            <a:avLst/>
          </a:prstGeom>
        </p:spPr>
        <p:txBody>
          <a:bodyPr/>
          <a:lstStyle/>
          <a:p>
            <a:endParaRPr lang="en-US" dirty="0">
              <a:solidFill>
                <a:schemeClr val="bg1">
                  <a:lumMod val="85000"/>
                </a:schemeClr>
              </a:solidFill>
            </a:endParaRPr>
          </a:p>
        </p:txBody>
      </p:sp>
      <p:sp>
        <p:nvSpPr>
          <p:cNvPr id="4" name="Slide Number Placeholder 3"/>
          <p:cNvSpPr>
            <a:spLocks noGrp="1"/>
          </p:cNvSpPr>
          <p:nvPr>
            <p:ph type="sldNum" sz="quarter" idx="12"/>
          </p:nvPr>
        </p:nvSpPr>
        <p:spPr/>
        <p:txBody>
          <a:bodyPr/>
          <a:lstStyle/>
          <a:p>
            <a:fld id="{C4A480D9-D7F2-4909-9321-D70450544D83}" type="slidenum">
              <a:rPr lang="en-US" smtClean="0"/>
              <a:t>‹#›</a:t>
            </a:fld>
            <a:endParaRPr lang="en-US"/>
          </a:p>
        </p:txBody>
      </p:sp>
    </p:spTree>
    <p:extLst>
      <p:ext uri="{BB962C8B-B14F-4D97-AF65-F5344CB8AC3E}">
        <p14:creationId xmlns:p14="http://schemas.microsoft.com/office/powerpoint/2010/main" val="2043515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44603" y="273052"/>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5422900" y="273052"/>
            <a:ext cx="6159500"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44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a:xfrm>
            <a:off x="4483101" y="6356351"/>
            <a:ext cx="3860800" cy="365125"/>
          </a:xfrm>
          <a:prstGeom prst="rect">
            <a:avLst/>
          </a:prstGeom>
        </p:spPr>
        <p:txBody>
          <a:bodyPr/>
          <a:lstStyle/>
          <a:p>
            <a:endParaRPr lang="en-US" dirty="0">
              <a:solidFill>
                <a:schemeClr val="bg1">
                  <a:lumMod val="85000"/>
                </a:schemeClr>
              </a:solidFill>
            </a:endParaRPr>
          </a:p>
        </p:txBody>
      </p:sp>
      <p:sp>
        <p:nvSpPr>
          <p:cNvPr id="7" name="Slide Number Placeholder 6"/>
          <p:cNvSpPr>
            <a:spLocks noGrp="1"/>
          </p:cNvSpPr>
          <p:nvPr>
            <p:ph type="sldNum" sz="quarter" idx="12"/>
          </p:nvPr>
        </p:nvSpPr>
        <p:spPr/>
        <p:txBody>
          <a:bodyPr/>
          <a:lstStyle/>
          <a:p>
            <a:fld id="{C4A480D9-D7F2-4909-9321-D70450544D83}" type="slidenum">
              <a:rPr lang="en-US" smtClean="0"/>
              <a:t>‹#›</a:t>
            </a:fld>
            <a:endParaRPr lang="en-US"/>
          </a:p>
        </p:txBody>
      </p:sp>
    </p:spTree>
    <p:extLst>
      <p:ext uri="{BB962C8B-B14F-4D97-AF65-F5344CB8AC3E}">
        <p14:creationId xmlns:p14="http://schemas.microsoft.com/office/powerpoint/2010/main" val="3121176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37417" y="4800599"/>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3037417" y="59372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30374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a:xfrm>
            <a:off x="4483101" y="6356351"/>
            <a:ext cx="3860800" cy="365125"/>
          </a:xfrm>
          <a:prstGeom prst="rect">
            <a:avLst/>
          </a:prstGeom>
        </p:spPr>
        <p:txBody>
          <a:bodyPr/>
          <a:lstStyle/>
          <a:p>
            <a:endParaRPr lang="en-US" dirty="0">
              <a:solidFill>
                <a:schemeClr val="bg1">
                  <a:lumMod val="85000"/>
                </a:schemeClr>
              </a:solidFill>
            </a:endParaRPr>
          </a:p>
        </p:txBody>
      </p:sp>
      <p:sp>
        <p:nvSpPr>
          <p:cNvPr id="7" name="Slide Number Placeholder 6"/>
          <p:cNvSpPr>
            <a:spLocks noGrp="1"/>
          </p:cNvSpPr>
          <p:nvPr>
            <p:ph type="sldNum" sz="quarter" idx="12"/>
          </p:nvPr>
        </p:nvSpPr>
        <p:spPr/>
        <p:txBody>
          <a:bodyPr/>
          <a:lstStyle/>
          <a:p>
            <a:fld id="{C4A480D9-D7F2-4909-9321-D70450544D83}" type="slidenum">
              <a:rPr lang="en-US" smtClean="0"/>
              <a:t>‹#›</a:t>
            </a:fld>
            <a:endParaRPr lang="en-US"/>
          </a:p>
        </p:txBody>
      </p:sp>
    </p:spTree>
    <p:extLst>
      <p:ext uri="{BB962C8B-B14F-4D97-AF65-F5344CB8AC3E}">
        <p14:creationId xmlns:p14="http://schemas.microsoft.com/office/powerpoint/2010/main" val="80819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4602" y="274637"/>
            <a:ext cx="10337797"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44602" y="1600201"/>
            <a:ext cx="10337798"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4602" y="6356351"/>
            <a:ext cx="3136011"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C4A480D9-D7F2-4909-9321-D70450544D83}" type="slidenum">
              <a:rPr lang="en-US" smtClean="0"/>
              <a:t>‹#›</a:t>
            </a:fld>
            <a:endParaRPr lang="en-US"/>
          </a:p>
        </p:txBody>
      </p:sp>
      <p:sp>
        <p:nvSpPr>
          <p:cNvPr id="7" name="Footer Placeholder 6">
            <a:extLst>
              <a:ext uri="{FF2B5EF4-FFF2-40B4-BE49-F238E27FC236}">
                <a16:creationId xmlns:a16="http://schemas.microsoft.com/office/drawing/2014/main" id="{F0DB08F2-27FC-4262-A637-2143FCD13C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2" name="Picture 11">
            <a:extLst>
              <a:ext uri="{FF2B5EF4-FFF2-40B4-BE49-F238E27FC236}">
                <a16:creationId xmlns:a16="http://schemas.microsoft.com/office/drawing/2014/main" id="{BB7B020F-D866-4167-9B35-19964D838064}"/>
              </a:ext>
            </a:extLst>
          </p:cNvPr>
          <p:cNvPicPr>
            <a:picLocks noChangeAspect="1"/>
          </p:cNvPicPr>
          <p:nvPr userDrawn="1"/>
        </p:nvPicPr>
        <p:blipFill>
          <a:blip r:embed="rId12">
            <a:extLst>
              <a:ext uri="{BEBA8EAE-BF5A-486C-A8C5-ECC9F3942E4B}">
                <a14:imgProps xmlns:a14="http://schemas.microsoft.com/office/drawing/2010/main">
                  <a14:imgLayer r:embed="rId13">
                    <a14:imgEffect>
                      <a14:backgroundRemoval t="8667" b="94333" l="10000" r="90000">
                        <a14:foregroundMark x1="49000" y1="8667" x2="49000" y2="8667"/>
                        <a14:foregroundMark x1="28667" y1="61333" x2="28667" y2="61333"/>
                        <a14:foregroundMark x1="27333" y1="74333" x2="27333" y2="74333"/>
                        <a14:foregroundMark x1="19000" y1="85000" x2="19000" y2="85000"/>
                        <a14:foregroundMark x1="16000" y1="94333" x2="16000" y2="94333"/>
                      </a14:backgroundRemoval>
                    </a14:imgEffect>
                  </a14:imgLayer>
                </a14:imgProps>
              </a:ext>
              <a:ext uri="{28A0092B-C50C-407E-A947-70E740481C1C}">
                <a14:useLocalDpi xmlns:a14="http://schemas.microsoft.com/office/drawing/2010/main" val="0"/>
              </a:ext>
            </a:extLst>
          </a:blip>
          <a:stretch>
            <a:fillRect/>
          </a:stretch>
        </p:blipFill>
        <p:spPr>
          <a:xfrm>
            <a:off x="180255" y="194107"/>
            <a:ext cx="884093" cy="884093"/>
          </a:xfrm>
          <a:prstGeom prst="rect">
            <a:avLst/>
          </a:prstGeom>
        </p:spPr>
      </p:pic>
    </p:spTree>
    <p:extLst>
      <p:ext uri="{BB962C8B-B14F-4D97-AF65-F5344CB8AC3E}">
        <p14:creationId xmlns:p14="http://schemas.microsoft.com/office/powerpoint/2010/main" val="3202659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D8B935-8F95-43EF-A6A3-CC12A0C2D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834198" y="2834196"/>
            <a:ext cx="6858001" cy="1189609"/>
          </a:xfrm>
          <a:prstGeom prst="rect">
            <a:avLst/>
          </a:prstGeom>
        </p:spPr>
      </p:pic>
      <p:sp>
        <p:nvSpPr>
          <p:cNvPr id="4" name="Title 1">
            <a:extLst>
              <a:ext uri="{FF2B5EF4-FFF2-40B4-BE49-F238E27FC236}">
                <a16:creationId xmlns:a16="http://schemas.microsoft.com/office/drawing/2014/main" id="{371B9683-A3D0-4659-9D54-D3BED61EFEDD}"/>
              </a:ext>
            </a:extLst>
          </p:cNvPr>
          <p:cNvSpPr txBox="1">
            <a:spLocks/>
          </p:cNvSpPr>
          <p:nvPr/>
        </p:nvSpPr>
        <p:spPr>
          <a:xfrm>
            <a:off x="1495425" y="846137"/>
            <a:ext cx="8559800" cy="2438400"/>
          </a:xfrm>
          <a:prstGeom prst="rect">
            <a:avLst/>
          </a:prstGeom>
          <a:noFill/>
        </p:spPr>
        <p:txBody>
          <a:bodyPr vert="horz" lIns="91440" tIns="45720" rIns="91440" bIns="45720" rtlCol="0" anchor="ctr">
            <a:normAutofit/>
          </a:bodyPr>
          <a:lstStyle>
            <a:lvl1pPr algn="l" defTabSz="1219170" rtl="0" eaLnBrk="1" latinLnBrk="0" hangingPunct="1">
              <a:spcBef>
                <a:spcPct val="0"/>
              </a:spcBef>
              <a:buNone/>
              <a:defRPr sz="5867" kern="1200">
                <a:solidFill>
                  <a:schemeClr val="tx1">
                    <a:lumMod val="75000"/>
                    <a:lumOff val="25000"/>
                  </a:schemeClr>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5867" b="0" i="0" u="none" strike="noStrike" kern="1200" cap="none" spc="0" normalizeH="0" baseline="0" noProof="0" dirty="0">
                <a:ln>
                  <a:noFill/>
                </a:ln>
                <a:solidFill>
                  <a:srgbClr val="00349E"/>
                </a:solidFill>
                <a:effectLst/>
                <a:uLnTx/>
                <a:uFillTx/>
                <a:latin typeface="Century Gothic" panose="020F0302020204030204"/>
                <a:ea typeface="+mj-ea"/>
                <a:cs typeface="+mj-cs"/>
              </a:rPr>
              <a:t>Case Studies</a:t>
            </a:r>
          </a:p>
        </p:txBody>
      </p:sp>
      <p:sp>
        <p:nvSpPr>
          <p:cNvPr id="5" name="TextBox 4">
            <a:extLst>
              <a:ext uri="{FF2B5EF4-FFF2-40B4-BE49-F238E27FC236}">
                <a16:creationId xmlns:a16="http://schemas.microsoft.com/office/drawing/2014/main" id="{2DD48437-5FCD-4681-9208-DDBFE1D4BC0D}"/>
              </a:ext>
            </a:extLst>
          </p:cNvPr>
          <p:cNvSpPr txBox="1"/>
          <p:nvPr/>
        </p:nvSpPr>
        <p:spPr>
          <a:xfrm>
            <a:off x="1337310" y="6435090"/>
            <a:ext cx="32804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 2020 Pride in the Triangle</a:t>
            </a:r>
          </a:p>
        </p:txBody>
      </p:sp>
      <p:sp>
        <p:nvSpPr>
          <p:cNvPr id="6" name="TextBox 5">
            <a:extLst>
              <a:ext uri="{FF2B5EF4-FFF2-40B4-BE49-F238E27FC236}">
                <a16:creationId xmlns:a16="http://schemas.microsoft.com/office/drawing/2014/main" id="{DFD71600-F599-4FFD-BD91-9667D3E7529D}"/>
              </a:ext>
            </a:extLst>
          </p:cNvPr>
          <p:cNvSpPr txBox="1"/>
          <p:nvPr/>
        </p:nvSpPr>
        <p:spPr>
          <a:xfrm>
            <a:off x="8679180" y="6418213"/>
            <a:ext cx="32804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www.prideinthetriangle.org</a:t>
            </a:r>
          </a:p>
        </p:txBody>
      </p:sp>
      <p:pic>
        <p:nvPicPr>
          <p:cNvPr id="8" name="Picture 7">
            <a:extLst>
              <a:ext uri="{FF2B5EF4-FFF2-40B4-BE49-F238E27FC236}">
                <a16:creationId xmlns:a16="http://schemas.microsoft.com/office/drawing/2014/main" id="{29433C5E-ACF0-4B87-AAE0-6AF21FED8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33" y="150628"/>
            <a:ext cx="879182" cy="879182"/>
          </a:xfrm>
          <a:prstGeom prst="rect">
            <a:avLst/>
          </a:prstGeom>
        </p:spPr>
      </p:pic>
      <p:sp>
        <p:nvSpPr>
          <p:cNvPr id="7" name="Rectangle 6">
            <a:extLst>
              <a:ext uri="{FF2B5EF4-FFF2-40B4-BE49-F238E27FC236}">
                <a16:creationId xmlns:a16="http://schemas.microsoft.com/office/drawing/2014/main" id="{EF8E595B-2B6F-4D16-AC2F-CBEE302A2073}"/>
              </a:ext>
            </a:extLst>
          </p:cNvPr>
          <p:cNvSpPr/>
          <p:nvPr/>
        </p:nvSpPr>
        <p:spPr>
          <a:xfrm>
            <a:off x="1189608" y="2909901"/>
            <a:ext cx="10155382" cy="1662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95751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61327C-8F5B-4FB8-9510-9067F3FADC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480D9-D7F2-4909-9321-D70450544D83}" type="slidenum">
              <a:rPr kumimoji="0" lang="en-US" sz="1600" b="0" i="0" u="none" strike="noStrike" kern="1200" cap="none" spc="0" normalizeH="0" baseline="0" noProof="0" smtClean="0">
                <a:ln>
                  <a:noFill/>
                </a:ln>
                <a:solidFill>
                  <a:srgbClr val="FFFFFF">
                    <a:tint val="75000"/>
                  </a:srgb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FFFFFF">
                  <a:tint val="75000"/>
                </a:srgbClr>
              </a:solidFill>
              <a:effectLst/>
              <a:uLnTx/>
              <a:uFillTx/>
              <a:latin typeface="Century Gothic" panose="020F0302020204030204"/>
              <a:ea typeface="+mn-ea"/>
              <a:cs typeface="+mn-cs"/>
            </a:endParaRPr>
          </a:p>
        </p:txBody>
      </p:sp>
      <p:sp>
        <p:nvSpPr>
          <p:cNvPr id="7" name="Google Shape;105;p11">
            <a:extLst>
              <a:ext uri="{FF2B5EF4-FFF2-40B4-BE49-F238E27FC236}">
                <a16:creationId xmlns:a16="http://schemas.microsoft.com/office/drawing/2014/main" id="{CCA4CE55-CD52-4902-9693-1F7FFB16BD00}"/>
              </a:ext>
            </a:extLst>
          </p:cNvPr>
          <p:cNvSpPr txBox="1"/>
          <p:nvPr/>
        </p:nvSpPr>
        <p:spPr>
          <a:xfrm>
            <a:off x="474172" y="1607847"/>
            <a:ext cx="5939329" cy="4313267"/>
          </a:xfrm>
          <a:prstGeom prst="rect">
            <a:avLst/>
          </a:prstGeom>
          <a:noFill/>
          <a:ln>
            <a:noFill/>
          </a:ln>
        </p:spPr>
        <p:txBody>
          <a:bodyPr spcFirstLastPara="1" wrap="square" lIns="91425" tIns="45700" rIns="91425" bIns="45700" anchor="t" anchorCtr="0">
            <a:noAutofit/>
          </a:bodyPr>
          <a:lstStyle/>
          <a:p>
            <a:pPr marL="38099" marR="0" lvl="0" indent="0" algn="l" defTabSz="914400" rtl="0" eaLnBrk="1" fontAlgn="auto" latinLnBrk="0" hangingPunct="1">
              <a:lnSpc>
                <a:spcPct val="100000"/>
              </a:lnSpc>
              <a:spcBef>
                <a:spcPts val="0"/>
              </a:spcBef>
              <a:spcAft>
                <a:spcPts val="0"/>
              </a:spcAft>
              <a:buClr>
                <a:srgbClr val="3F3F3F"/>
              </a:buClr>
              <a:buSzPts val="3000"/>
              <a:buFontTx/>
              <a:buNone/>
              <a:tabLst/>
              <a:defRPr/>
            </a:pPr>
            <a:r>
              <a:rPr kumimoji="0" lang="en-US" sz="2800" b="0" i="0" u="none" strike="noStrike" kern="1200" cap="none" spc="0" normalizeH="0" baseline="0" noProof="0" dirty="0">
                <a:ln>
                  <a:noFill/>
                </a:ln>
                <a:solidFill>
                  <a:srgbClr val="00349E"/>
                </a:solidFill>
                <a:effectLst/>
                <a:uLnTx/>
                <a:uFillTx/>
                <a:latin typeface="Century Gothic" panose="020F0302020204030204"/>
                <a:ea typeface="Candara"/>
                <a:cs typeface="Candara"/>
                <a:sym typeface="Candara"/>
              </a:rPr>
              <a:t>Several different employees have complained to your company’s Human Resources department about losing out on qualified candidates who were repeatedly addressed by the incorrect gender during the screening and interviewing process and subsequently withdrew their applications. </a:t>
            </a:r>
          </a:p>
        </p:txBody>
      </p:sp>
      <p:pic>
        <p:nvPicPr>
          <p:cNvPr id="10" name="Picture 9">
            <a:extLst>
              <a:ext uri="{FF2B5EF4-FFF2-40B4-BE49-F238E27FC236}">
                <a16:creationId xmlns:a16="http://schemas.microsoft.com/office/drawing/2014/main" id="{CB3FFFB6-725C-4FCB-8303-FAD0468053E0}"/>
              </a:ext>
            </a:extLst>
          </p:cNvPr>
          <p:cNvPicPr>
            <a:picLocks noChangeAspect="1"/>
          </p:cNvPicPr>
          <p:nvPr/>
        </p:nvPicPr>
        <p:blipFill rotWithShape="1">
          <a:blip r:embed="rId3">
            <a:extLst>
              <a:ext uri="{28A0092B-C50C-407E-A947-70E740481C1C}">
                <a14:useLocalDpi xmlns:a14="http://schemas.microsoft.com/office/drawing/2010/main" val="0"/>
              </a:ext>
            </a:extLst>
          </a:blip>
          <a:srcRect l="9661" t="14322"/>
          <a:stretch/>
        </p:blipFill>
        <p:spPr>
          <a:xfrm>
            <a:off x="7793220" y="1607847"/>
            <a:ext cx="3275832" cy="4654446"/>
          </a:xfrm>
          <a:prstGeom prst="rect">
            <a:avLst/>
          </a:prstGeom>
        </p:spPr>
      </p:pic>
      <p:sp>
        <p:nvSpPr>
          <p:cNvPr id="9" name="TextBox 8">
            <a:extLst>
              <a:ext uri="{FF2B5EF4-FFF2-40B4-BE49-F238E27FC236}">
                <a16:creationId xmlns:a16="http://schemas.microsoft.com/office/drawing/2014/main" id="{19C69D8E-3294-484C-9C80-9E78B89C37B8}"/>
              </a:ext>
            </a:extLst>
          </p:cNvPr>
          <p:cNvSpPr txBox="1"/>
          <p:nvPr/>
        </p:nvSpPr>
        <p:spPr>
          <a:xfrm>
            <a:off x="1244602" y="136524"/>
            <a:ext cx="106425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349E"/>
                </a:solidFill>
                <a:effectLst/>
                <a:uLnTx/>
                <a:uFillTx/>
                <a:latin typeface="Century Gothic" panose="020F0302020204030204"/>
                <a:ea typeface="+mn-ea"/>
                <a:cs typeface="+mn-cs"/>
              </a:rPr>
              <a:t>Case 7: Recruiting and Hiring</a:t>
            </a:r>
          </a:p>
        </p:txBody>
      </p:sp>
      <p:sp>
        <p:nvSpPr>
          <p:cNvPr id="12" name="Footer Placeholder 2">
            <a:extLst>
              <a:ext uri="{FF2B5EF4-FFF2-40B4-BE49-F238E27FC236}">
                <a16:creationId xmlns:a16="http://schemas.microsoft.com/office/drawing/2014/main" id="{5E79B5A4-4C96-445C-830A-9580E7CCC1ED}"/>
              </a:ext>
            </a:extLst>
          </p:cNvPr>
          <p:cNvSpPr>
            <a:spLocks noGrp="1"/>
          </p:cNvSpPr>
          <p:nvPr>
            <p:ph type="ftr" sz="quarter" idx="11"/>
          </p:nvPr>
        </p:nvSpPr>
        <p:spPr>
          <a:xfrm>
            <a:off x="5343226" y="6443093"/>
            <a:ext cx="166764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Prideinthetriangle</a:t>
            </a:r>
            <a:r>
              <a:rPr kumimoji="0" lang="en-US" sz="1100" b="0" i="0" u="none" strike="noStrike" kern="1200" cap="none" spc="0" normalizeH="0" baseline="0" noProof="0" dirty="0">
                <a:ln>
                  <a:noFill/>
                </a:ln>
                <a:solidFill>
                  <a:prstClr val="white">
                    <a:lumMod val="50000"/>
                  </a:prstClr>
                </a:solidFill>
                <a:effectLst/>
                <a:uLnTx/>
                <a:uFillTx/>
                <a:latin typeface="Century Gothic" panose="020F0302020204030204"/>
                <a:ea typeface="+mn-ea"/>
                <a:cs typeface="+mn-cs"/>
              </a:rPr>
              <a:t>.</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org</a:t>
            </a:r>
          </a:p>
        </p:txBody>
      </p:sp>
      <p:sp>
        <p:nvSpPr>
          <p:cNvPr id="13" name="Rectangle 12">
            <a:extLst>
              <a:ext uri="{FF2B5EF4-FFF2-40B4-BE49-F238E27FC236}">
                <a16:creationId xmlns:a16="http://schemas.microsoft.com/office/drawing/2014/main" id="{C8794877-1E95-491E-A3B2-C19B42B81335}"/>
              </a:ext>
            </a:extLst>
          </p:cNvPr>
          <p:cNvSpPr/>
          <p:nvPr/>
        </p:nvSpPr>
        <p:spPr>
          <a:xfrm>
            <a:off x="0" y="1149927"/>
            <a:ext cx="10155382" cy="1662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97A1C60B-196B-4A8E-A14A-3C90EE5E80A7}"/>
              </a:ext>
            </a:extLst>
          </p:cNvPr>
          <p:cNvSpPr txBox="1"/>
          <p:nvPr/>
        </p:nvSpPr>
        <p:spPr>
          <a:xfrm>
            <a:off x="321706" y="6459866"/>
            <a:ext cx="40248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Gotham Medium"/>
                <a:ea typeface="+mn-ea"/>
                <a:cs typeface="+mn-cs"/>
              </a:rPr>
              <a:t>© </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2020 Global Citizen, LLC for use by Pride in the Triangle</a:t>
            </a:r>
          </a:p>
        </p:txBody>
      </p:sp>
    </p:spTree>
    <p:extLst>
      <p:ext uri="{BB962C8B-B14F-4D97-AF65-F5344CB8AC3E}">
        <p14:creationId xmlns:p14="http://schemas.microsoft.com/office/powerpoint/2010/main" val="3804941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D01068-2AFF-4AE1-A09F-29EC692B0431}"/>
              </a:ext>
            </a:extLst>
          </p:cNvPr>
          <p:cNvSpPr txBox="1"/>
          <p:nvPr/>
        </p:nvSpPr>
        <p:spPr>
          <a:xfrm>
            <a:off x="1244601" y="136524"/>
            <a:ext cx="1071724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349E"/>
                </a:solidFill>
                <a:effectLst/>
                <a:uLnTx/>
                <a:uFillTx/>
                <a:latin typeface="Century Gothic" panose="020F0302020204030204"/>
                <a:ea typeface="+mn-ea"/>
                <a:cs typeface="+mn-cs"/>
              </a:rPr>
              <a:t>Next Section: Commitments</a:t>
            </a:r>
          </a:p>
        </p:txBody>
      </p:sp>
      <p:sp>
        <p:nvSpPr>
          <p:cNvPr id="2" name="Date Placeholder 1">
            <a:extLst>
              <a:ext uri="{FF2B5EF4-FFF2-40B4-BE49-F238E27FC236}">
                <a16:creationId xmlns:a16="http://schemas.microsoft.com/office/drawing/2014/main" id="{CE7E7D15-17C5-4481-9BD8-9E610D4781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tint val="75000"/>
                  </a:srgbClr>
                </a:solidFill>
                <a:effectLst/>
                <a:uLnTx/>
                <a:uFillTx/>
                <a:latin typeface="Century Gothic" panose="020F0302020204030204"/>
                <a:ea typeface="+mn-ea"/>
                <a:cs typeface="+mn-cs"/>
              </a:rPr>
              <a:t>© Pride in the Triangle 2019</a:t>
            </a:r>
            <a:endParaRPr kumimoji="0" lang="en-US" sz="1600" b="0" i="0" u="none" strike="noStrike" kern="1200" cap="none" spc="0" normalizeH="0" baseline="0" noProof="0" dirty="0">
              <a:ln>
                <a:noFill/>
              </a:ln>
              <a:solidFill>
                <a:srgbClr val="FFFFFF">
                  <a:tint val="75000"/>
                </a:srgbClr>
              </a:solidFill>
              <a:effectLst/>
              <a:uLnTx/>
              <a:uFillTx/>
              <a:latin typeface="Century Gothic" panose="020F0302020204030204"/>
              <a:ea typeface="+mn-ea"/>
              <a:cs typeface="+mn-cs"/>
            </a:endParaRPr>
          </a:p>
        </p:txBody>
      </p:sp>
      <p:sp>
        <p:nvSpPr>
          <p:cNvPr id="4" name="Slide Number Placeholder 3">
            <a:extLst>
              <a:ext uri="{FF2B5EF4-FFF2-40B4-BE49-F238E27FC236}">
                <a16:creationId xmlns:a16="http://schemas.microsoft.com/office/drawing/2014/main" id="{CB61327C-8F5B-4FB8-9510-9067F3FADC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480D9-D7F2-4909-9321-D70450544D83}" type="slidenum">
              <a:rPr kumimoji="0" lang="en-US" sz="1600" b="0" i="0" u="none" strike="noStrike" kern="1200" cap="none" spc="0" normalizeH="0" baseline="0" noProof="0" smtClean="0">
                <a:ln>
                  <a:noFill/>
                </a:ln>
                <a:solidFill>
                  <a:srgbClr val="FFFFFF">
                    <a:tint val="75000"/>
                  </a:srgb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FFFFFF">
                  <a:tint val="75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A6000479-2B87-48FD-A232-77B5A6E23787}"/>
              </a:ext>
            </a:extLst>
          </p:cNvPr>
          <p:cNvSpPr txBox="1"/>
          <p:nvPr/>
        </p:nvSpPr>
        <p:spPr>
          <a:xfrm>
            <a:off x="321706" y="6494851"/>
            <a:ext cx="321502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Gotham Medium"/>
                <a:ea typeface="+mn-ea"/>
                <a:cs typeface="+mn-cs"/>
              </a:rPr>
              <a:t>© </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2020 Pride in the Triangle</a:t>
            </a:r>
          </a:p>
        </p:txBody>
      </p:sp>
      <p:sp>
        <p:nvSpPr>
          <p:cNvPr id="9" name="Footer Placeholder 2">
            <a:extLst>
              <a:ext uri="{FF2B5EF4-FFF2-40B4-BE49-F238E27FC236}">
                <a16:creationId xmlns:a16="http://schemas.microsoft.com/office/drawing/2014/main" id="{4425389C-F465-4C46-A8C4-B8049B70B78B}"/>
              </a:ext>
            </a:extLst>
          </p:cNvPr>
          <p:cNvSpPr>
            <a:spLocks noGrp="1"/>
          </p:cNvSpPr>
          <p:nvPr>
            <p:ph type="ftr" sz="quarter" idx="11"/>
          </p:nvPr>
        </p:nvSpPr>
        <p:spPr>
          <a:xfrm>
            <a:off x="5343226" y="6443093"/>
            <a:ext cx="166764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Prideinthetriangle</a:t>
            </a:r>
            <a:r>
              <a:rPr kumimoji="0" lang="en-US" sz="1100" b="0" i="0" u="none" strike="noStrike" kern="1200" cap="none" spc="0" normalizeH="0" baseline="0" noProof="0" dirty="0">
                <a:ln>
                  <a:noFill/>
                </a:ln>
                <a:solidFill>
                  <a:prstClr val="white">
                    <a:lumMod val="50000"/>
                  </a:prstClr>
                </a:solidFill>
                <a:effectLst/>
                <a:uLnTx/>
                <a:uFillTx/>
                <a:latin typeface="Century Gothic" panose="020F0302020204030204"/>
                <a:ea typeface="+mn-ea"/>
                <a:cs typeface="+mn-cs"/>
              </a:rPr>
              <a:t>.</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org</a:t>
            </a:r>
          </a:p>
        </p:txBody>
      </p:sp>
      <p:sp>
        <p:nvSpPr>
          <p:cNvPr id="10" name="Rectangle 9">
            <a:extLst>
              <a:ext uri="{FF2B5EF4-FFF2-40B4-BE49-F238E27FC236}">
                <a16:creationId xmlns:a16="http://schemas.microsoft.com/office/drawing/2014/main" id="{47C964B0-0ED9-438F-AB0C-95AAA09C06F3}"/>
              </a:ext>
            </a:extLst>
          </p:cNvPr>
          <p:cNvSpPr/>
          <p:nvPr/>
        </p:nvSpPr>
        <p:spPr>
          <a:xfrm>
            <a:off x="0" y="1149927"/>
            <a:ext cx="10155382" cy="1662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48895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6C9B12-DB35-457B-9743-9CDDBA4FAA64}"/>
              </a:ext>
            </a:extLst>
          </p:cNvPr>
          <p:cNvSpPr txBox="1"/>
          <p:nvPr/>
        </p:nvSpPr>
        <p:spPr>
          <a:xfrm>
            <a:off x="1244602" y="136524"/>
            <a:ext cx="83869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349E"/>
                </a:solidFill>
                <a:effectLst/>
                <a:uLnTx/>
                <a:uFillTx/>
                <a:latin typeface="Century Gothic" panose="020F0302020204030204"/>
                <a:ea typeface="+mn-ea"/>
                <a:cs typeface="+mn-cs"/>
              </a:rPr>
              <a:t>Purpose</a:t>
            </a:r>
          </a:p>
        </p:txBody>
      </p:sp>
      <p:sp>
        <p:nvSpPr>
          <p:cNvPr id="2" name="Date Placeholder 1">
            <a:extLst>
              <a:ext uri="{FF2B5EF4-FFF2-40B4-BE49-F238E27FC236}">
                <a16:creationId xmlns:a16="http://schemas.microsoft.com/office/drawing/2014/main" id="{CE7E7D15-17C5-4481-9BD8-9E610D4781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tint val="75000"/>
                  </a:srgbClr>
                </a:solidFill>
                <a:effectLst/>
                <a:uLnTx/>
                <a:uFillTx/>
                <a:latin typeface="Century Gothic" panose="020F0302020204030204"/>
                <a:ea typeface="+mn-ea"/>
                <a:cs typeface="+mn-cs"/>
              </a:rPr>
              <a:t>© Pride in the Triangle 2019</a:t>
            </a:r>
            <a:endParaRPr kumimoji="0" lang="en-US" sz="1600" b="0" i="0" u="none" strike="noStrike" kern="1200" cap="none" spc="0" normalizeH="0" baseline="0" noProof="0" dirty="0">
              <a:ln>
                <a:noFill/>
              </a:ln>
              <a:solidFill>
                <a:srgbClr val="FFFFFF">
                  <a:tint val="75000"/>
                </a:srgbClr>
              </a:solidFill>
              <a:effectLst/>
              <a:uLnTx/>
              <a:uFillTx/>
              <a:latin typeface="Century Gothic" panose="020F0302020204030204"/>
              <a:ea typeface="+mn-ea"/>
              <a:cs typeface="+mn-cs"/>
            </a:endParaRPr>
          </a:p>
        </p:txBody>
      </p:sp>
      <p:sp>
        <p:nvSpPr>
          <p:cNvPr id="4" name="Slide Number Placeholder 3">
            <a:extLst>
              <a:ext uri="{FF2B5EF4-FFF2-40B4-BE49-F238E27FC236}">
                <a16:creationId xmlns:a16="http://schemas.microsoft.com/office/drawing/2014/main" id="{CB61327C-8F5B-4FB8-9510-9067F3FADC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480D9-D7F2-4909-9321-D70450544D83}" type="slidenum">
              <a:rPr kumimoji="0" lang="en-US" sz="1600" b="0" i="0" u="none" strike="noStrike" kern="1200" cap="none" spc="0" normalizeH="0" baseline="0" noProof="0" smtClean="0">
                <a:ln>
                  <a:noFill/>
                </a:ln>
                <a:solidFill>
                  <a:srgbClr val="FFFFFF">
                    <a:tint val="75000"/>
                  </a:srgb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FFFFFF">
                  <a:tint val="75000"/>
                </a:srgbClr>
              </a:solidFill>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C87F67D8-729A-4F93-81A0-4C753188F04F}"/>
              </a:ext>
            </a:extLst>
          </p:cNvPr>
          <p:cNvSpPr/>
          <p:nvPr/>
        </p:nvSpPr>
        <p:spPr>
          <a:xfrm>
            <a:off x="0" y="1149927"/>
            <a:ext cx="10155382" cy="1662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15E53CBE-7802-4CAC-8F3E-D4BD4BD0A17A}"/>
              </a:ext>
            </a:extLst>
          </p:cNvPr>
          <p:cNvSpPr txBox="1"/>
          <p:nvPr/>
        </p:nvSpPr>
        <p:spPr>
          <a:xfrm>
            <a:off x="509666" y="1737755"/>
            <a:ext cx="9645716"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49E"/>
                </a:solidFill>
                <a:effectLst/>
                <a:uLnTx/>
                <a:uFillTx/>
                <a:latin typeface="Century Gothic" panose="020F0302020204030204"/>
                <a:ea typeface="+mn-ea"/>
                <a:cs typeface="+mn-cs"/>
              </a:rPr>
              <a:t>The purpose of this section is for participants to apply their knowledge to reality-based case studies involving LGBTQ+ people and, based on their role in their company, develop effective responses to create a more inclusive and equitable workplace. </a:t>
            </a:r>
          </a:p>
        </p:txBody>
      </p:sp>
      <p:sp>
        <p:nvSpPr>
          <p:cNvPr id="10" name="Footer Placeholder 2">
            <a:extLst>
              <a:ext uri="{FF2B5EF4-FFF2-40B4-BE49-F238E27FC236}">
                <a16:creationId xmlns:a16="http://schemas.microsoft.com/office/drawing/2014/main" id="{80233431-3B71-400A-B514-BCAA292A8D8D}"/>
              </a:ext>
            </a:extLst>
          </p:cNvPr>
          <p:cNvSpPr>
            <a:spLocks noGrp="1"/>
          </p:cNvSpPr>
          <p:nvPr>
            <p:ph type="ftr" sz="quarter" idx="11"/>
          </p:nvPr>
        </p:nvSpPr>
        <p:spPr>
          <a:xfrm>
            <a:off x="5343226" y="6443093"/>
            <a:ext cx="166764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Prideinthetriangle</a:t>
            </a:r>
            <a:r>
              <a:rPr kumimoji="0" lang="en-US" sz="1100" b="0" i="0" u="none" strike="noStrike" kern="1200" cap="none" spc="0" normalizeH="0" baseline="0" noProof="0" dirty="0">
                <a:ln>
                  <a:noFill/>
                </a:ln>
                <a:solidFill>
                  <a:prstClr val="white">
                    <a:lumMod val="50000"/>
                  </a:prstClr>
                </a:solidFill>
                <a:effectLst/>
                <a:uLnTx/>
                <a:uFillTx/>
                <a:latin typeface="Century Gothic" panose="020F0302020204030204"/>
                <a:ea typeface="+mn-ea"/>
                <a:cs typeface="+mn-cs"/>
              </a:rPr>
              <a:t>.</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org</a:t>
            </a:r>
          </a:p>
        </p:txBody>
      </p:sp>
      <p:sp>
        <p:nvSpPr>
          <p:cNvPr id="11" name="TextBox 10">
            <a:extLst>
              <a:ext uri="{FF2B5EF4-FFF2-40B4-BE49-F238E27FC236}">
                <a16:creationId xmlns:a16="http://schemas.microsoft.com/office/drawing/2014/main" id="{1D1C852A-9CAB-490F-B0BA-707AB9478339}"/>
              </a:ext>
            </a:extLst>
          </p:cNvPr>
          <p:cNvSpPr txBox="1"/>
          <p:nvPr/>
        </p:nvSpPr>
        <p:spPr>
          <a:xfrm>
            <a:off x="321706" y="6459866"/>
            <a:ext cx="40248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Gotham Medium"/>
                <a:ea typeface="+mn-ea"/>
                <a:cs typeface="+mn-cs"/>
              </a:rPr>
              <a:t>© </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2020 Global Citizen, LLC for use by Pride in the Triangle</a:t>
            </a:r>
          </a:p>
        </p:txBody>
      </p:sp>
    </p:spTree>
    <p:extLst>
      <p:ext uri="{BB962C8B-B14F-4D97-AF65-F5344CB8AC3E}">
        <p14:creationId xmlns:p14="http://schemas.microsoft.com/office/powerpoint/2010/main" val="3595893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61327C-8F5B-4FB8-9510-9067F3FADC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480D9-D7F2-4909-9321-D70450544D83}" type="slidenum">
              <a:rPr kumimoji="0" lang="en-US" sz="1600" b="0" i="0" u="none" strike="noStrike" kern="1200" cap="none" spc="0" normalizeH="0" baseline="0" noProof="0" smtClean="0">
                <a:ln>
                  <a:noFill/>
                </a:ln>
                <a:solidFill>
                  <a:srgbClr val="343434"/>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dirty="0">
              <a:ln>
                <a:noFill/>
              </a:ln>
              <a:solidFill>
                <a:srgbClr val="343434"/>
              </a:solidFill>
              <a:effectLst/>
              <a:uLnTx/>
              <a:uFillTx/>
              <a:latin typeface="Century Gothic" panose="020F0302020204030204"/>
              <a:ea typeface="+mn-ea"/>
              <a:cs typeface="+mn-cs"/>
            </a:endParaRPr>
          </a:p>
        </p:txBody>
      </p:sp>
      <p:sp>
        <p:nvSpPr>
          <p:cNvPr id="7" name="Google Shape;105;p11">
            <a:extLst>
              <a:ext uri="{FF2B5EF4-FFF2-40B4-BE49-F238E27FC236}">
                <a16:creationId xmlns:a16="http://schemas.microsoft.com/office/drawing/2014/main" id="{CCA4CE55-CD52-4902-9693-1F7FFB16BD00}"/>
              </a:ext>
            </a:extLst>
          </p:cNvPr>
          <p:cNvSpPr txBox="1"/>
          <p:nvPr/>
        </p:nvSpPr>
        <p:spPr>
          <a:xfrm>
            <a:off x="461470" y="1463692"/>
            <a:ext cx="11290819" cy="4892659"/>
          </a:xfrm>
          <a:prstGeom prst="rect">
            <a:avLst/>
          </a:prstGeom>
          <a:noFill/>
          <a:ln>
            <a:noFill/>
          </a:ln>
        </p:spPr>
        <p:txBody>
          <a:bodyPr spcFirstLastPara="1" wrap="square" lIns="91425" tIns="45700" rIns="91425" bIns="45700" anchor="t" anchorCtr="0">
            <a:noAutofit/>
          </a:bodyPr>
          <a:lstStyle/>
          <a:p>
            <a:pPr marL="38099" marR="0" lvl="0" indent="0" algn="l" defTabSz="914400" rtl="0" eaLnBrk="1" fontAlgn="auto" latinLnBrk="0" hangingPunct="1">
              <a:lnSpc>
                <a:spcPct val="150000"/>
              </a:lnSpc>
              <a:spcBef>
                <a:spcPts val="0"/>
              </a:spcBef>
              <a:spcAft>
                <a:spcPts val="0"/>
              </a:spcAft>
              <a:buClr>
                <a:srgbClr val="3F3F3F"/>
              </a:buClr>
              <a:buSzPts val="3000"/>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Candara"/>
                <a:cs typeface="Candara"/>
                <a:sym typeface="Candara"/>
              </a:rPr>
              <a:t>In small groups:</a:t>
            </a:r>
          </a:p>
          <a:p>
            <a:pPr marL="552449" marR="0" lvl="0" indent="-514350" algn="l" defTabSz="914400" rtl="0" eaLnBrk="1" fontAlgn="auto" latinLnBrk="0" hangingPunct="1">
              <a:lnSpc>
                <a:spcPct val="150000"/>
              </a:lnSpc>
              <a:spcBef>
                <a:spcPts val="0"/>
              </a:spcBef>
              <a:spcAft>
                <a:spcPts val="0"/>
              </a:spcAft>
              <a:buClr>
                <a:srgbClr val="002060"/>
              </a:buClr>
              <a:buSzPts val="3000"/>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Candara"/>
                <a:cs typeface="Candara"/>
                <a:sym typeface="Candara"/>
              </a:rPr>
              <a:t>Read the selected case study</a:t>
            </a:r>
          </a:p>
          <a:p>
            <a:pPr marL="552449" marR="0" lvl="0" indent="-514350" algn="l" defTabSz="914400" rtl="0" eaLnBrk="1" fontAlgn="auto" latinLnBrk="0" hangingPunct="1">
              <a:lnSpc>
                <a:spcPct val="150000"/>
              </a:lnSpc>
              <a:spcBef>
                <a:spcPts val="0"/>
              </a:spcBef>
              <a:spcAft>
                <a:spcPts val="0"/>
              </a:spcAft>
              <a:buClr>
                <a:srgbClr val="002060"/>
              </a:buClr>
              <a:buSzPts val="3000"/>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Candara"/>
              </a:rPr>
              <a:t>Discuss and answer the questions:</a:t>
            </a:r>
          </a:p>
          <a:p>
            <a:pPr marL="1009649" marR="0" lvl="1" indent="-514350" algn="l" defTabSz="914400" rtl="0" eaLnBrk="1" fontAlgn="auto" latinLnBrk="0" hangingPunct="1">
              <a:lnSpc>
                <a:spcPct val="150000"/>
              </a:lnSpc>
              <a:spcBef>
                <a:spcPts val="0"/>
              </a:spcBef>
              <a:spcAft>
                <a:spcPts val="0"/>
              </a:spcAft>
              <a:buClr>
                <a:srgbClr val="002060"/>
              </a:buClr>
              <a:buSzPts val="3000"/>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Candara"/>
              </a:rPr>
              <a:t>What are the particular concerns for LGBTQ+ employees?</a:t>
            </a:r>
          </a:p>
          <a:p>
            <a:pPr marL="1009649" marR="0" lvl="1" indent="-514350" algn="l" defTabSz="914400" rtl="0" eaLnBrk="1" fontAlgn="auto" latinLnBrk="0" hangingPunct="1">
              <a:lnSpc>
                <a:spcPct val="150000"/>
              </a:lnSpc>
              <a:spcBef>
                <a:spcPts val="0"/>
              </a:spcBef>
              <a:spcAft>
                <a:spcPts val="0"/>
              </a:spcAft>
              <a:buClr>
                <a:srgbClr val="002060"/>
              </a:buClr>
              <a:buSzPts val="3000"/>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Candara"/>
              </a:rPr>
              <a:t>What initial steps should company leaders take to address these concerns?</a:t>
            </a:r>
          </a:p>
          <a:p>
            <a:pPr marL="1009649" marR="0" lvl="1" indent="-514350" algn="l" defTabSz="914400" rtl="0" eaLnBrk="1" fontAlgn="auto" latinLnBrk="0" hangingPunct="1">
              <a:lnSpc>
                <a:spcPct val="150000"/>
              </a:lnSpc>
              <a:spcBef>
                <a:spcPts val="0"/>
              </a:spcBef>
              <a:spcAft>
                <a:spcPts val="0"/>
              </a:spcAft>
              <a:buClr>
                <a:srgbClr val="002060"/>
              </a:buClr>
              <a:buSzPts val="3000"/>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Candara"/>
              </a:rPr>
              <a:t>What can you do in your current company role to support LGBTQ+ employees and create a more inclusive and equitable workplace?</a:t>
            </a:r>
          </a:p>
          <a:p>
            <a:pPr marL="552449" marR="0" lvl="0" indent="-514350" algn="l" defTabSz="914400" rtl="0" eaLnBrk="1" fontAlgn="auto" latinLnBrk="0" hangingPunct="1">
              <a:lnSpc>
                <a:spcPct val="150000"/>
              </a:lnSpc>
              <a:spcBef>
                <a:spcPts val="0"/>
              </a:spcBef>
              <a:spcAft>
                <a:spcPts val="0"/>
              </a:spcAft>
              <a:buClr>
                <a:srgbClr val="002060"/>
              </a:buClr>
              <a:buSzPts val="3000"/>
              <a:buFont typeface="Arial" panose="020B0604020202020204" pitchFamily="34" charset="0"/>
              <a:buChar char="•"/>
              <a:tabLst/>
              <a:defRPr/>
            </a:pPr>
            <a:r>
              <a:rPr kumimoji="0" lang="en-US" sz="2000" b="0" i="0" u="none" strike="noStrike" kern="1200" cap="none" spc="0" normalizeH="0" baseline="0" noProof="0" dirty="0">
                <a:ln>
                  <a:noFill/>
                </a:ln>
                <a:solidFill>
                  <a:srgbClr val="002060"/>
                </a:solidFill>
                <a:effectLst/>
                <a:uLnTx/>
                <a:uFillTx/>
                <a:latin typeface="Century Gothic" panose="020F0302020204030204"/>
                <a:ea typeface="Candara"/>
                <a:cs typeface="Candara"/>
                <a:sym typeface="Candara"/>
              </a:rPr>
              <a:t>Prepare your report out</a:t>
            </a:r>
            <a:endParaRPr kumimoji="0" lang="en-US" sz="2600" b="0" i="0" u="none" strike="noStrike" kern="1200" cap="none" spc="0" normalizeH="0" baseline="0" noProof="0" dirty="0">
              <a:ln>
                <a:noFill/>
              </a:ln>
              <a:solidFill>
                <a:srgbClr val="002060"/>
              </a:solidFill>
              <a:effectLst/>
              <a:uLnTx/>
              <a:uFillTx/>
              <a:latin typeface="Century Gothic" panose="020F0302020204030204"/>
              <a:ea typeface="Candara"/>
              <a:cs typeface="Candara"/>
              <a:sym typeface="Candara"/>
            </a:endParaRPr>
          </a:p>
        </p:txBody>
      </p:sp>
      <p:sp>
        <p:nvSpPr>
          <p:cNvPr id="9" name="TextBox 8">
            <a:extLst>
              <a:ext uri="{FF2B5EF4-FFF2-40B4-BE49-F238E27FC236}">
                <a16:creationId xmlns:a16="http://schemas.microsoft.com/office/drawing/2014/main" id="{A86408DC-3631-450B-8E4B-65E50A0F9A8A}"/>
              </a:ext>
            </a:extLst>
          </p:cNvPr>
          <p:cNvSpPr txBox="1"/>
          <p:nvPr/>
        </p:nvSpPr>
        <p:spPr>
          <a:xfrm>
            <a:off x="1244602" y="136524"/>
            <a:ext cx="83869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349E"/>
                </a:solidFill>
                <a:effectLst/>
                <a:uLnTx/>
                <a:uFillTx/>
                <a:latin typeface="Century Gothic" panose="020F0302020204030204"/>
                <a:ea typeface="+mn-ea"/>
                <a:cs typeface="+mn-cs"/>
              </a:rPr>
              <a:t>Case Studies: Instructions</a:t>
            </a:r>
          </a:p>
        </p:txBody>
      </p:sp>
      <p:sp>
        <p:nvSpPr>
          <p:cNvPr id="11" name="Footer Placeholder 2">
            <a:extLst>
              <a:ext uri="{FF2B5EF4-FFF2-40B4-BE49-F238E27FC236}">
                <a16:creationId xmlns:a16="http://schemas.microsoft.com/office/drawing/2014/main" id="{B08D4319-2DE9-454B-87A3-4ADBDBA0D7FC}"/>
              </a:ext>
            </a:extLst>
          </p:cNvPr>
          <p:cNvSpPr>
            <a:spLocks noGrp="1"/>
          </p:cNvSpPr>
          <p:nvPr>
            <p:ph type="ftr" sz="quarter" idx="11"/>
          </p:nvPr>
        </p:nvSpPr>
        <p:spPr>
          <a:xfrm>
            <a:off x="5343226" y="6443093"/>
            <a:ext cx="166764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Prideinthetriangle</a:t>
            </a:r>
            <a:r>
              <a:rPr kumimoji="0" lang="en-US" sz="1100" b="0" i="0" u="none" strike="noStrike" kern="1200" cap="none" spc="0" normalizeH="0" baseline="0" noProof="0" dirty="0">
                <a:ln>
                  <a:noFill/>
                </a:ln>
                <a:solidFill>
                  <a:prstClr val="white">
                    <a:lumMod val="50000"/>
                  </a:prstClr>
                </a:solidFill>
                <a:effectLst/>
                <a:uLnTx/>
                <a:uFillTx/>
                <a:latin typeface="Century Gothic" panose="020F0302020204030204"/>
                <a:ea typeface="+mn-ea"/>
                <a:cs typeface="+mn-cs"/>
              </a:rPr>
              <a:t>.</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org</a:t>
            </a:r>
          </a:p>
        </p:txBody>
      </p:sp>
      <p:sp>
        <p:nvSpPr>
          <p:cNvPr id="12" name="Rectangle 11">
            <a:extLst>
              <a:ext uri="{FF2B5EF4-FFF2-40B4-BE49-F238E27FC236}">
                <a16:creationId xmlns:a16="http://schemas.microsoft.com/office/drawing/2014/main" id="{4ADD3D9E-AD0B-4DA2-B449-E55DDB1BA842}"/>
              </a:ext>
            </a:extLst>
          </p:cNvPr>
          <p:cNvSpPr/>
          <p:nvPr/>
        </p:nvSpPr>
        <p:spPr>
          <a:xfrm>
            <a:off x="0" y="1149927"/>
            <a:ext cx="10155382" cy="1662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5B61A53D-6625-4242-BB04-82E13648FFC1}"/>
              </a:ext>
            </a:extLst>
          </p:cNvPr>
          <p:cNvSpPr txBox="1"/>
          <p:nvPr/>
        </p:nvSpPr>
        <p:spPr>
          <a:xfrm>
            <a:off x="321706" y="6459866"/>
            <a:ext cx="40248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Gotham Medium"/>
                <a:ea typeface="+mn-ea"/>
                <a:cs typeface="+mn-cs"/>
              </a:rPr>
              <a:t>© </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2020 Global Citizen, LLC for use by Pride in the Triangle</a:t>
            </a:r>
          </a:p>
        </p:txBody>
      </p:sp>
    </p:spTree>
    <p:extLst>
      <p:ext uri="{BB962C8B-B14F-4D97-AF65-F5344CB8AC3E}">
        <p14:creationId xmlns:p14="http://schemas.microsoft.com/office/powerpoint/2010/main" val="936039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61327C-8F5B-4FB8-9510-9067F3FADC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480D9-D7F2-4909-9321-D70450544D83}" type="slidenum">
              <a:rPr kumimoji="0" lang="en-US" sz="1600" b="0" i="0" u="none" strike="noStrike" kern="1200" cap="none" spc="0" normalizeH="0" baseline="0" noProof="0" smtClean="0">
                <a:ln>
                  <a:noFill/>
                </a:ln>
                <a:solidFill>
                  <a:srgbClr val="FFFFFF">
                    <a:tint val="75000"/>
                  </a:srgb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FFFFFF">
                  <a:tint val="75000"/>
                </a:srgbClr>
              </a:solidFill>
              <a:effectLst/>
              <a:uLnTx/>
              <a:uFillTx/>
              <a:latin typeface="Century Gothic" panose="020F0302020204030204"/>
              <a:ea typeface="+mn-ea"/>
              <a:cs typeface="+mn-cs"/>
            </a:endParaRPr>
          </a:p>
        </p:txBody>
      </p:sp>
      <p:sp>
        <p:nvSpPr>
          <p:cNvPr id="7" name="Google Shape;105;p11">
            <a:extLst>
              <a:ext uri="{FF2B5EF4-FFF2-40B4-BE49-F238E27FC236}">
                <a16:creationId xmlns:a16="http://schemas.microsoft.com/office/drawing/2014/main" id="{CCA4CE55-CD52-4902-9693-1F7FFB16BD00}"/>
              </a:ext>
            </a:extLst>
          </p:cNvPr>
          <p:cNvSpPr txBox="1"/>
          <p:nvPr/>
        </p:nvSpPr>
        <p:spPr>
          <a:xfrm>
            <a:off x="313342" y="1758785"/>
            <a:ext cx="5782658" cy="4341237"/>
          </a:xfrm>
          <a:prstGeom prst="rect">
            <a:avLst/>
          </a:prstGeom>
          <a:noFill/>
          <a:ln>
            <a:noFill/>
          </a:ln>
        </p:spPr>
        <p:txBody>
          <a:bodyPr spcFirstLastPara="1" wrap="square" lIns="91425" tIns="45700" rIns="91425" bIns="45700" anchor="t" anchorCtr="0">
            <a:noAutofit/>
          </a:bodyPr>
          <a:lstStyle/>
          <a:p>
            <a:pPr marL="38099" marR="0" lvl="0" indent="0" algn="l" defTabSz="914400" rtl="0" eaLnBrk="1" fontAlgn="auto" latinLnBrk="0" hangingPunct="1">
              <a:lnSpc>
                <a:spcPct val="100000"/>
              </a:lnSpc>
              <a:spcBef>
                <a:spcPts val="0"/>
              </a:spcBef>
              <a:spcAft>
                <a:spcPts val="0"/>
              </a:spcAft>
              <a:buClr>
                <a:srgbClr val="3F3F3F"/>
              </a:buClr>
              <a:buSzPts val="3000"/>
              <a:buFontTx/>
              <a:buNone/>
              <a:tabLst/>
              <a:defRPr/>
            </a:pPr>
            <a:r>
              <a:rPr kumimoji="0" lang="en-US" sz="2800" b="0" i="0" u="none" strike="noStrike" kern="1200" cap="none" spc="0" normalizeH="0" baseline="0" noProof="0" dirty="0">
                <a:ln>
                  <a:noFill/>
                </a:ln>
                <a:solidFill>
                  <a:srgbClr val="00349E"/>
                </a:solidFill>
                <a:effectLst/>
                <a:uLnTx/>
                <a:uFillTx/>
                <a:latin typeface="Century Gothic" panose="020F0302020204030204"/>
                <a:ea typeface="Candara"/>
                <a:cs typeface="Candara"/>
                <a:sym typeface="Candara"/>
              </a:rPr>
              <a:t>Over the past year, numerous LGBTQ+ employees have registered anonymous complaints about feeling excluded as well as experiencing microaggressions and perceived discrimination by their coworkers, including supervisors.</a:t>
            </a:r>
          </a:p>
        </p:txBody>
      </p:sp>
      <p:pic>
        <p:nvPicPr>
          <p:cNvPr id="10" name="Picture 9">
            <a:extLst>
              <a:ext uri="{FF2B5EF4-FFF2-40B4-BE49-F238E27FC236}">
                <a16:creationId xmlns:a16="http://schemas.microsoft.com/office/drawing/2014/main" id="{FB228895-1C0B-46FC-821B-BA444943C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078603"/>
            <a:ext cx="5553788" cy="3701600"/>
          </a:xfrm>
          <a:prstGeom prst="rect">
            <a:avLst/>
          </a:prstGeom>
        </p:spPr>
      </p:pic>
      <p:sp>
        <p:nvSpPr>
          <p:cNvPr id="9" name="TextBox 8">
            <a:extLst>
              <a:ext uri="{FF2B5EF4-FFF2-40B4-BE49-F238E27FC236}">
                <a16:creationId xmlns:a16="http://schemas.microsoft.com/office/drawing/2014/main" id="{FEB9A88D-6CC0-4646-862B-85D612776654}"/>
              </a:ext>
            </a:extLst>
          </p:cNvPr>
          <p:cNvSpPr txBox="1"/>
          <p:nvPr/>
        </p:nvSpPr>
        <p:spPr>
          <a:xfrm>
            <a:off x="1244601" y="136524"/>
            <a:ext cx="105826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349E"/>
                </a:solidFill>
                <a:effectLst/>
                <a:uLnTx/>
                <a:uFillTx/>
                <a:latin typeface="Century Gothic" panose="020F0302020204030204"/>
                <a:ea typeface="+mn-ea"/>
                <a:cs typeface="+mn-cs"/>
              </a:rPr>
              <a:t>Case 1: Employee Discrimination</a:t>
            </a:r>
          </a:p>
        </p:txBody>
      </p:sp>
      <p:sp>
        <p:nvSpPr>
          <p:cNvPr id="12" name="Footer Placeholder 2">
            <a:extLst>
              <a:ext uri="{FF2B5EF4-FFF2-40B4-BE49-F238E27FC236}">
                <a16:creationId xmlns:a16="http://schemas.microsoft.com/office/drawing/2014/main" id="{D62DA4A1-D0E0-4D66-BB0F-62FFC5B11FFF}"/>
              </a:ext>
            </a:extLst>
          </p:cNvPr>
          <p:cNvSpPr>
            <a:spLocks noGrp="1"/>
          </p:cNvSpPr>
          <p:nvPr>
            <p:ph type="ftr" sz="quarter" idx="11"/>
          </p:nvPr>
        </p:nvSpPr>
        <p:spPr>
          <a:xfrm>
            <a:off x="5343226" y="6443093"/>
            <a:ext cx="166764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Prideinthetriangle</a:t>
            </a:r>
            <a:r>
              <a:rPr kumimoji="0" lang="en-US" sz="1100" b="0" i="0" u="none" strike="noStrike" kern="1200" cap="none" spc="0" normalizeH="0" baseline="0" noProof="0" dirty="0">
                <a:ln>
                  <a:noFill/>
                </a:ln>
                <a:solidFill>
                  <a:prstClr val="white">
                    <a:lumMod val="50000"/>
                  </a:prstClr>
                </a:solidFill>
                <a:effectLst/>
                <a:uLnTx/>
                <a:uFillTx/>
                <a:latin typeface="Century Gothic" panose="020F0302020204030204"/>
                <a:ea typeface="+mn-ea"/>
                <a:cs typeface="+mn-cs"/>
              </a:rPr>
              <a:t>.</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org</a:t>
            </a:r>
          </a:p>
        </p:txBody>
      </p:sp>
      <p:sp>
        <p:nvSpPr>
          <p:cNvPr id="13" name="Rectangle 12">
            <a:extLst>
              <a:ext uri="{FF2B5EF4-FFF2-40B4-BE49-F238E27FC236}">
                <a16:creationId xmlns:a16="http://schemas.microsoft.com/office/drawing/2014/main" id="{8FC94C11-3043-441F-B5A6-76EAE6071730}"/>
              </a:ext>
            </a:extLst>
          </p:cNvPr>
          <p:cNvSpPr/>
          <p:nvPr/>
        </p:nvSpPr>
        <p:spPr>
          <a:xfrm>
            <a:off x="0" y="1149927"/>
            <a:ext cx="10155382" cy="1662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7A45B68F-8399-4C3C-A553-3AD6BE221981}"/>
              </a:ext>
            </a:extLst>
          </p:cNvPr>
          <p:cNvSpPr txBox="1"/>
          <p:nvPr/>
        </p:nvSpPr>
        <p:spPr>
          <a:xfrm>
            <a:off x="244704" y="6356351"/>
            <a:ext cx="40248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Gotham Medium"/>
                <a:ea typeface="+mn-ea"/>
                <a:cs typeface="+mn-cs"/>
              </a:rPr>
              <a:t>© </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2020 Global Citizen, LLC for use by Pride in the Triangle</a:t>
            </a:r>
          </a:p>
        </p:txBody>
      </p:sp>
    </p:spTree>
    <p:extLst>
      <p:ext uri="{BB962C8B-B14F-4D97-AF65-F5344CB8AC3E}">
        <p14:creationId xmlns:p14="http://schemas.microsoft.com/office/powerpoint/2010/main" val="3164158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5F7EF50-E6EC-400B-8E28-830635E68183}"/>
              </a:ext>
            </a:extLst>
          </p:cNvPr>
          <p:cNvSpPr txBox="1"/>
          <p:nvPr/>
        </p:nvSpPr>
        <p:spPr>
          <a:xfrm>
            <a:off x="1244602" y="136524"/>
            <a:ext cx="106985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349E"/>
                </a:solidFill>
                <a:effectLst/>
                <a:uLnTx/>
                <a:uFillTx/>
                <a:latin typeface="Century Gothic" panose="020F0302020204030204"/>
                <a:ea typeface="+mn-ea"/>
                <a:cs typeface="+mn-cs"/>
              </a:rPr>
              <a:t>Case 2: Policies and Procedures</a:t>
            </a:r>
          </a:p>
        </p:txBody>
      </p:sp>
      <p:sp>
        <p:nvSpPr>
          <p:cNvPr id="4" name="Slide Number Placeholder 3">
            <a:extLst>
              <a:ext uri="{FF2B5EF4-FFF2-40B4-BE49-F238E27FC236}">
                <a16:creationId xmlns:a16="http://schemas.microsoft.com/office/drawing/2014/main" id="{CB61327C-8F5B-4FB8-9510-9067F3FADC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480D9-D7F2-4909-9321-D70450544D83}" type="slidenum">
              <a:rPr kumimoji="0" lang="en-US" sz="1600" b="0" i="0" u="none" strike="noStrike" kern="1200" cap="none" spc="0" normalizeH="0" baseline="0" noProof="0" smtClean="0">
                <a:ln>
                  <a:noFill/>
                </a:ln>
                <a:solidFill>
                  <a:srgbClr val="FFFFFF">
                    <a:tint val="75000"/>
                  </a:srgb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FFFFFF">
                  <a:tint val="75000"/>
                </a:srgbClr>
              </a:solidFill>
              <a:effectLst/>
              <a:uLnTx/>
              <a:uFillTx/>
              <a:latin typeface="Century Gothic" panose="020F0302020204030204"/>
              <a:ea typeface="+mn-ea"/>
              <a:cs typeface="+mn-cs"/>
            </a:endParaRPr>
          </a:p>
        </p:txBody>
      </p:sp>
      <p:sp>
        <p:nvSpPr>
          <p:cNvPr id="7" name="Google Shape;105;p11">
            <a:extLst>
              <a:ext uri="{FF2B5EF4-FFF2-40B4-BE49-F238E27FC236}">
                <a16:creationId xmlns:a16="http://schemas.microsoft.com/office/drawing/2014/main" id="{CCA4CE55-CD52-4902-9693-1F7FFB16BD00}"/>
              </a:ext>
            </a:extLst>
          </p:cNvPr>
          <p:cNvSpPr txBox="1"/>
          <p:nvPr/>
        </p:nvSpPr>
        <p:spPr>
          <a:xfrm>
            <a:off x="6199788" y="1652947"/>
            <a:ext cx="4987204" cy="4110311"/>
          </a:xfrm>
          <a:prstGeom prst="rect">
            <a:avLst/>
          </a:prstGeom>
          <a:noFill/>
          <a:ln>
            <a:noFill/>
          </a:ln>
        </p:spPr>
        <p:txBody>
          <a:bodyPr spcFirstLastPara="1" wrap="square" lIns="91425" tIns="45700" rIns="91425" bIns="45700" anchor="t" anchorCtr="0">
            <a:noAutofit/>
          </a:bodyPr>
          <a:lstStyle/>
          <a:p>
            <a:pPr marL="38099" marR="0" lvl="0" indent="0" algn="l" defTabSz="914400" rtl="0" eaLnBrk="1" fontAlgn="auto" latinLnBrk="0" hangingPunct="1">
              <a:lnSpc>
                <a:spcPct val="100000"/>
              </a:lnSpc>
              <a:spcBef>
                <a:spcPts val="0"/>
              </a:spcBef>
              <a:spcAft>
                <a:spcPts val="0"/>
              </a:spcAft>
              <a:buClr>
                <a:srgbClr val="3F3F3F"/>
              </a:buClr>
              <a:buSzPts val="3000"/>
              <a:buFontTx/>
              <a:buNone/>
              <a:tabLst/>
              <a:defRPr/>
            </a:pPr>
            <a:r>
              <a:rPr kumimoji="0" lang="en-US" sz="2400" b="0" i="0" u="none" strike="noStrike" kern="1200" cap="none" spc="0" normalizeH="0" baseline="0" noProof="0" dirty="0">
                <a:ln>
                  <a:noFill/>
                </a:ln>
                <a:solidFill>
                  <a:srgbClr val="00349E"/>
                </a:solidFill>
                <a:effectLst/>
                <a:uLnTx/>
                <a:uFillTx/>
                <a:latin typeface="Century Gothic" panose="020F0302020204030204"/>
                <a:ea typeface="Candara"/>
                <a:cs typeface="Candara"/>
                <a:sym typeface="Candara"/>
              </a:rPr>
              <a:t>Several LGBTQ+ employees have raised concerns with Human Resources that the company’s benefits package discriminates against LGBTQ+ employees because it does not equitably cover same-gender partners and family members not related by marriage or biology, such as their partner’s children by a previous relationship. </a:t>
            </a:r>
          </a:p>
        </p:txBody>
      </p:sp>
      <p:pic>
        <p:nvPicPr>
          <p:cNvPr id="10" name="Picture 9">
            <a:extLst>
              <a:ext uri="{FF2B5EF4-FFF2-40B4-BE49-F238E27FC236}">
                <a16:creationId xmlns:a16="http://schemas.microsoft.com/office/drawing/2014/main" id="{F1A586CC-1FFB-4B78-A4B5-927B234F6F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67" y="1735624"/>
            <a:ext cx="5917433" cy="3944956"/>
          </a:xfrm>
          <a:prstGeom prst="rect">
            <a:avLst/>
          </a:prstGeom>
        </p:spPr>
      </p:pic>
      <p:sp>
        <p:nvSpPr>
          <p:cNvPr id="12" name="Footer Placeholder 2">
            <a:extLst>
              <a:ext uri="{FF2B5EF4-FFF2-40B4-BE49-F238E27FC236}">
                <a16:creationId xmlns:a16="http://schemas.microsoft.com/office/drawing/2014/main" id="{D438DD42-5EE2-459E-8AB9-0EBBA3DE506A}"/>
              </a:ext>
            </a:extLst>
          </p:cNvPr>
          <p:cNvSpPr>
            <a:spLocks noGrp="1"/>
          </p:cNvSpPr>
          <p:nvPr>
            <p:ph type="ftr" sz="quarter" idx="11"/>
          </p:nvPr>
        </p:nvSpPr>
        <p:spPr>
          <a:xfrm>
            <a:off x="5343226" y="6443093"/>
            <a:ext cx="166764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Prideinthetriangle</a:t>
            </a:r>
            <a:r>
              <a:rPr kumimoji="0" lang="en-US" sz="1100" b="0" i="0" u="none" strike="noStrike" kern="1200" cap="none" spc="0" normalizeH="0" baseline="0" noProof="0" dirty="0">
                <a:ln>
                  <a:noFill/>
                </a:ln>
                <a:solidFill>
                  <a:prstClr val="white">
                    <a:lumMod val="50000"/>
                  </a:prstClr>
                </a:solidFill>
                <a:effectLst/>
                <a:uLnTx/>
                <a:uFillTx/>
                <a:latin typeface="Century Gothic" panose="020F0302020204030204"/>
                <a:ea typeface="+mn-ea"/>
                <a:cs typeface="+mn-cs"/>
              </a:rPr>
              <a:t>.</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org</a:t>
            </a:r>
          </a:p>
        </p:txBody>
      </p:sp>
      <p:sp>
        <p:nvSpPr>
          <p:cNvPr id="13" name="Rectangle 12">
            <a:extLst>
              <a:ext uri="{FF2B5EF4-FFF2-40B4-BE49-F238E27FC236}">
                <a16:creationId xmlns:a16="http://schemas.microsoft.com/office/drawing/2014/main" id="{51FC477C-8494-42C8-AF04-9FF423EBB656}"/>
              </a:ext>
            </a:extLst>
          </p:cNvPr>
          <p:cNvSpPr/>
          <p:nvPr/>
        </p:nvSpPr>
        <p:spPr>
          <a:xfrm>
            <a:off x="0" y="1149927"/>
            <a:ext cx="10155382" cy="1662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1896862B-17B1-41C5-8146-2F41BE187E7C}"/>
              </a:ext>
            </a:extLst>
          </p:cNvPr>
          <p:cNvSpPr txBox="1"/>
          <p:nvPr/>
        </p:nvSpPr>
        <p:spPr>
          <a:xfrm>
            <a:off x="321706" y="6459866"/>
            <a:ext cx="40248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Gotham Medium"/>
                <a:ea typeface="+mn-ea"/>
                <a:cs typeface="+mn-cs"/>
              </a:rPr>
              <a:t>© </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2020 Global Citizen, LLC for use by Pride in the Triangle</a:t>
            </a:r>
          </a:p>
        </p:txBody>
      </p:sp>
    </p:spTree>
    <p:extLst>
      <p:ext uri="{BB962C8B-B14F-4D97-AF65-F5344CB8AC3E}">
        <p14:creationId xmlns:p14="http://schemas.microsoft.com/office/powerpoint/2010/main" val="658185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61327C-8F5B-4FB8-9510-9067F3FADC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480D9-D7F2-4909-9321-D70450544D83}" type="slidenum">
              <a:rPr kumimoji="0" lang="en-US" sz="1600" b="0" i="0" u="none" strike="noStrike" kern="1200" cap="none" spc="0" normalizeH="0" baseline="0" noProof="0" smtClean="0">
                <a:ln>
                  <a:noFill/>
                </a:ln>
                <a:solidFill>
                  <a:srgbClr val="FFFFFF">
                    <a:tint val="75000"/>
                  </a:srgb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FFFFFF">
                  <a:tint val="75000"/>
                </a:srgbClr>
              </a:solidFill>
              <a:effectLst/>
              <a:uLnTx/>
              <a:uFillTx/>
              <a:latin typeface="Century Gothic" panose="020F0302020204030204"/>
              <a:ea typeface="+mn-ea"/>
              <a:cs typeface="+mn-cs"/>
            </a:endParaRPr>
          </a:p>
        </p:txBody>
      </p:sp>
      <p:sp>
        <p:nvSpPr>
          <p:cNvPr id="7" name="Google Shape;105;p11">
            <a:extLst>
              <a:ext uri="{FF2B5EF4-FFF2-40B4-BE49-F238E27FC236}">
                <a16:creationId xmlns:a16="http://schemas.microsoft.com/office/drawing/2014/main" id="{CCA4CE55-CD52-4902-9693-1F7FFB16BD00}"/>
              </a:ext>
            </a:extLst>
          </p:cNvPr>
          <p:cNvSpPr txBox="1"/>
          <p:nvPr/>
        </p:nvSpPr>
        <p:spPr>
          <a:xfrm>
            <a:off x="578604" y="1573428"/>
            <a:ext cx="5268077" cy="3642304"/>
          </a:xfrm>
          <a:prstGeom prst="rect">
            <a:avLst/>
          </a:prstGeom>
          <a:noFill/>
          <a:ln>
            <a:noFill/>
          </a:ln>
        </p:spPr>
        <p:txBody>
          <a:bodyPr spcFirstLastPara="1" wrap="square" lIns="91425" tIns="45700" rIns="91425" bIns="45700" anchor="t" anchorCtr="0">
            <a:noAutofit/>
          </a:bodyPr>
          <a:lstStyle/>
          <a:p>
            <a:pPr marL="38099" marR="0" lvl="0" indent="0" algn="l" defTabSz="914400" rtl="0" eaLnBrk="1" fontAlgn="auto" latinLnBrk="0" hangingPunct="1">
              <a:lnSpc>
                <a:spcPct val="100000"/>
              </a:lnSpc>
              <a:spcBef>
                <a:spcPts val="0"/>
              </a:spcBef>
              <a:spcAft>
                <a:spcPts val="0"/>
              </a:spcAft>
              <a:buClr>
                <a:srgbClr val="3F3F3F"/>
              </a:buClr>
              <a:buSzPts val="3000"/>
              <a:buFontTx/>
              <a:buNone/>
              <a:tabLst/>
              <a:defRPr/>
            </a:pPr>
            <a:r>
              <a:rPr kumimoji="0" lang="en-US" sz="2800" b="0" i="0" u="none" strike="noStrike" kern="1200" cap="none" spc="0" normalizeH="0" baseline="0" noProof="0" dirty="0">
                <a:ln>
                  <a:noFill/>
                </a:ln>
                <a:solidFill>
                  <a:srgbClr val="00349E"/>
                </a:solidFill>
                <a:effectLst/>
                <a:uLnTx/>
                <a:uFillTx/>
                <a:latin typeface="Century Gothic" panose="020F0302020204030204"/>
                <a:ea typeface="Candara"/>
                <a:cs typeface="Candara"/>
                <a:sym typeface="Candara"/>
              </a:rPr>
              <a:t>Recently, several of your company’s partners and vendors have been featured in the news for their opposition to LGBTQ+ people’s rights. Some LGBTQ+ employees and customers have asked company leaders to stop doing business with them. </a:t>
            </a:r>
          </a:p>
        </p:txBody>
      </p:sp>
      <p:grpSp>
        <p:nvGrpSpPr>
          <p:cNvPr id="15" name="Group 14">
            <a:extLst>
              <a:ext uri="{FF2B5EF4-FFF2-40B4-BE49-F238E27FC236}">
                <a16:creationId xmlns:a16="http://schemas.microsoft.com/office/drawing/2014/main" id="{35BDD687-7C82-497A-8872-50BCB68D657A}"/>
              </a:ext>
            </a:extLst>
          </p:cNvPr>
          <p:cNvGrpSpPr/>
          <p:nvPr/>
        </p:nvGrpSpPr>
        <p:grpSpPr>
          <a:xfrm>
            <a:off x="6503941" y="1838814"/>
            <a:ext cx="4820816" cy="4067456"/>
            <a:chOff x="6096000" y="1579417"/>
            <a:chExt cx="6096000" cy="4578096"/>
          </a:xfrm>
        </p:grpSpPr>
        <p:pic>
          <p:nvPicPr>
            <p:cNvPr id="11" name="Picture 10">
              <a:extLst>
                <a:ext uri="{FF2B5EF4-FFF2-40B4-BE49-F238E27FC236}">
                  <a16:creationId xmlns:a16="http://schemas.microsoft.com/office/drawing/2014/main" id="{2BF9BF15-6F4F-4F76-AB57-D2965977C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79417"/>
              <a:ext cx="6096000" cy="4578096"/>
            </a:xfrm>
            <a:prstGeom prst="rect">
              <a:avLst/>
            </a:prstGeom>
          </p:spPr>
        </p:pic>
        <p:pic>
          <p:nvPicPr>
            <p:cNvPr id="13" name="Picture 12">
              <a:extLst>
                <a:ext uri="{FF2B5EF4-FFF2-40B4-BE49-F238E27FC236}">
                  <a16:creationId xmlns:a16="http://schemas.microsoft.com/office/drawing/2014/main" id="{6C4352C8-B843-45A9-98C1-C4A90D0EC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1" y="4565073"/>
              <a:ext cx="1143000" cy="1143000"/>
            </a:xfrm>
            <a:prstGeom prst="rect">
              <a:avLst/>
            </a:prstGeom>
          </p:spPr>
        </p:pic>
        <p:sp>
          <p:nvSpPr>
            <p:cNvPr id="14" name="TextBox 13">
              <a:extLst>
                <a:ext uri="{FF2B5EF4-FFF2-40B4-BE49-F238E27FC236}">
                  <a16:creationId xmlns:a16="http://schemas.microsoft.com/office/drawing/2014/main" id="{4C7F435F-D4E1-4E3A-934F-D85555E49EBD}"/>
                </a:ext>
              </a:extLst>
            </p:cNvPr>
            <p:cNvSpPr txBox="1"/>
            <p:nvPr/>
          </p:nvSpPr>
          <p:spPr>
            <a:xfrm>
              <a:off x="7856221" y="3918608"/>
              <a:ext cx="975360"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1" i="0" u="none" strike="noStrike" kern="1200" cap="none" spc="0" normalizeH="0" baseline="0" noProof="0" dirty="0">
                  <a:ln>
                    <a:noFill/>
                  </a:ln>
                  <a:solidFill>
                    <a:srgbClr val="343434"/>
                  </a:solidFill>
                  <a:effectLst/>
                  <a:uLnTx/>
                  <a:uFillTx/>
                  <a:latin typeface="Century Gothic" panose="020F0302020204030204"/>
                  <a:ea typeface="+mn-ea"/>
                  <a:cs typeface="+mn-cs"/>
                </a:rPr>
                <a:t>x</a:t>
              </a:r>
            </a:p>
          </p:txBody>
        </p:sp>
      </p:grpSp>
      <p:sp>
        <p:nvSpPr>
          <p:cNvPr id="12" name="TextBox 11">
            <a:extLst>
              <a:ext uri="{FF2B5EF4-FFF2-40B4-BE49-F238E27FC236}">
                <a16:creationId xmlns:a16="http://schemas.microsoft.com/office/drawing/2014/main" id="{CF93F82B-ED5A-4F64-8041-A64C78B7AD63}"/>
              </a:ext>
            </a:extLst>
          </p:cNvPr>
          <p:cNvSpPr txBox="1"/>
          <p:nvPr/>
        </p:nvSpPr>
        <p:spPr>
          <a:xfrm>
            <a:off x="1244602" y="136524"/>
            <a:ext cx="106705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349E"/>
                </a:solidFill>
                <a:effectLst/>
                <a:uLnTx/>
                <a:uFillTx/>
                <a:latin typeface="Century Gothic" panose="020F0302020204030204"/>
                <a:ea typeface="+mn-ea"/>
                <a:cs typeface="+mn-cs"/>
              </a:rPr>
              <a:t>Case 3: Partners and Vendors</a:t>
            </a:r>
          </a:p>
        </p:txBody>
      </p:sp>
      <p:sp>
        <p:nvSpPr>
          <p:cNvPr id="17" name="Footer Placeholder 2">
            <a:extLst>
              <a:ext uri="{FF2B5EF4-FFF2-40B4-BE49-F238E27FC236}">
                <a16:creationId xmlns:a16="http://schemas.microsoft.com/office/drawing/2014/main" id="{BB4D0526-DDD5-4468-94A9-03ABCC408EA4}"/>
              </a:ext>
            </a:extLst>
          </p:cNvPr>
          <p:cNvSpPr>
            <a:spLocks noGrp="1"/>
          </p:cNvSpPr>
          <p:nvPr>
            <p:ph type="ftr" sz="quarter" idx="11"/>
          </p:nvPr>
        </p:nvSpPr>
        <p:spPr>
          <a:xfrm>
            <a:off x="5343226" y="6443093"/>
            <a:ext cx="166764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Prideinthetriangle</a:t>
            </a:r>
            <a:r>
              <a:rPr kumimoji="0" lang="en-US" sz="1100" b="0" i="0" u="none" strike="noStrike" kern="1200" cap="none" spc="0" normalizeH="0" baseline="0" noProof="0" dirty="0">
                <a:ln>
                  <a:noFill/>
                </a:ln>
                <a:solidFill>
                  <a:prstClr val="white">
                    <a:lumMod val="50000"/>
                  </a:prstClr>
                </a:solidFill>
                <a:effectLst/>
                <a:uLnTx/>
                <a:uFillTx/>
                <a:latin typeface="Century Gothic" panose="020F0302020204030204"/>
                <a:ea typeface="+mn-ea"/>
                <a:cs typeface="+mn-cs"/>
              </a:rPr>
              <a:t>.</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org</a:t>
            </a:r>
          </a:p>
        </p:txBody>
      </p:sp>
      <p:sp>
        <p:nvSpPr>
          <p:cNvPr id="18" name="Rectangle 17">
            <a:extLst>
              <a:ext uri="{FF2B5EF4-FFF2-40B4-BE49-F238E27FC236}">
                <a16:creationId xmlns:a16="http://schemas.microsoft.com/office/drawing/2014/main" id="{EBF0BBDB-CB0A-4912-8097-72DC30DD43D7}"/>
              </a:ext>
            </a:extLst>
          </p:cNvPr>
          <p:cNvSpPr/>
          <p:nvPr/>
        </p:nvSpPr>
        <p:spPr>
          <a:xfrm>
            <a:off x="0" y="1149927"/>
            <a:ext cx="10155382" cy="1662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CE236396-5B9A-4B98-9ECE-66CC63089B8A}"/>
              </a:ext>
            </a:extLst>
          </p:cNvPr>
          <p:cNvSpPr txBox="1"/>
          <p:nvPr/>
        </p:nvSpPr>
        <p:spPr>
          <a:xfrm>
            <a:off x="321706" y="6459866"/>
            <a:ext cx="40248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Gotham Medium"/>
                <a:ea typeface="+mn-ea"/>
                <a:cs typeface="+mn-cs"/>
              </a:rPr>
              <a:t>© </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2020 Global Citizen, LLC for use by Pride in the Triangle</a:t>
            </a:r>
          </a:p>
        </p:txBody>
      </p:sp>
    </p:spTree>
    <p:extLst>
      <p:ext uri="{BB962C8B-B14F-4D97-AF65-F5344CB8AC3E}">
        <p14:creationId xmlns:p14="http://schemas.microsoft.com/office/powerpoint/2010/main" val="915100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19B6496-DC91-432A-8E59-F31DB89BD904}"/>
              </a:ext>
            </a:extLst>
          </p:cNvPr>
          <p:cNvSpPr txBox="1"/>
          <p:nvPr/>
        </p:nvSpPr>
        <p:spPr>
          <a:xfrm>
            <a:off x="1244602" y="136524"/>
            <a:ext cx="83869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349E"/>
                </a:solidFill>
                <a:effectLst/>
                <a:uLnTx/>
                <a:uFillTx/>
                <a:latin typeface="Century Gothic" panose="020F0302020204030204"/>
                <a:ea typeface="+mn-ea"/>
                <a:cs typeface="+mn-cs"/>
              </a:rPr>
              <a:t>Case 4: Client Relations</a:t>
            </a:r>
          </a:p>
        </p:txBody>
      </p:sp>
      <p:sp>
        <p:nvSpPr>
          <p:cNvPr id="4" name="Slide Number Placeholder 3">
            <a:extLst>
              <a:ext uri="{FF2B5EF4-FFF2-40B4-BE49-F238E27FC236}">
                <a16:creationId xmlns:a16="http://schemas.microsoft.com/office/drawing/2014/main" id="{CB61327C-8F5B-4FB8-9510-9067F3FADC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480D9-D7F2-4909-9321-D70450544D83}" type="slidenum">
              <a:rPr kumimoji="0" lang="en-US" sz="1600" b="0" i="0" u="none" strike="noStrike" kern="1200" cap="none" spc="0" normalizeH="0" baseline="0" noProof="0" smtClean="0">
                <a:ln>
                  <a:noFill/>
                </a:ln>
                <a:solidFill>
                  <a:srgbClr val="FFFFFF">
                    <a:tint val="75000"/>
                  </a:srgb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FFFFFF">
                  <a:tint val="75000"/>
                </a:srgbClr>
              </a:solidFill>
              <a:effectLst/>
              <a:uLnTx/>
              <a:uFillTx/>
              <a:latin typeface="Century Gothic" panose="020F0302020204030204"/>
              <a:ea typeface="+mn-ea"/>
              <a:cs typeface="+mn-cs"/>
            </a:endParaRPr>
          </a:p>
        </p:txBody>
      </p:sp>
      <p:sp>
        <p:nvSpPr>
          <p:cNvPr id="7" name="Google Shape;105;p11">
            <a:extLst>
              <a:ext uri="{FF2B5EF4-FFF2-40B4-BE49-F238E27FC236}">
                <a16:creationId xmlns:a16="http://schemas.microsoft.com/office/drawing/2014/main" id="{CCA4CE55-CD52-4902-9693-1F7FFB16BD00}"/>
              </a:ext>
            </a:extLst>
          </p:cNvPr>
          <p:cNvSpPr txBox="1"/>
          <p:nvPr/>
        </p:nvSpPr>
        <p:spPr>
          <a:xfrm>
            <a:off x="6640713" y="1642790"/>
            <a:ext cx="4941687" cy="4474746"/>
          </a:xfrm>
          <a:prstGeom prst="rect">
            <a:avLst/>
          </a:prstGeom>
          <a:noFill/>
          <a:ln>
            <a:noFill/>
          </a:ln>
        </p:spPr>
        <p:txBody>
          <a:bodyPr spcFirstLastPara="1" wrap="square" lIns="91425" tIns="45700" rIns="91425" bIns="45700" anchor="t" anchorCtr="0">
            <a:noAutofit/>
          </a:bodyPr>
          <a:lstStyle/>
          <a:p>
            <a:pPr marL="38099" marR="0" lvl="0" indent="0" algn="l" defTabSz="914400" rtl="0" eaLnBrk="1" fontAlgn="auto" latinLnBrk="0" hangingPunct="1">
              <a:lnSpc>
                <a:spcPct val="100000"/>
              </a:lnSpc>
              <a:spcBef>
                <a:spcPts val="0"/>
              </a:spcBef>
              <a:spcAft>
                <a:spcPts val="0"/>
              </a:spcAft>
              <a:buClr>
                <a:srgbClr val="3F3F3F"/>
              </a:buClr>
              <a:buSzPts val="3000"/>
              <a:buFontTx/>
              <a:buNone/>
              <a:tabLst/>
              <a:defRPr/>
            </a:pPr>
            <a:r>
              <a:rPr kumimoji="0" lang="en-US" sz="2800" b="0" i="0" u="none" strike="noStrike" kern="1200" cap="none" spc="0" normalizeH="0" baseline="0" noProof="0" dirty="0">
                <a:ln>
                  <a:noFill/>
                </a:ln>
                <a:solidFill>
                  <a:srgbClr val="00349E"/>
                </a:solidFill>
                <a:effectLst/>
                <a:uLnTx/>
                <a:uFillTx/>
                <a:latin typeface="Century Gothic" panose="020F0302020204030204"/>
                <a:ea typeface="Candara"/>
                <a:cs typeface="Candara"/>
                <a:sym typeface="Candara"/>
              </a:rPr>
              <a:t>A leader at one of your company’s largest clients recently complained to your company’s CEO about the team assigned to them because it included LGBTQ+ people who made them “feel uncomfortable.”</a:t>
            </a:r>
          </a:p>
        </p:txBody>
      </p:sp>
      <p:pic>
        <p:nvPicPr>
          <p:cNvPr id="9" name="Picture 8">
            <a:extLst>
              <a:ext uri="{FF2B5EF4-FFF2-40B4-BE49-F238E27FC236}">
                <a16:creationId xmlns:a16="http://schemas.microsoft.com/office/drawing/2014/main" id="{6664A88C-44AD-40CE-8747-AFABBC7FE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638" y="1815737"/>
            <a:ext cx="5717362" cy="3810622"/>
          </a:xfrm>
          <a:prstGeom prst="rect">
            <a:avLst/>
          </a:prstGeom>
        </p:spPr>
      </p:pic>
      <p:sp>
        <p:nvSpPr>
          <p:cNvPr id="12" name="Rectangle 11">
            <a:extLst>
              <a:ext uri="{FF2B5EF4-FFF2-40B4-BE49-F238E27FC236}">
                <a16:creationId xmlns:a16="http://schemas.microsoft.com/office/drawing/2014/main" id="{A67F4290-05D2-4A53-8C73-D407F7ED4CDC}"/>
              </a:ext>
            </a:extLst>
          </p:cNvPr>
          <p:cNvSpPr/>
          <p:nvPr/>
        </p:nvSpPr>
        <p:spPr>
          <a:xfrm>
            <a:off x="0" y="1149927"/>
            <a:ext cx="10155382" cy="1662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D8C5A0C0-E42A-4DD0-9CC8-C88E58E5FAD8}"/>
              </a:ext>
            </a:extLst>
          </p:cNvPr>
          <p:cNvSpPr txBox="1"/>
          <p:nvPr/>
        </p:nvSpPr>
        <p:spPr>
          <a:xfrm>
            <a:off x="321706" y="6459866"/>
            <a:ext cx="40248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Gotham Medium"/>
                <a:ea typeface="+mn-ea"/>
                <a:cs typeface="+mn-cs"/>
              </a:rPr>
              <a:t>© </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2020 Global Citizen, LLC for use by Pride in the Triangle</a:t>
            </a:r>
          </a:p>
        </p:txBody>
      </p:sp>
      <p:sp>
        <p:nvSpPr>
          <p:cNvPr id="8" name="Footer Placeholder 2">
            <a:extLst>
              <a:ext uri="{FF2B5EF4-FFF2-40B4-BE49-F238E27FC236}">
                <a16:creationId xmlns:a16="http://schemas.microsoft.com/office/drawing/2014/main" id="{FA6C05B8-F16D-46B1-BF69-DCB017FBE895}"/>
              </a:ext>
            </a:extLst>
          </p:cNvPr>
          <p:cNvSpPr>
            <a:spLocks noGrp="1"/>
          </p:cNvSpPr>
          <p:nvPr>
            <p:ph type="ftr" sz="quarter" idx="11"/>
          </p:nvPr>
        </p:nvSpPr>
        <p:spPr>
          <a:xfrm>
            <a:off x="5343226" y="6443093"/>
            <a:ext cx="166764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Prideinthetriangle</a:t>
            </a:r>
            <a:r>
              <a:rPr kumimoji="0" lang="en-US" sz="1100" b="0" i="0" u="none" strike="noStrike" kern="1200" cap="none" spc="0" normalizeH="0" baseline="0" noProof="0" dirty="0">
                <a:ln>
                  <a:noFill/>
                </a:ln>
                <a:solidFill>
                  <a:prstClr val="white">
                    <a:lumMod val="50000"/>
                  </a:prstClr>
                </a:solidFill>
                <a:effectLst/>
                <a:uLnTx/>
                <a:uFillTx/>
                <a:latin typeface="Century Gothic" panose="020F0302020204030204"/>
                <a:ea typeface="+mn-ea"/>
                <a:cs typeface="+mn-cs"/>
              </a:rPr>
              <a:t>.</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org</a:t>
            </a:r>
          </a:p>
        </p:txBody>
      </p:sp>
    </p:spTree>
    <p:extLst>
      <p:ext uri="{BB962C8B-B14F-4D97-AF65-F5344CB8AC3E}">
        <p14:creationId xmlns:p14="http://schemas.microsoft.com/office/powerpoint/2010/main" val="169318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61327C-8F5B-4FB8-9510-9067F3FADC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480D9-D7F2-4909-9321-D70450544D83}" type="slidenum">
              <a:rPr kumimoji="0" lang="en-US" sz="1600" b="0" i="0" u="none" strike="noStrike" kern="1200" cap="none" spc="0" normalizeH="0" baseline="0" noProof="0" smtClean="0">
                <a:ln>
                  <a:noFill/>
                </a:ln>
                <a:solidFill>
                  <a:srgbClr val="FFFFFF">
                    <a:tint val="75000"/>
                  </a:srgb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dirty="0">
              <a:ln>
                <a:noFill/>
              </a:ln>
              <a:solidFill>
                <a:srgbClr val="FFFFFF">
                  <a:tint val="75000"/>
                </a:srgbClr>
              </a:solidFill>
              <a:effectLst/>
              <a:uLnTx/>
              <a:uFillTx/>
              <a:latin typeface="Century Gothic" panose="020F0302020204030204"/>
              <a:ea typeface="+mn-ea"/>
              <a:cs typeface="+mn-cs"/>
            </a:endParaRPr>
          </a:p>
        </p:txBody>
      </p:sp>
      <p:sp>
        <p:nvSpPr>
          <p:cNvPr id="7" name="Google Shape;105;p11">
            <a:extLst>
              <a:ext uri="{FF2B5EF4-FFF2-40B4-BE49-F238E27FC236}">
                <a16:creationId xmlns:a16="http://schemas.microsoft.com/office/drawing/2014/main" id="{CCA4CE55-CD52-4902-9693-1F7FFB16BD00}"/>
              </a:ext>
            </a:extLst>
          </p:cNvPr>
          <p:cNvSpPr txBox="1"/>
          <p:nvPr/>
        </p:nvSpPr>
        <p:spPr>
          <a:xfrm>
            <a:off x="178568" y="1840784"/>
            <a:ext cx="6405111" cy="3747589"/>
          </a:xfrm>
          <a:prstGeom prst="rect">
            <a:avLst/>
          </a:prstGeom>
          <a:noFill/>
          <a:ln>
            <a:noFill/>
          </a:ln>
        </p:spPr>
        <p:txBody>
          <a:bodyPr spcFirstLastPara="1" wrap="square" lIns="91425" tIns="45700" rIns="91425" bIns="45700" anchor="t" anchorCtr="0">
            <a:noAutofit/>
          </a:bodyPr>
          <a:lstStyle/>
          <a:p>
            <a:pPr marL="38099" marR="0" lvl="0" indent="0" algn="l" defTabSz="914400" rtl="0" eaLnBrk="1" fontAlgn="auto" latinLnBrk="0" hangingPunct="1">
              <a:lnSpc>
                <a:spcPct val="100000"/>
              </a:lnSpc>
              <a:spcBef>
                <a:spcPts val="0"/>
              </a:spcBef>
              <a:spcAft>
                <a:spcPts val="0"/>
              </a:spcAft>
              <a:buClr>
                <a:srgbClr val="3F3F3F"/>
              </a:buClr>
              <a:buSzPts val="3000"/>
              <a:buFontTx/>
              <a:buNone/>
              <a:tabLst/>
              <a:defRPr/>
            </a:pPr>
            <a:r>
              <a:rPr kumimoji="0" lang="en-US" sz="2400" b="0" i="0" u="none" strike="noStrike" kern="1200" cap="none" spc="0" normalizeH="0" baseline="0" noProof="0" dirty="0">
                <a:ln>
                  <a:noFill/>
                </a:ln>
                <a:solidFill>
                  <a:srgbClr val="00349E"/>
                </a:solidFill>
                <a:effectLst/>
                <a:uLnTx/>
                <a:uFillTx/>
                <a:latin typeface="Century Gothic" panose="020F0302020204030204"/>
                <a:ea typeface="Candara"/>
                <a:cs typeface="Candara"/>
                <a:sym typeface="Candara"/>
              </a:rPr>
              <a:t>Your company’s website and marketing materials include information about your progressive polices on sexual orientation and gender identity and expression and images of same-gender couples. Recently, several anti-LGBTQ+ organizations with considerable influence have complained to your CEO and threatened to mount a boycott against your company unless you retract them. </a:t>
            </a:r>
          </a:p>
        </p:txBody>
      </p:sp>
      <p:pic>
        <p:nvPicPr>
          <p:cNvPr id="12" name="Picture 11">
            <a:extLst>
              <a:ext uri="{FF2B5EF4-FFF2-40B4-BE49-F238E27FC236}">
                <a16:creationId xmlns:a16="http://schemas.microsoft.com/office/drawing/2014/main" id="{7690DD26-4A20-4991-BA87-0BB2C8D4B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0474" y="1651525"/>
            <a:ext cx="3154564" cy="4516198"/>
          </a:xfrm>
          <a:prstGeom prst="rect">
            <a:avLst/>
          </a:prstGeom>
        </p:spPr>
      </p:pic>
      <p:sp>
        <p:nvSpPr>
          <p:cNvPr id="9" name="TextBox 8">
            <a:extLst>
              <a:ext uri="{FF2B5EF4-FFF2-40B4-BE49-F238E27FC236}">
                <a16:creationId xmlns:a16="http://schemas.microsoft.com/office/drawing/2014/main" id="{EF8F0C9D-F7BF-434D-8488-719417A9A4EB}"/>
              </a:ext>
            </a:extLst>
          </p:cNvPr>
          <p:cNvSpPr txBox="1"/>
          <p:nvPr/>
        </p:nvSpPr>
        <p:spPr>
          <a:xfrm>
            <a:off x="1244601" y="136524"/>
            <a:ext cx="104186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349E"/>
                </a:solidFill>
                <a:effectLst/>
                <a:uLnTx/>
                <a:uFillTx/>
                <a:latin typeface="Century Gothic" panose="020F0302020204030204"/>
                <a:ea typeface="+mn-ea"/>
                <a:cs typeface="+mn-cs"/>
              </a:rPr>
              <a:t>Case 5: Branding and Marketing</a:t>
            </a:r>
          </a:p>
        </p:txBody>
      </p:sp>
      <p:sp>
        <p:nvSpPr>
          <p:cNvPr id="11" name="Footer Placeholder 2">
            <a:extLst>
              <a:ext uri="{FF2B5EF4-FFF2-40B4-BE49-F238E27FC236}">
                <a16:creationId xmlns:a16="http://schemas.microsoft.com/office/drawing/2014/main" id="{3B5CD723-DB6A-409E-82E7-1E7D06CC728E}"/>
              </a:ext>
            </a:extLst>
          </p:cNvPr>
          <p:cNvSpPr>
            <a:spLocks noGrp="1"/>
          </p:cNvSpPr>
          <p:nvPr>
            <p:ph type="ftr" sz="quarter" idx="11"/>
          </p:nvPr>
        </p:nvSpPr>
        <p:spPr>
          <a:xfrm>
            <a:off x="5343226" y="6443093"/>
            <a:ext cx="166764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Prideinthetriangle</a:t>
            </a:r>
            <a:r>
              <a:rPr kumimoji="0" lang="en-US" sz="1100" b="0" i="0" u="none" strike="noStrike" kern="1200" cap="none" spc="0" normalizeH="0" baseline="0" noProof="0" dirty="0">
                <a:ln>
                  <a:noFill/>
                </a:ln>
                <a:solidFill>
                  <a:prstClr val="white">
                    <a:lumMod val="50000"/>
                  </a:prstClr>
                </a:solidFill>
                <a:effectLst/>
                <a:uLnTx/>
                <a:uFillTx/>
                <a:latin typeface="Century Gothic" panose="020F0302020204030204"/>
                <a:ea typeface="+mn-ea"/>
                <a:cs typeface="+mn-cs"/>
              </a:rPr>
              <a:t>.</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org</a:t>
            </a:r>
          </a:p>
        </p:txBody>
      </p:sp>
      <p:sp>
        <p:nvSpPr>
          <p:cNvPr id="13" name="Rectangle 12">
            <a:extLst>
              <a:ext uri="{FF2B5EF4-FFF2-40B4-BE49-F238E27FC236}">
                <a16:creationId xmlns:a16="http://schemas.microsoft.com/office/drawing/2014/main" id="{2077D56D-D385-4A94-8E5A-A58D34C8E9A2}"/>
              </a:ext>
            </a:extLst>
          </p:cNvPr>
          <p:cNvSpPr/>
          <p:nvPr/>
        </p:nvSpPr>
        <p:spPr>
          <a:xfrm>
            <a:off x="0" y="1149927"/>
            <a:ext cx="10155382" cy="1662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64708CAF-8C50-484D-AE51-B6D487C71999}"/>
              </a:ext>
            </a:extLst>
          </p:cNvPr>
          <p:cNvSpPr txBox="1"/>
          <p:nvPr/>
        </p:nvSpPr>
        <p:spPr>
          <a:xfrm>
            <a:off x="321706" y="6459866"/>
            <a:ext cx="40248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Gotham Medium"/>
                <a:ea typeface="+mn-ea"/>
                <a:cs typeface="+mn-cs"/>
              </a:rPr>
              <a:t>© </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2020 Global Citizen, LLC for use by Pride in the Triangle</a:t>
            </a:r>
          </a:p>
        </p:txBody>
      </p:sp>
    </p:spTree>
    <p:extLst>
      <p:ext uri="{BB962C8B-B14F-4D97-AF65-F5344CB8AC3E}">
        <p14:creationId xmlns:p14="http://schemas.microsoft.com/office/powerpoint/2010/main" val="1177214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4CE149B-49C6-4FBF-BC78-2BA4F04FF7F3}"/>
              </a:ext>
            </a:extLst>
          </p:cNvPr>
          <p:cNvSpPr txBox="1"/>
          <p:nvPr/>
        </p:nvSpPr>
        <p:spPr>
          <a:xfrm>
            <a:off x="1244602" y="136524"/>
            <a:ext cx="83869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349E"/>
                </a:solidFill>
                <a:effectLst/>
                <a:uLnTx/>
                <a:uFillTx/>
                <a:latin typeface="Century Gothic" panose="020F0302020204030204"/>
                <a:ea typeface="+mn-ea"/>
                <a:cs typeface="+mn-cs"/>
              </a:rPr>
              <a:t>Case 6: Cultural Context</a:t>
            </a:r>
          </a:p>
        </p:txBody>
      </p:sp>
      <p:sp>
        <p:nvSpPr>
          <p:cNvPr id="4" name="Slide Number Placeholder 3">
            <a:extLst>
              <a:ext uri="{FF2B5EF4-FFF2-40B4-BE49-F238E27FC236}">
                <a16:creationId xmlns:a16="http://schemas.microsoft.com/office/drawing/2014/main" id="{CB61327C-8F5B-4FB8-9510-9067F3FADC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480D9-D7F2-4909-9321-D70450544D83}" type="slidenum">
              <a:rPr kumimoji="0" lang="en-US" sz="1600" b="0" i="0" u="none" strike="noStrike" kern="1200" cap="none" spc="0" normalizeH="0" baseline="0" noProof="0" smtClean="0">
                <a:ln>
                  <a:noFill/>
                </a:ln>
                <a:solidFill>
                  <a:srgbClr val="343434"/>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343434"/>
              </a:solidFill>
              <a:effectLst/>
              <a:uLnTx/>
              <a:uFillTx/>
              <a:latin typeface="Century Gothic" panose="020F0302020204030204"/>
              <a:ea typeface="+mn-ea"/>
              <a:cs typeface="+mn-cs"/>
            </a:endParaRPr>
          </a:p>
        </p:txBody>
      </p:sp>
      <p:sp>
        <p:nvSpPr>
          <p:cNvPr id="7" name="Google Shape;105;p11">
            <a:extLst>
              <a:ext uri="{FF2B5EF4-FFF2-40B4-BE49-F238E27FC236}">
                <a16:creationId xmlns:a16="http://schemas.microsoft.com/office/drawing/2014/main" id="{CCA4CE55-CD52-4902-9693-1F7FFB16BD00}"/>
              </a:ext>
            </a:extLst>
          </p:cNvPr>
          <p:cNvSpPr txBox="1"/>
          <p:nvPr/>
        </p:nvSpPr>
        <p:spPr>
          <a:xfrm>
            <a:off x="6094761" y="1786756"/>
            <a:ext cx="5837729" cy="4313267"/>
          </a:xfrm>
          <a:prstGeom prst="rect">
            <a:avLst/>
          </a:prstGeom>
          <a:noFill/>
          <a:ln>
            <a:noFill/>
          </a:ln>
        </p:spPr>
        <p:txBody>
          <a:bodyPr spcFirstLastPara="1" wrap="square" lIns="91425" tIns="45700" rIns="91425" bIns="45700" anchor="t" anchorCtr="0">
            <a:noAutofit/>
          </a:bodyPr>
          <a:lstStyle/>
          <a:p>
            <a:pPr marL="38099" marR="0" lvl="0" indent="0" algn="l" defTabSz="914400" rtl="0" eaLnBrk="1" fontAlgn="auto" latinLnBrk="0" hangingPunct="1">
              <a:lnSpc>
                <a:spcPct val="100000"/>
              </a:lnSpc>
              <a:spcBef>
                <a:spcPts val="0"/>
              </a:spcBef>
              <a:spcAft>
                <a:spcPts val="0"/>
              </a:spcAft>
              <a:buClr>
                <a:srgbClr val="3F3F3F"/>
              </a:buClr>
              <a:buSzPts val="3000"/>
              <a:buFontTx/>
              <a:buNone/>
              <a:tabLst/>
              <a:defRPr/>
            </a:pPr>
            <a:r>
              <a:rPr kumimoji="0" lang="en-US" sz="2400" b="0" i="0" u="none" strike="noStrike" kern="1200" cap="none" spc="0" normalizeH="0" baseline="0" noProof="0" dirty="0">
                <a:ln>
                  <a:noFill/>
                </a:ln>
                <a:solidFill>
                  <a:srgbClr val="00349E"/>
                </a:solidFill>
                <a:effectLst/>
                <a:uLnTx/>
                <a:uFillTx/>
                <a:latin typeface="Century Gothic" panose="020F0302020204030204"/>
                <a:ea typeface="Candara"/>
                <a:cs typeface="Candara"/>
                <a:sym typeface="Candara"/>
              </a:rPr>
              <a:t>Your company recently formed Pride (LGBTQ+) employee resource groups (ERGs) in several socially-conservative settings. One of the Pride ERG chairs, a lesbian, was outed to her family and community by a local reporter when they aired her interview about the Pride ERG. She is now being harassed and threatened by some of her neighbors and on social media.</a:t>
            </a:r>
          </a:p>
        </p:txBody>
      </p:sp>
      <p:pic>
        <p:nvPicPr>
          <p:cNvPr id="9" name="Picture 8">
            <a:extLst>
              <a:ext uri="{FF2B5EF4-FFF2-40B4-BE49-F238E27FC236}">
                <a16:creationId xmlns:a16="http://schemas.microsoft.com/office/drawing/2014/main" id="{86C2D704-C50D-40A0-B32A-7E55149C5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2554"/>
            <a:ext cx="5483580" cy="3654806"/>
          </a:xfrm>
          <a:prstGeom prst="rect">
            <a:avLst/>
          </a:prstGeom>
        </p:spPr>
      </p:pic>
      <p:sp>
        <p:nvSpPr>
          <p:cNvPr id="12" name="Footer Placeholder 2">
            <a:extLst>
              <a:ext uri="{FF2B5EF4-FFF2-40B4-BE49-F238E27FC236}">
                <a16:creationId xmlns:a16="http://schemas.microsoft.com/office/drawing/2014/main" id="{F672CB4E-4EFF-41E3-8B9E-DADD3F42BA9E}"/>
              </a:ext>
            </a:extLst>
          </p:cNvPr>
          <p:cNvSpPr>
            <a:spLocks noGrp="1"/>
          </p:cNvSpPr>
          <p:nvPr>
            <p:ph type="ftr" sz="quarter" idx="11"/>
          </p:nvPr>
        </p:nvSpPr>
        <p:spPr>
          <a:xfrm>
            <a:off x="5343226" y="6443093"/>
            <a:ext cx="166764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Prideinthetriangle</a:t>
            </a:r>
            <a:r>
              <a:rPr kumimoji="0" lang="en-US" sz="1100" b="0" i="0" u="none" strike="noStrike" kern="1200" cap="none" spc="0" normalizeH="0" baseline="0" noProof="0" dirty="0">
                <a:ln>
                  <a:noFill/>
                </a:ln>
                <a:solidFill>
                  <a:prstClr val="white">
                    <a:lumMod val="50000"/>
                  </a:prstClr>
                </a:solidFill>
                <a:effectLst/>
                <a:uLnTx/>
                <a:uFillTx/>
                <a:latin typeface="Century Gothic" panose="020F0302020204030204"/>
                <a:ea typeface="+mn-ea"/>
                <a:cs typeface="+mn-cs"/>
              </a:rPr>
              <a:t>.</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org</a:t>
            </a:r>
          </a:p>
        </p:txBody>
      </p:sp>
      <p:sp>
        <p:nvSpPr>
          <p:cNvPr id="13" name="Rectangle 12">
            <a:extLst>
              <a:ext uri="{FF2B5EF4-FFF2-40B4-BE49-F238E27FC236}">
                <a16:creationId xmlns:a16="http://schemas.microsoft.com/office/drawing/2014/main" id="{AD32902C-518A-4E63-8B44-C806C75ABF92}"/>
              </a:ext>
            </a:extLst>
          </p:cNvPr>
          <p:cNvSpPr/>
          <p:nvPr/>
        </p:nvSpPr>
        <p:spPr>
          <a:xfrm>
            <a:off x="0" y="1149927"/>
            <a:ext cx="10155382" cy="1662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218C6DB0-FCBA-4A7D-ADE3-22822E040055}"/>
              </a:ext>
            </a:extLst>
          </p:cNvPr>
          <p:cNvSpPr txBox="1"/>
          <p:nvPr/>
        </p:nvSpPr>
        <p:spPr>
          <a:xfrm>
            <a:off x="321706" y="6459866"/>
            <a:ext cx="40248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9E">
                    <a:lumMod val="75000"/>
                  </a:srgbClr>
                </a:solidFill>
                <a:effectLst/>
                <a:uLnTx/>
                <a:uFillTx/>
                <a:latin typeface="Gotham Medium"/>
                <a:ea typeface="+mn-ea"/>
                <a:cs typeface="+mn-cs"/>
              </a:rPr>
              <a:t>© </a:t>
            </a:r>
            <a:r>
              <a:rPr kumimoji="0" lang="en-US" sz="1100" b="0" i="0" u="none" strike="noStrike" kern="1200" cap="none" spc="0" normalizeH="0" baseline="0" noProof="0" dirty="0">
                <a:ln>
                  <a:noFill/>
                </a:ln>
                <a:solidFill>
                  <a:srgbClr val="00349E">
                    <a:lumMod val="75000"/>
                  </a:srgbClr>
                </a:solidFill>
                <a:effectLst/>
                <a:uLnTx/>
                <a:uFillTx/>
                <a:latin typeface="Century Gothic" panose="020F0302020204030204"/>
                <a:ea typeface="+mn-ea"/>
                <a:cs typeface="+mn-cs"/>
              </a:rPr>
              <a:t>2020 Global Citizen, LLC for use by Pride in the Triangle</a:t>
            </a:r>
          </a:p>
        </p:txBody>
      </p:sp>
    </p:spTree>
    <p:extLst>
      <p:ext uri="{BB962C8B-B14F-4D97-AF65-F5344CB8AC3E}">
        <p14:creationId xmlns:p14="http://schemas.microsoft.com/office/powerpoint/2010/main" val="3017431418"/>
      </p:ext>
    </p:extLst>
  </p:cSld>
  <p:clrMapOvr>
    <a:masterClrMapping/>
  </p:clrMapOvr>
</p:sld>
</file>

<file path=ppt/theme/theme1.xml><?xml version="1.0" encoding="utf-8"?>
<a:theme xmlns:a="http://schemas.openxmlformats.org/drawingml/2006/main" name="LGBTQ Workplace Equity Toolkit 2019 v2">
  <a:themeElements>
    <a:clrScheme name="PITT">
      <a:dk1>
        <a:srgbClr val="FFFFFF"/>
      </a:dk1>
      <a:lt1>
        <a:sysClr val="window" lastClr="FFFFFF"/>
      </a:lt1>
      <a:dk2>
        <a:srgbClr val="343434"/>
      </a:dk2>
      <a:lt2>
        <a:srgbClr val="7030A0"/>
      </a:lt2>
      <a:accent1>
        <a:srgbClr val="7030A0"/>
      </a:accent1>
      <a:accent2>
        <a:srgbClr val="E40059"/>
      </a:accent2>
      <a:accent3>
        <a:srgbClr val="9C007F"/>
      </a:accent3>
      <a:accent4>
        <a:srgbClr val="68007F"/>
      </a:accent4>
      <a:accent5>
        <a:srgbClr val="005BD3"/>
      </a:accent5>
      <a:accent6>
        <a:srgbClr val="00349E"/>
      </a:accent6>
      <a:hlink>
        <a:srgbClr val="FFFF00"/>
      </a:hlink>
      <a:folHlink>
        <a:srgbClr val="FF79C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GBTQ Workplace Equity Toolkit 2019 v2" id="{759D3401-AB7F-4045-AE88-0F26435FD31F}" vid="{1F785A75-4AB4-4C59-8B38-262F5EB155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661</Words>
  <Application>Microsoft Office PowerPoint</Application>
  <PresentationFormat>Widescreen</PresentationFormat>
  <Paragraphs>67</Paragraphs>
  <Slides>11</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Century Gothic</vt:lpstr>
      <vt:lpstr>Gotham Medium</vt:lpstr>
      <vt:lpstr>LGBTQ Workplace Equity Toolkit 2019 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Hirschuber, Scott (SHS CS EDU AM IM1 CT&amp;MI)</dc:creator>
  <cp:lastModifiedBy>Hirschuber, Scott (SHS CS EDU AM IM1 CT&amp;MI)</cp:lastModifiedBy>
  <cp:revision>1</cp:revision>
  <dcterms:created xsi:type="dcterms:W3CDTF">2020-06-03T23:09:00Z</dcterms:created>
  <dcterms:modified xsi:type="dcterms:W3CDTF">2020-06-03T23:09:22Z</dcterms:modified>
</cp:coreProperties>
</file>