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7"/>
  </p:notesMasterIdLst>
  <p:sldIdLst>
    <p:sldId id="306" r:id="rId5"/>
    <p:sldId id="307" r:id="rId6"/>
    <p:sldId id="308" r:id="rId7"/>
    <p:sldId id="314" r:id="rId8"/>
    <p:sldId id="309" r:id="rId9"/>
    <p:sldId id="310" r:id="rId10"/>
    <p:sldId id="313" r:id="rId11"/>
    <p:sldId id="315" r:id="rId12"/>
    <p:sldId id="303" r:id="rId13"/>
    <p:sldId id="304" r:id="rId14"/>
    <p:sldId id="305" r:id="rId15"/>
    <p:sldId id="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6B383-58E5-4F64-B8C1-007B4A8BD706}" v="84" dt="2020-10-30T22:19:51.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78" d="100"/>
          <a:sy n="78" d="100"/>
        </p:scale>
        <p:origin x="878" y="7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2"/>
        </a:solidFill>
        <a:ln>
          <a:solidFill>
            <a:schemeClr val="accent2"/>
          </a:solidFill>
        </a:ln>
      </dgm:spPr>
      <dgm:t>
        <a:bodyPr/>
        <a:lstStyle/>
        <a:p>
          <a:r>
            <a:rPr lang="en-US" dirty="0"/>
            <a:t>Jan 2024</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dirty="0"/>
            <a:t>Applications Open</a:t>
          </a:r>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dgm:spPr>
        <a:solidFill>
          <a:schemeClr val="accent1"/>
        </a:solidFill>
        <a:ln>
          <a:solidFill>
            <a:schemeClr val="accent1"/>
          </a:solidFill>
        </a:ln>
      </dgm:spPr>
      <dgm:t>
        <a:bodyPr/>
        <a:lstStyle/>
        <a:p>
          <a:r>
            <a:rPr lang="en-US" dirty="0"/>
            <a:t>February 29</a:t>
          </a:r>
          <a:r>
            <a:rPr lang="en-US" baseline="30000" dirty="0"/>
            <a:t>th</a:t>
          </a:r>
          <a:r>
            <a:rPr lang="en-US" dirty="0"/>
            <a:t> 2024</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Application Deadline</a:t>
          </a:r>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5"/>
        </a:solidFill>
        <a:ln>
          <a:solidFill>
            <a:schemeClr val="accent5"/>
          </a:solidFill>
        </a:ln>
      </dgm:spPr>
      <dgm:t>
        <a:bodyPr/>
        <a:lstStyle/>
        <a:p>
          <a:r>
            <a:rPr lang="en-US" dirty="0"/>
            <a:t>March 3rd 2024</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b="0" i="0" u="none" dirty="0"/>
            <a:t>Finalists selected</a:t>
          </a:r>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5EDA317F-AB2E-47DE-BA46-16FA60C3C561}">
      <dgm:prSet phldrT="[Text]"/>
      <dgm:spPr>
        <a:solidFill>
          <a:schemeClr val="accent3"/>
        </a:solidFill>
        <a:ln>
          <a:solidFill>
            <a:schemeClr val="accent3"/>
          </a:solidFill>
        </a:ln>
      </dgm:spPr>
      <dgm:t>
        <a:bodyPr/>
        <a:lstStyle/>
        <a:p>
          <a:r>
            <a:rPr lang="en-US" dirty="0"/>
            <a:t>March 9</a:t>
          </a:r>
          <a:r>
            <a:rPr lang="en-US" baseline="30000" dirty="0"/>
            <a:t>th</a:t>
          </a:r>
          <a:r>
            <a:rPr lang="en-US" dirty="0"/>
            <a:t> 2024</a:t>
          </a:r>
        </a:p>
      </dgm:t>
    </dgm:pt>
    <dgm:pt modelId="{775EBB35-E8CF-4A14-B0A8-45A53D65E711}" type="parTrans" cxnId="{7B8F902E-4BA3-41AA-9991-54805A6B93DE}">
      <dgm:prSet/>
      <dgm:spPr/>
      <dgm:t>
        <a:bodyPr/>
        <a:lstStyle/>
        <a:p>
          <a:endParaRPr lang="en-US"/>
        </a:p>
      </dgm:t>
    </dgm:pt>
    <dgm:pt modelId="{A75B061E-69EA-487C-8330-1430DA0F139D}" type="sibTrans" cxnId="{7B8F902E-4BA3-41AA-9991-54805A6B93DE}">
      <dgm:prSet/>
      <dgm:spPr/>
      <dgm:t>
        <a:bodyPr/>
        <a:lstStyle/>
        <a:p>
          <a:endParaRPr lang="en-US"/>
        </a:p>
      </dgm:t>
    </dgm:pt>
    <dgm:pt modelId="{F757DBC8-3670-4122-937A-47DB91C0F3FE}">
      <dgm:prSet phldrT="[Text]"/>
      <dgm:spPr/>
      <dgm:t>
        <a:bodyPr/>
        <a:lstStyle/>
        <a:p>
          <a:r>
            <a:rPr lang="en-US" b="0" i="0" u="none" dirty="0"/>
            <a:t>Grand Finale at the Women in Business Expo </a:t>
          </a:r>
          <a:endParaRPr lang="en-US" dirty="0"/>
        </a:p>
      </dgm:t>
    </dgm:pt>
    <dgm:pt modelId="{8F483F27-8D97-48E5-9210-1B448F1CE277}" type="parTrans" cxnId="{8A3D4B73-3658-4A4C-9DFE-F59E22A79482}">
      <dgm:prSet/>
      <dgm:spPr/>
      <dgm:t>
        <a:bodyPr/>
        <a:lstStyle/>
        <a:p>
          <a:endParaRPr lang="en-US"/>
        </a:p>
      </dgm:t>
    </dgm:pt>
    <dgm:pt modelId="{A46A41DD-2CA4-4800-8F85-546ABB24ED07}" type="sibTrans" cxnId="{8A3D4B73-3658-4A4C-9DFE-F59E22A79482}">
      <dgm:prSet/>
      <dgm:spPr/>
      <dgm:t>
        <a:bodyPr/>
        <a:lstStyle/>
        <a:p>
          <a:endParaRPr lang="en-US"/>
        </a:p>
      </dgm:t>
    </dgm:pt>
    <dgm:pt modelId="{7B2FF309-5120-45E2-ACC8-F8FAA9DBDA55}">
      <dgm:prSet phldrT="[Text]"/>
      <dgm:spPr>
        <a:solidFill>
          <a:schemeClr val="accent4"/>
        </a:solidFill>
        <a:ln>
          <a:solidFill>
            <a:schemeClr val="accent4"/>
          </a:solidFill>
        </a:ln>
      </dgm:spPr>
      <dgm:t>
        <a:bodyPr/>
        <a:lstStyle/>
        <a:p>
          <a:r>
            <a:rPr lang="en-US" dirty="0"/>
            <a:t>March 9</a:t>
          </a:r>
          <a:r>
            <a:rPr lang="en-US" baseline="30000" dirty="0"/>
            <a:t>th</a:t>
          </a:r>
          <a:r>
            <a:rPr lang="en-US" dirty="0"/>
            <a:t> 2024</a:t>
          </a:r>
        </a:p>
      </dgm:t>
    </dgm:pt>
    <dgm:pt modelId="{2CF5AF8A-5687-489A-9838-EDDBB760D421}" type="parTrans" cxnId="{D35DB9DA-961B-46CD-BB14-44CD766D8CB7}">
      <dgm:prSet/>
      <dgm:spPr/>
      <dgm:t>
        <a:bodyPr/>
        <a:lstStyle/>
        <a:p>
          <a:endParaRPr lang="en-US"/>
        </a:p>
      </dgm:t>
    </dgm:pt>
    <dgm:pt modelId="{D5CAA101-B828-45D7-965B-F77CD6FBA109}" type="sibTrans" cxnId="{D35DB9DA-961B-46CD-BB14-44CD766D8CB7}">
      <dgm:prSet/>
      <dgm:spPr/>
      <dgm:t>
        <a:bodyPr/>
        <a:lstStyle/>
        <a:p>
          <a:endParaRPr lang="en-US"/>
        </a:p>
      </dgm:t>
    </dgm:pt>
    <dgm:pt modelId="{EE155DB2-6788-4019-961C-F8B89C275CE8}">
      <dgm:prSet phldrT="[Text]"/>
      <dgm:spPr/>
      <dgm:t>
        <a:bodyPr/>
        <a:lstStyle/>
        <a:p>
          <a:r>
            <a:rPr lang="en-US" b="0" i="0" u="none" dirty="0"/>
            <a:t>Winner Announced</a:t>
          </a:r>
          <a:endParaRPr lang="en-US" dirty="0"/>
        </a:p>
      </dgm:t>
    </dgm:pt>
    <dgm:pt modelId="{8395B9D5-FF39-4045-8569-9C13F11FB1E5}" type="parTrans" cxnId="{E3D274C7-DB39-45B8-B18F-742495FE5026}">
      <dgm:prSet/>
      <dgm:spPr/>
      <dgm:t>
        <a:bodyPr/>
        <a:lstStyle/>
        <a:p>
          <a:endParaRPr lang="en-US"/>
        </a:p>
      </dgm:t>
    </dgm:pt>
    <dgm:pt modelId="{F94C628D-62C1-4AF5-B102-2A2AA7FD22DE}" type="sibTrans" cxnId="{E3D274C7-DB39-45B8-B18F-742495FE5026}">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5A7A062-FA53-4976-B49E-235CE658F38A}" type="presOf" srcId="{EE155DB2-6788-4019-961C-F8B89C275CE8}" destId="{B73D2BBA-574C-491E-A31C-8B6EA5CC871A}"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D274C7-DB39-45B8-B18F-742495FE5026}" srcId="{7B2FF309-5120-45E2-ACC8-F8FAA9DBDA55}" destId="{EE155DB2-6788-4019-961C-F8B89C275CE8}" srcOrd="0" destOrd="0" parTransId="{8395B9D5-FF39-4045-8569-9C13F11FB1E5}" sibTransId="{F94C628D-62C1-4AF5-B102-2A2AA7FD22DE}"/>
    <dgm:cxn modelId="{D35DB9DA-961B-46CD-BB14-44CD766D8CB7}" srcId="{55C0B14E-AEA6-48D3-A387-ED4A3A3BF840}" destId="{7B2FF309-5120-45E2-ACC8-F8FAA9DBDA55}" srcOrd="4" destOrd="0" parTransId="{2CF5AF8A-5687-489A-9838-EDDBB760D421}" sibTransId="{D5CAA101-B828-45D7-965B-F77CD6FBA109}"/>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09957"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934" y="2872740"/>
          <a:ext cx="2062943" cy="662940"/>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Jan 2024</a:t>
          </a:r>
        </a:p>
      </dsp:txBody>
      <dsp:txXfrm>
        <a:off x="1934" y="2872740"/>
        <a:ext cx="1980076" cy="662940"/>
      </dsp:txXfrm>
    </dsp:sp>
    <dsp:sp modelId="{810D7AA7-A541-4507-BE7F-36CCF210089F}">
      <dsp:nvSpPr>
        <dsp:cNvPr id="0" name=""/>
        <dsp:cNvSpPr/>
      </dsp:nvSpPr>
      <dsp:spPr>
        <a:xfrm>
          <a:off x="166970"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Applications Open</a:t>
          </a:r>
        </a:p>
      </dsp:txBody>
      <dsp:txXfrm>
        <a:off x="166970" y="982941"/>
        <a:ext cx="1675110" cy="1790777"/>
      </dsp:txXfrm>
    </dsp:sp>
    <dsp:sp modelId="{E41E7729-FD3F-426D-804C-45BD60BD762D}">
      <dsp:nvSpPr>
        <dsp:cNvPr id="0" name=""/>
        <dsp:cNvSpPr/>
      </dsp:nvSpPr>
      <dsp:spPr>
        <a:xfrm rot="5400000">
          <a:off x="104983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961731" y="2872740"/>
          <a:ext cx="2062943" cy="662940"/>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February 29</a:t>
          </a:r>
          <a:r>
            <a:rPr lang="en-US" sz="1300" kern="1200" baseline="30000" dirty="0"/>
            <a:t>th</a:t>
          </a:r>
          <a:r>
            <a:rPr lang="en-US" sz="1300" kern="1200" dirty="0"/>
            <a:t> 2024</a:t>
          </a:r>
        </a:p>
      </dsp:txBody>
      <dsp:txXfrm>
        <a:off x="2127466" y="2872740"/>
        <a:ext cx="1731473" cy="662940"/>
      </dsp:txXfrm>
    </dsp:sp>
    <dsp:sp modelId="{5E07F9E4-149C-4A89-848F-4ABDD305F0C5}">
      <dsp:nvSpPr>
        <dsp:cNvPr id="0" name=""/>
        <dsp:cNvSpPr/>
      </dsp:nvSpPr>
      <dsp:spPr>
        <a:xfrm>
          <a:off x="212676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0" i="0" u="none" kern="1200" dirty="0"/>
            <a:t>Application Deadline</a:t>
          </a:r>
          <a:endParaRPr lang="en-US" sz="1300" kern="1200" dirty="0"/>
        </a:p>
      </dsp:txBody>
      <dsp:txXfrm>
        <a:off x="2126766" y="982941"/>
        <a:ext cx="1675110" cy="1414310"/>
      </dsp:txXfrm>
    </dsp:sp>
    <dsp:sp modelId="{473F2067-7126-4D56-A328-5A8CFD3D8D52}">
      <dsp:nvSpPr>
        <dsp:cNvPr id="0" name=""/>
        <dsp:cNvSpPr/>
      </dsp:nvSpPr>
      <dsp:spPr>
        <a:xfrm rot="5400000">
          <a:off x="3009635"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921528" y="2872740"/>
          <a:ext cx="2062943" cy="66294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March 3rd 2024</a:t>
          </a:r>
        </a:p>
      </dsp:txBody>
      <dsp:txXfrm>
        <a:off x="4087263" y="2872740"/>
        <a:ext cx="1731473" cy="662940"/>
      </dsp:txXfrm>
    </dsp:sp>
    <dsp:sp modelId="{FD7B29F2-0D66-4B4B-BC8A-82DA23575305}">
      <dsp:nvSpPr>
        <dsp:cNvPr id="0" name=""/>
        <dsp:cNvSpPr/>
      </dsp:nvSpPr>
      <dsp:spPr>
        <a:xfrm>
          <a:off x="4086563"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0" i="0" u="none" kern="1200" dirty="0"/>
            <a:t>Finalists selected</a:t>
          </a:r>
          <a:endParaRPr lang="en-US" sz="1300" kern="1200" dirty="0"/>
        </a:p>
      </dsp:txBody>
      <dsp:txXfrm>
        <a:off x="4086563" y="982941"/>
        <a:ext cx="1675110" cy="1414310"/>
      </dsp:txXfrm>
    </dsp:sp>
    <dsp:sp modelId="{2377F551-4CF6-4656-B644-60A7FC1B0F64}">
      <dsp:nvSpPr>
        <dsp:cNvPr id="0" name=""/>
        <dsp:cNvSpPr/>
      </dsp:nvSpPr>
      <dsp:spPr>
        <a:xfrm rot="5400000">
          <a:off x="4969432"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5881324" y="2872740"/>
          <a:ext cx="2062943" cy="66294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March 9</a:t>
          </a:r>
          <a:r>
            <a:rPr lang="en-US" sz="1300" kern="1200" baseline="30000" dirty="0"/>
            <a:t>th</a:t>
          </a:r>
          <a:r>
            <a:rPr lang="en-US" sz="1300" kern="1200" dirty="0"/>
            <a:t> 2024</a:t>
          </a:r>
        </a:p>
      </dsp:txBody>
      <dsp:txXfrm>
        <a:off x="6047059" y="2872740"/>
        <a:ext cx="1731473" cy="662940"/>
      </dsp:txXfrm>
    </dsp:sp>
    <dsp:sp modelId="{1F1B09A6-DA7E-41D1-B8A6-E3B6E775E5C1}">
      <dsp:nvSpPr>
        <dsp:cNvPr id="0" name=""/>
        <dsp:cNvSpPr/>
      </dsp:nvSpPr>
      <dsp:spPr>
        <a:xfrm>
          <a:off x="6046360"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0" i="0" u="none" kern="1200" dirty="0"/>
            <a:t>Grand Finale at the Women in Business Expo </a:t>
          </a:r>
          <a:endParaRPr lang="en-US" sz="1300" kern="1200" dirty="0"/>
        </a:p>
      </dsp:txBody>
      <dsp:txXfrm>
        <a:off x="6046360" y="982941"/>
        <a:ext cx="1675110" cy="1414310"/>
      </dsp:txXfrm>
    </dsp:sp>
    <dsp:sp modelId="{E2C584B7-5B6E-4F6E-A7B8-E679FEF7BC4D}">
      <dsp:nvSpPr>
        <dsp:cNvPr id="0" name=""/>
        <dsp:cNvSpPr/>
      </dsp:nvSpPr>
      <dsp:spPr>
        <a:xfrm rot="5400000">
          <a:off x="692922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7841121" y="2872740"/>
          <a:ext cx="2062943" cy="66294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March 9</a:t>
          </a:r>
          <a:r>
            <a:rPr lang="en-US" sz="1300" kern="1200" baseline="30000" dirty="0"/>
            <a:t>th</a:t>
          </a:r>
          <a:r>
            <a:rPr lang="en-US" sz="1300" kern="1200" dirty="0"/>
            <a:t> 2024</a:t>
          </a:r>
        </a:p>
      </dsp:txBody>
      <dsp:txXfrm>
        <a:off x="8006856" y="2872740"/>
        <a:ext cx="1731473" cy="662940"/>
      </dsp:txXfrm>
    </dsp:sp>
    <dsp:sp modelId="{B73D2BBA-574C-491E-A31C-8B6EA5CC871A}">
      <dsp:nvSpPr>
        <dsp:cNvPr id="0" name=""/>
        <dsp:cNvSpPr/>
      </dsp:nvSpPr>
      <dsp:spPr>
        <a:xfrm>
          <a:off x="800615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0" i="0" u="none" kern="1200" dirty="0"/>
            <a:t>Winner Announced</a:t>
          </a:r>
          <a:endParaRPr lang="en-US" sz="1300" kern="1200" dirty="0"/>
        </a:p>
      </dsp:txBody>
      <dsp:txXfrm>
        <a:off x="8006156" y="982941"/>
        <a:ext cx="1675110" cy="1414310"/>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pc="400" dirty="0"/>
              <a:t>The Challenge</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WOMEN IN BUSINESS </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Prizes</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4549775" cy="3684588"/>
          </a:xfrm>
        </p:spPr>
        <p:txBody>
          <a:bodyPr>
            <a:normAutofit/>
          </a:bodyPr>
          <a:lstStyle/>
          <a:p>
            <a:r>
              <a:rPr lang="en-US" dirty="0"/>
              <a:t>One on One Mentorships- y</a:t>
            </a:r>
            <a:r>
              <a:rPr lang="en-US" b="0" i="0" dirty="0">
                <a:effectLst/>
                <a:latin typeface="Verizon"/>
              </a:rPr>
              <a:t>ou will be paired with a world-class mentor who will create an individual plan focused on your key </a:t>
            </a:r>
            <a:r>
              <a:rPr lang="en-US" dirty="0">
                <a:latin typeface="Verizon"/>
              </a:rPr>
              <a:t>tasks. They will provide guidance and contacts to help propel your business to the next level. </a:t>
            </a:r>
          </a:p>
          <a:p>
            <a:pPr marL="0" indent="0">
              <a:buNone/>
            </a:pPr>
            <a:endParaRPr lang="en-US" sz="2000" dirty="0"/>
          </a:p>
          <a:p>
            <a:r>
              <a:rPr lang="en-US" dirty="0"/>
              <a:t>Round trip ticket for travel to Exuma.</a:t>
            </a:r>
          </a:p>
          <a:p>
            <a:endParaRPr lang="en-US" sz="2000" dirty="0"/>
          </a:p>
        </p:txBody>
      </p:sp>
      <p:sp>
        <p:nvSpPr>
          <p:cNvPr id="9" name="Content Placeholder 8">
            <a:extLst>
              <a:ext uri="{FF2B5EF4-FFF2-40B4-BE49-F238E27FC236}">
                <a16:creationId xmlns:a16="http://schemas.microsoft.com/office/drawing/2014/main" id="{602ED756-87BC-89D0-1EB5-EE0E85EE93CE}"/>
              </a:ext>
            </a:extLst>
          </p:cNvPr>
          <p:cNvSpPr>
            <a:spLocks noGrp="1"/>
          </p:cNvSpPr>
          <p:nvPr>
            <p:ph sz="quarter" idx="4"/>
          </p:nvPr>
        </p:nvSpPr>
        <p:spPr/>
        <p:txBody>
          <a:bodyPr>
            <a:normAutofit/>
          </a:bodyPr>
          <a:lstStyle/>
          <a:p>
            <a:r>
              <a:rPr lang="en-US" sz="3200" dirty="0"/>
              <a:t>CASH Prize of $5,000 grant to help accelerate YOUR business idea or product to the next level. </a:t>
            </a:r>
          </a:p>
          <a:p>
            <a:pPr marL="0" indent="0">
              <a:buNone/>
            </a:pPr>
            <a:endParaRPr lang="en-US" dirty="0"/>
          </a:p>
        </p:txBody>
      </p:sp>
    </p:spTree>
    <p:extLst>
      <p:ext uri="{BB962C8B-B14F-4D97-AF65-F5344CB8AC3E}">
        <p14:creationId xmlns:p14="http://schemas.microsoft.com/office/powerpoint/2010/main" val="312476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Sponsors </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678680" y="1338263"/>
            <a:ext cx="2834640" cy="3684588"/>
          </a:xfrm>
        </p:spPr>
        <p:txBody>
          <a:bodyPr>
            <a:normAutofit lnSpcReduction="10000"/>
          </a:bodyPr>
          <a:lstStyle/>
          <a:p>
            <a:r>
              <a:rPr lang="en-US" sz="2000" dirty="0"/>
              <a:t>Blu on the Water</a:t>
            </a:r>
            <a:endParaRPr lang="en-US" dirty="0"/>
          </a:p>
          <a:p>
            <a:r>
              <a:rPr lang="en-US" dirty="0"/>
              <a:t>Team Cooper</a:t>
            </a:r>
            <a:endParaRPr lang="en-US" sz="2000" dirty="0"/>
          </a:p>
          <a:p>
            <a:r>
              <a:rPr lang="en-US" dirty="0"/>
              <a:t>Friends of Exuma Organization</a:t>
            </a:r>
          </a:p>
          <a:p>
            <a:r>
              <a:rPr lang="en-US" dirty="0"/>
              <a:t>BAF</a:t>
            </a:r>
          </a:p>
          <a:p>
            <a:r>
              <a:rPr lang="en-US" dirty="0"/>
              <a:t>REV TV</a:t>
            </a:r>
          </a:p>
          <a:p>
            <a:r>
              <a:rPr lang="en-US" sz="2000" dirty="0"/>
              <a:t>F</a:t>
            </a:r>
            <a:r>
              <a:rPr lang="en-US" dirty="0"/>
              <a:t>ebruary Point Resorts </a:t>
            </a:r>
          </a:p>
          <a:p>
            <a:r>
              <a:rPr lang="en-US" sz="2000" dirty="0"/>
              <a:t>Bristol Group of Compan</a:t>
            </a:r>
            <a:r>
              <a:rPr lang="en-US" dirty="0"/>
              <a:t>ies</a:t>
            </a:r>
          </a:p>
          <a:p>
            <a:r>
              <a:rPr lang="en-US" sz="2000" dirty="0" err="1"/>
              <a:t>Outisland</a:t>
            </a:r>
            <a:r>
              <a:rPr lang="en-US" sz="2000"/>
              <a:t> Printing</a:t>
            </a:r>
          </a:p>
          <a:p>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140345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Good Luck!</a:t>
            </a: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Inspire Inclusion</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3"/>
          <a:srcRect l="16" r="16"/>
          <a:stretch/>
        </p:blipFill>
        <p:spPr/>
      </p:pic>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615806" y="3121371"/>
            <a:ext cx="5276088" cy="1124712"/>
          </a:xfrm>
        </p:spPr>
        <p:txBody>
          <a:bodyPr>
            <a:normAutofit/>
          </a:bodyPr>
          <a:lstStyle/>
          <a:p>
            <a:r>
              <a:rPr lang="en-US" dirty="0"/>
              <a:t>Women In Business Expo</a:t>
            </a:r>
          </a:p>
          <a:p>
            <a:r>
              <a:rPr lang="en-US" dirty="0"/>
              <a:t>Inspirewomenbahamaas@gmail.com</a:t>
            </a:r>
          </a:p>
          <a:p>
            <a:endParaRPr lang="en-US" dirty="0"/>
          </a:p>
        </p:txBody>
      </p:sp>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4"/>
          <a:srcRect t="108" b="108"/>
          <a:stretch/>
        </p:blipFill>
        <p:spPr/>
      </p:pic>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12</a:t>
            </a:fld>
            <a:endParaRPr lang="en-US" dirty="0"/>
          </a:p>
        </p:txBody>
      </p:sp>
      <p:pic>
        <p:nvPicPr>
          <p:cNvPr id="3" name="Graphic 2" descr="Female with solid fill">
            <a:extLst>
              <a:ext uri="{FF2B5EF4-FFF2-40B4-BE49-F238E27FC236}">
                <a16:creationId xmlns:a16="http://schemas.microsoft.com/office/drawing/2014/main" id="{6D1E9950-5916-72E3-01EC-18F50213F1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9152" y="2062594"/>
            <a:ext cx="1880387" cy="1880387"/>
          </a:xfrm>
          <a:prstGeom prst="ellipse">
            <a:avLst/>
          </a:prstGeom>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02936" y="3245615"/>
            <a:ext cx="5833872" cy="2276856"/>
          </a:xfrm>
        </p:spPr>
        <p:txBody>
          <a:bodyPr>
            <a:normAutofit fontScale="90000"/>
          </a:bodyPr>
          <a:lstStyle/>
          <a:p>
            <a:r>
              <a:rPr lang="en-US" dirty="0"/>
              <a:t>Could your business idea or product change the world?</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202936" y="5837559"/>
            <a:ext cx="5833872" cy="800940"/>
          </a:xfrm>
        </p:spPr>
        <p:txBody>
          <a:bodyPr/>
          <a:lstStyle/>
          <a:p>
            <a:r>
              <a:rPr lang="en-US" dirty="0"/>
              <a:t>HERE’S YOUR CHANCE TO PROVE IT!</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INSPIRE INCLUSION</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5" name="Picture 4" descr="Two cute robots">
            <a:extLst>
              <a:ext uri="{FF2B5EF4-FFF2-40B4-BE49-F238E27FC236}">
                <a16:creationId xmlns:a16="http://schemas.microsoft.com/office/drawing/2014/main" id="{B38303D3-D828-D164-AEF6-D85D6077BCE4}"/>
              </a:ext>
            </a:extLst>
          </p:cNvPr>
          <p:cNvPicPr>
            <a:picLocks noChangeAspect="1"/>
          </p:cNvPicPr>
          <p:nvPr/>
        </p:nvPicPr>
        <p:blipFill>
          <a:blip r:embed="rId2">
            <a:alphaModFix amt="70000"/>
          </a:blip>
          <a:stretch>
            <a:fillRect/>
          </a:stretch>
        </p:blipFill>
        <p:spPr>
          <a:xfrm>
            <a:off x="1155192" y="2481944"/>
            <a:ext cx="4650345" cy="3198072"/>
          </a:xfrm>
          <a:prstGeom prst="ellipse">
            <a:avLst/>
          </a:prstGeom>
        </p:spPr>
      </p:pic>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9655" y="621792"/>
            <a:ext cx="11828977" cy="1179576"/>
          </a:xfrm>
        </p:spPr>
        <p:txBody>
          <a:bodyPr>
            <a:normAutofit fontScale="90000"/>
          </a:bodyPr>
          <a:lstStyle/>
          <a:p>
            <a:r>
              <a:rPr lang="en-US" dirty="0"/>
              <a:t>PUT YOUR FOOTPRINTS IN THE SAND</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Inspire inclusion</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pPr algn="l"/>
            <a:r>
              <a:rPr lang="en-US" b="1" dirty="0">
                <a:solidFill>
                  <a:srgbClr val="1B1B1B"/>
                </a:solidFill>
                <a:latin typeface="Verizon"/>
              </a:rPr>
              <a:t>The Challenge </a:t>
            </a:r>
            <a:r>
              <a:rPr lang="en-US" b="1" i="0" dirty="0">
                <a:solidFill>
                  <a:srgbClr val="1B1B1B"/>
                </a:solidFill>
                <a:effectLst/>
                <a:latin typeface="Verizon"/>
              </a:rPr>
              <a:t>is an annual event centered around finding the best female talent across The Bahamas and culminates with our “Women in Business Expo.” </a:t>
            </a:r>
            <a:endParaRPr lang="en-US" b="0" i="0" dirty="0">
              <a:solidFill>
                <a:srgbClr val="1B1B1B"/>
              </a:solidFill>
              <a:effectLst/>
              <a:latin typeface="Verizon"/>
            </a:endParaRPr>
          </a:p>
          <a:p>
            <a:pPr algn="l"/>
            <a:r>
              <a:rPr lang="en-US" b="0" i="0" dirty="0">
                <a:solidFill>
                  <a:srgbClr val="1B1B1B"/>
                </a:solidFill>
                <a:effectLst/>
                <a:latin typeface="Verizon"/>
              </a:rPr>
              <a:t>If you are a female 18 or older, living in The Bahamas and have a fresh and innovative </a:t>
            </a:r>
            <a:r>
              <a:rPr lang="en-US" dirty="0">
                <a:solidFill>
                  <a:srgbClr val="1B1B1B"/>
                </a:solidFill>
                <a:latin typeface="Verizon"/>
              </a:rPr>
              <a:t>business or product </a:t>
            </a:r>
            <a:r>
              <a:rPr lang="en-US" b="0" i="0" dirty="0">
                <a:solidFill>
                  <a:srgbClr val="1B1B1B"/>
                </a:solidFill>
                <a:effectLst/>
                <a:latin typeface="Verizon"/>
              </a:rPr>
              <a:t>idea, Women in Business Challenge could help you make your dreams a reality.</a:t>
            </a:r>
          </a:p>
          <a:p>
            <a:endParaRPr lang="en-US" dirty="0"/>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pic>
        <p:nvPicPr>
          <p:cNvPr id="5" name="Picture 4" descr="Person walking in sand">
            <a:extLst>
              <a:ext uri="{FF2B5EF4-FFF2-40B4-BE49-F238E27FC236}">
                <a16:creationId xmlns:a16="http://schemas.microsoft.com/office/drawing/2014/main" id="{25EF9CEC-E9C0-B5E5-6C68-43AA622B14E3}"/>
              </a:ext>
            </a:extLst>
          </p:cNvPr>
          <p:cNvPicPr>
            <a:picLocks noChangeAspect="1"/>
          </p:cNvPicPr>
          <p:nvPr/>
        </p:nvPicPr>
        <p:blipFill>
          <a:blip r:embed="rId2"/>
          <a:stretch>
            <a:fillRect/>
          </a:stretch>
        </p:blipFill>
        <p:spPr>
          <a:xfrm>
            <a:off x="7964424" y="1794910"/>
            <a:ext cx="2960533" cy="4441298"/>
          </a:xfrm>
          <a:prstGeom prst="ellipse">
            <a:avLst/>
          </a:prstGeom>
        </p:spPr>
      </p:pic>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9655" y="621792"/>
            <a:ext cx="11828977" cy="1179576"/>
          </a:xfrm>
        </p:spPr>
        <p:txBody>
          <a:bodyPr>
            <a:normAutofit fontScale="90000"/>
          </a:bodyPr>
          <a:lstStyle/>
          <a:p>
            <a:r>
              <a:rPr lang="en-US" dirty="0"/>
              <a:t>PUT YOUR FOOTPRINTS IN THE SAND</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Inspire inclusion</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pPr algn="l"/>
            <a:r>
              <a:rPr lang="en-US" b="1" dirty="0">
                <a:solidFill>
                  <a:srgbClr val="1B1B1B"/>
                </a:solidFill>
                <a:latin typeface="Verizon"/>
              </a:rPr>
              <a:t>We have all been told “No” before.</a:t>
            </a:r>
            <a:endParaRPr lang="en-US" b="0" i="0" dirty="0">
              <a:solidFill>
                <a:srgbClr val="1B1B1B"/>
              </a:solidFill>
              <a:effectLst/>
              <a:latin typeface="Verizon"/>
            </a:endParaRPr>
          </a:p>
          <a:p>
            <a:pPr algn="l"/>
            <a:r>
              <a:rPr lang="en-US" b="0" i="0" dirty="0">
                <a:solidFill>
                  <a:srgbClr val="1B1B1B"/>
                </a:solidFill>
                <a:effectLst/>
                <a:latin typeface="Verizon"/>
              </a:rPr>
              <a:t>Unsure if your idea is good enough? Even the most experienced entrepreneurs doubt themselves from time to time. Closed doors are simply redirection to open ones. Enter this year’s challenge—you won’t regret it.</a:t>
            </a:r>
            <a:endParaRPr lang="en-US" dirty="0"/>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4</a:t>
            </a:fld>
            <a:endParaRPr lang="en-US" dirty="0"/>
          </a:p>
        </p:txBody>
      </p:sp>
      <p:pic>
        <p:nvPicPr>
          <p:cNvPr id="5" name="Picture 4" descr="Person walking in sand">
            <a:extLst>
              <a:ext uri="{FF2B5EF4-FFF2-40B4-BE49-F238E27FC236}">
                <a16:creationId xmlns:a16="http://schemas.microsoft.com/office/drawing/2014/main" id="{25EF9CEC-E9C0-B5E5-6C68-43AA622B14E3}"/>
              </a:ext>
            </a:extLst>
          </p:cNvPr>
          <p:cNvPicPr>
            <a:picLocks noChangeAspect="1"/>
          </p:cNvPicPr>
          <p:nvPr/>
        </p:nvPicPr>
        <p:blipFill>
          <a:blip r:embed="rId2"/>
          <a:stretch>
            <a:fillRect/>
          </a:stretch>
        </p:blipFill>
        <p:spPr>
          <a:xfrm>
            <a:off x="7964424" y="1794910"/>
            <a:ext cx="2960533" cy="4441298"/>
          </a:xfrm>
          <a:prstGeom prst="ellipse">
            <a:avLst/>
          </a:prstGeom>
        </p:spPr>
      </p:pic>
    </p:spTree>
    <p:extLst>
      <p:ext uri="{BB962C8B-B14F-4D97-AF65-F5344CB8AC3E}">
        <p14:creationId xmlns:p14="http://schemas.microsoft.com/office/powerpoint/2010/main" val="97462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Judging criteria</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dirty="0"/>
              <a:t>Inspire Inclusion</a:t>
            </a:r>
          </a:p>
        </p:txBody>
      </p:sp>
    </p:spTree>
    <p:extLst>
      <p:ext uri="{BB962C8B-B14F-4D97-AF65-F5344CB8AC3E}">
        <p14:creationId xmlns:p14="http://schemas.microsoft.com/office/powerpoint/2010/main" val="22278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913000" y="1810512"/>
            <a:ext cx="4434840" cy="3236976"/>
          </a:xfrm>
        </p:spPr>
        <p:txBody>
          <a:bodyPr>
            <a:normAutofit fontScale="90000"/>
          </a:bodyPr>
          <a:lstStyle/>
          <a:p>
            <a:pPr algn="l"/>
            <a:r>
              <a:rPr lang="en-US" b="1" i="0" dirty="0">
                <a:solidFill>
                  <a:srgbClr val="1B1B1B"/>
                </a:solidFill>
                <a:effectLst/>
                <a:latin typeface="Verizon"/>
              </a:rPr>
              <a:t>1.Is it innovative?</a:t>
            </a:r>
            <a:br>
              <a:rPr lang="en-US" b="1" i="0" dirty="0">
                <a:solidFill>
                  <a:srgbClr val="1B1B1B"/>
                </a:solidFill>
                <a:effectLst/>
                <a:latin typeface="Verizon"/>
              </a:rPr>
            </a:br>
            <a:r>
              <a:rPr lang="en-US" b="0" i="0" dirty="0">
                <a:solidFill>
                  <a:srgbClr val="1B1B1B"/>
                </a:solidFill>
                <a:effectLst/>
                <a:latin typeface="Verizon"/>
              </a:rPr>
              <a:t>Is the idea unique?</a:t>
            </a:r>
            <a:br>
              <a:rPr lang="en-US" b="0" i="0" dirty="0">
                <a:solidFill>
                  <a:srgbClr val="1B1B1B"/>
                </a:solidFill>
                <a:effectLst/>
                <a:latin typeface="Verizon"/>
              </a:rPr>
            </a:br>
            <a:r>
              <a:rPr lang="en-US" b="0" i="0" dirty="0">
                <a:solidFill>
                  <a:srgbClr val="1B1B1B"/>
                </a:solidFill>
                <a:effectLst/>
                <a:latin typeface="Verizon"/>
              </a:rPr>
              <a:t>Does it have selling characteristics?</a:t>
            </a:r>
            <a:br>
              <a:rPr lang="en-US" b="0" i="0" dirty="0">
                <a:solidFill>
                  <a:srgbClr val="1B1B1B"/>
                </a:solidFill>
                <a:effectLst/>
                <a:latin typeface="Verizon"/>
              </a:rPr>
            </a:br>
            <a:r>
              <a:rPr lang="en-US" b="0" i="0" dirty="0">
                <a:solidFill>
                  <a:srgbClr val="1B1B1B"/>
                </a:solidFill>
                <a:effectLst/>
                <a:latin typeface="Verizon"/>
              </a:rPr>
              <a:t>Does it solve a problem?</a:t>
            </a:r>
            <a:br>
              <a:rPr lang="en-US" b="0" i="0" dirty="0">
                <a:solidFill>
                  <a:srgbClr val="1B1B1B"/>
                </a:solidFill>
                <a:effectLst/>
                <a:latin typeface="Verizon"/>
              </a:rPr>
            </a:br>
            <a:r>
              <a:rPr lang="en-US" b="0" i="0" dirty="0">
                <a:solidFill>
                  <a:srgbClr val="1B1B1B"/>
                </a:solidFill>
                <a:effectLst/>
                <a:latin typeface="Verizon"/>
              </a:rPr>
              <a:t>Is it creative?</a:t>
            </a:r>
            <a:br>
              <a:rPr lang="en-US" b="0" i="0" dirty="0">
                <a:solidFill>
                  <a:srgbClr val="1B1B1B"/>
                </a:solidFill>
                <a:effectLst/>
                <a:latin typeface="Verizon"/>
              </a:rPr>
            </a:br>
            <a:r>
              <a:rPr lang="en-US" b="0" i="0" dirty="0">
                <a:solidFill>
                  <a:srgbClr val="1B1B1B"/>
                </a:solidFill>
                <a:effectLst/>
                <a:latin typeface="Verizon"/>
              </a:rPr>
              <a:t>Does is fill a void in its’ respective market?</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Inspire inclusion</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
        <p:nvSpPr>
          <p:cNvPr id="6" name="TextBox 5">
            <a:extLst>
              <a:ext uri="{FF2B5EF4-FFF2-40B4-BE49-F238E27FC236}">
                <a16:creationId xmlns:a16="http://schemas.microsoft.com/office/drawing/2014/main" id="{685C1E3C-054D-6746-4DE2-9F6BE8B88912}"/>
              </a:ext>
            </a:extLst>
          </p:cNvPr>
          <p:cNvSpPr txBox="1"/>
          <p:nvPr/>
        </p:nvSpPr>
        <p:spPr>
          <a:xfrm>
            <a:off x="6506547" y="757955"/>
            <a:ext cx="4208106" cy="4031873"/>
          </a:xfrm>
          <a:prstGeom prst="rect">
            <a:avLst/>
          </a:prstGeom>
          <a:noFill/>
        </p:spPr>
        <p:txBody>
          <a:bodyPr wrap="square" rtlCol="0">
            <a:spAutoFit/>
          </a:bodyPr>
          <a:lstStyle/>
          <a:p>
            <a:r>
              <a:rPr lang="en-US" sz="3200" b="1" i="0" dirty="0">
                <a:solidFill>
                  <a:srgbClr val="1B1B1B"/>
                </a:solidFill>
                <a:effectLst/>
                <a:latin typeface="Verizon"/>
              </a:rPr>
              <a:t>2. Is it viable?</a:t>
            </a:r>
            <a:br>
              <a:rPr lang="en-US" sz="3200" b="1" i="0" dirty="0">
                <a:solidFill>
                  <a:srgbClr val="1B1B1B"/>
                </a:solidFill>
                <a:effectLst/>
                <a:latin typeface="Verizon"/>
              </a:rPr>
            </a:br>
            <a:r>
              <a:rPr lang="en-US" sz="3200" b="0" i="0" dirty="0">
                <a:solidFill>
                  <a:srgbClr val="1B1B1B"/>
                </a:solidFill>
                <a:effectLst/>
                <a:latin typeface="Verizon"/>
              </a:rPr>
              <a:t>Can the plan/product achieve what it states it will do?</a:t>
            </a:r>
            <a:br>
              <a:rPr lang="en-US" sz="3200" b="0" i="0" dirty="0">
                <a:solidFill>
                  <a:srgbClr val="1B1B1B"/>
                </a:solidFill>
                <a:effectLst/>
                <a:latin typeface="Verizon"/>
              </a:rPr>
            </a:br>
            <a:r>
              <a:rPr lang="en-US" sz="3200" b="0" i="0" dirty="0">
                <a:solidFill>
                  <a:srgbClr val="1B1B1B"/>
                </a:solidFill>
                <a:effectLst/>
                <a:latin typeface="Verizon"/>
              </a:rPr>
              <a:t>Is the idea investment ready? </a:t>
            </a:r>
            <a:br>
              <a:rPr lang="en-US" sz="3200" b="0" i="0" dirty="0">
                <a:solidFill>
                  <a:srgbClr val="1B1B1B"/>
                </a:solidFill>
                <a:effectLst/>
                <a:latin typeface="Verizon"/>
              </a:rPr>
            </a:br>
            <a:r>
              <a:rPr lang="en-US" sz="3200" b="0" i="0" dirty="0">
                <a:solidFill>
                  <a:srgbClr val="1B1B1B"/>
                </a:solidFill>
                <a:effectLst/>
                <a:latin typeface="Verizon"/>
              </a:rPr>
              <a:t>How will you use funding if successful?</a:t>
            </a:r>
            <a:endParaRPr lang="en-US" sz="3200" dirty="0"/>
          </a:p>
        </p:txBody>
      </p:sp>
    </p:spTree>
    <p:extLst>
      <p:ext uri="{BB962C8B-B14F-4D97-AF65-F5344CB8AC3E}">
        <p14:creationId xmlns:p14="http://schemas.microsoft.com/office/powerpoint/2010/main" val="356147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lstStyle/>
          <a:p>
            <a:r>
              <a:rPr lang="en-US" dirty="0"/>
              <a:t>How to Apply</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p:txBody>
          <a:bodyPr/>
          <a:lstStyle/>
          <a:p>
            <a:r>
              <a:rPr lang="en-US" dirty="0"/>
              <a:t>Inspire inclusion</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
        <p:nvSpPr>
          <p:cNvPr id="4" name="Content Placeholder 3">
            <a:extLst>
              <a:ext uri="{FF2B5EF4-FFF2-40B4-BE49-F238E27FC236}">
                <a16:creationId xmlns:a16="http://schemas.microsoft.com/office/drawing/2014/main" id="{618C9E01-DC80-6784-50EA-2174F2530A09}"/>
              </a:ext>
            </a:extLst>
          </p:cNvPr>
          <p:cNvSpPr>
            <a:spLocks noGrp="1"/>
          </p:cNvSpPr>
          <p:nvPr>
            <p:ph idx="1"/>
          </p:nvPr>
        </p:nvSpPr>
        <p:spPr/>
        <p:txBody>
          <a:bodyPr/>
          <a:lstStyle/>
          <a:p>
            <a:pPr algn="l"/>
            <a:r>
              <a:rPr lang="en-US" b="1" i="0" dirty="0">
                <a:solidFill>
                  <a:srgbClr val="1B1B1B"/>
                </a:solidFill>
                <a:effectLst/>
                <a:latin typeface="inherit"/>
              </a:rPr>
              <a:t>Requirements</a:t>
            </a:r>
          </a:p>
          <a:p>
            <a:pPr algn="l"/>
            <a:r>
              <a:rPr lang="en-US" b="0" i="0" dirty="0">
                <a:solidFill>
                  <a:srgbClr val="1B1B1B"/>
                </a:solidFill>
                <a:effectLst/>
                <a:latin typeface="Verizon"/>
              </a:rPr>
              <a:t>Applying is easy:</a:t>
            </a:r>
          </a:p>
          <a:p>
            <a:pPr algn="l" fontAlgn="base">
              <a:buFont typeface="Arial" panose="020B0604020202020204" pitchFamily="34" charset="0"/>
              <a:buChar char="•"/>
            </a:pPr>
            <a:r>
              <a:rPr lang="en-US" b="0" i="0" dirty="0">
                <a:solidFill>
                  <a:srgbClr val="1B1B1B"/>
                </a:solidFill>
                <a:effectLst/>
                <a:latin typeface="Verizon"/>
              </a:rPr>
              <a:t>Simply record a short video from any phone or portable device  (at least 60 seconds but no more than 2 minutes)</a:t>
            </a:r>
          </a:p>
          <a:p>
            <a:pPr algn="l" fontAlgn="base">
              <a:buFont typeface="Arial" panose="020B0604020202020204" pitchFamily="34" charset="0"/>
              <a:buChar char="•"/>
            </a:pPr>
            <a:r>
              <a:rPr lang="en-US" b="0" i="0" dirty="0">
                <a:solidFill>
                  <a:srgbClr val="1B1B1B"/>
                </a:solidFill>
                <a:effectLst/>
                <a:latin typeface="Verizon"/>
              </a:rPr>
              <a:t>Remember to explain how your idea meets the criteria</a:t>
            </a:r>
          </a:p>
          <a:p>
            <a:pPr algn="l" fontAlgn="base">
              <a:buFont typeface="Arial" panose="020B0604020202020204" pitchFamily="34" charset="0"/>
              <a:buChar char="•"/>
            </a:pPr>
            <a:r>
              <a:rPr lang="en-US" b="0" i="0" dirty="0">
                <a:solidFill>
                  <a:srgbClr val="1B1B1B"/>
                </a:solidFill>
                <a:effectLst/>
                <a:latin typeface="Verizon"/>
              </a:rPr>
              <a:t>Submit your video via</a:t>
            </a:r>
            <a:r>
              <a:rPr lang="en-US" dirty="0">
                <a:solidFill>
                  <a:srgbClr val="1B1B1B"/>
                </a:solidFill>
                <a:latin typeface="Verizon"/>
              </a:rPr>
              <a:t> email. Be sure to include your name and business or product name on both the application and video.</a:t>
            </a:r>
            <a:endParaRPr lang="en-US" b="0" i="0" dirty="0">
              <a:solidFill>
                <a:srgbClr val="1B1B1B"/>
              </a:solidFill>
              <a:effectLst/>
              <a:latin typeface="Verizon"/>
            </a:endParaRPr>
          </a:p>
          <a:p>
            <a:pPr algn="l"/>
            <a:r>
              <a:rPr lang="en-US" b="0" i="0" dirty="0">
                <a:solidFill>
                  <a:srgbClr val="1B1B1B"/>
                </a:solidFill>
                <a:effectLst/>
                <a:latin typeface="Verizon"/>
              </a:rPr>
              <a:t>Then sit tight. Finalists will be announced in mid February 2024</a:t>
            </a:r>
          </a:p>
          <a:p>
            <a:endParaRPr lang="en-US" dirty="0"/>
          </a:p>
        </p:txBody>
      </p:sp>
    </p:spTree>
    <p:extLst>
      <p:ext uri="{BB962C8B-B14F-4D97-AF65-F5344CB8AC3E}">
        <p14:creationId xmlns:p14="http://schemas.microsoft.com/office/powerpoint/2010/main" val="22700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lstStyle/>
          <a:p>
            <a:r>
              <a:rPr lang="en-US" dirty="0"/>
              <a:t>How to Apply</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p:txBody>
          <a:bodyPr/>
          <a:lstStyle/>
          <a:p>
            <a:r>
              <a:rPr lang="en-US" dirty="0"/>
              <a:t>Inspire inclusion</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
        <p:nvSpPr>
          <p:cNvPr id="4" name="Content Placeholder 3">
            <a:extLst>
              <a:ext uri="{FF2B5EF4-FFF2-40B4-BE49-F238E27FC236}">
                <a16:creationId xmlns:a16="http://schemas.microsoft.com/office/drawing/2014/main" id="{618C9E01-DC80-6784-50EA-2174F2530A09}"/>
              </a:ext>
            </a:extLst>
          </p:cNvPr>
          <p:cNvSpPr>
            <a:spLocks noGrp="1"/>
          </p:cNvSpPr>
          <p:nvPr>
            <p:ph idx="1"/>
          </p:nvPr>
        </p:nvSpPr>
        <p:spPr/>
        <p:txBody>
          <a:bodyPr>
            <a:normAutofit fontScale="92500" lnSpcReduction="10000"/>
          </a:bodyPr>
          <a:lstStyle/>
          <a:p>
            <a:pPr algn="l"/>
            <a:r>
              <a:rPr lang="en-US" b="1" i="0" dirty="0">
                <a:solidFill>
                  <a:srgbClr val="1B1B1B"/>
                </a:solidFill>
                <a:effectLst/>
                <a:latin typeface="inherit"/>
              </a:rPr>
              <a:t>Eligibility</a:t>
            </a:r>
          </a:p>
          <a:p>
            <a:pPr algn="l" fontAlgn="base">
              <a:buFont typeface="Arial" panose="020B0604020202020204" pitchFamily="34" charset="0"/>
              <a:buChar char="•"/>
            </a:pPr>
            <a:r>
              <a:rPr lang="en-US" b="0" i="0" dirty="0">
                <a:solidFill>
                  <a:srgbClr val="1B1B1B"/>
                </a:solidFill>
                <a:effectLst/>
                <a:latin typeface="Verizon"/>
              </a:rPr>
              <a:t>Immediate family members of the judging panel are not eligible to apply</a:t>
            </a:r>
          </a:p>
          <a:p>
            <a:pPr algn="l" fontAlgn="base">
              <a:buFont typeface="Arial" panose="020B0604020202020204" pitchFamily="34" charset="0"/>
              <a:buChar char="•"/>
            </a:pPr>
            <a:r>
              <a:rPr lang="en-US" b="0" i="0" dirty="0">
                <a:solidFill>
                  <a:srgbClr val="1B1B1B"/>
                </a:solidFill>
                <a:effectLst/>
                <a:latin typeface="Verizon"/>
              </a:rPr>
              <a:t>Previous entrants are welcome to re-enter, but previous finalists are not eligible</a:t>
            </a:r>
          </a:p>
          <a:p>
            <a:pPr algn="l" fontAlgn="base">
              <a:buFont typeface="Arial" panose="020B0604020202020204" pitchFamily="34" charset="0"/>
              <a:buChar char="•"/>
            </a:pPr>
            <a:r>
              <a:rPr lang="en-US" b="0" i="0" dirty="0">
                <a:solidFill>
                  <a:srgbClr val="1B1B1B"/>
                </a:solidFill>
                <a:effectLst/>
                <a:latin typeface="Verizon"/>
              </a:rPr>
              <a:t>No political lobbying</a:t>
            </a:r>
          </a:p>
          <a:p>
            <a:pPr algn="l" fontAlgn="base">
              <a:buFont typeface="Arial" panose="020B0604020202020204" pitchFamily="34" charset="0"/>
              <a:buChar char="•"/>
            </a:pPr>
            <a:r>
              <a:rPr lang="en-US" b="0" i="0" dirty="0">
                <a:solidFill>
                  <a:srgbClr val="1B1B1B"/>
                </a:solidFill>
                <a:effectLst/>
                <a:latin typeface="Verizon"/>
              </a:rPr>
              <a:t>Be the applicant’s own idea</a:t>
            </a:r>
          </a:p>
          <a:p>
            <a:pPr algn="l" fontAlgn="base">
              <a:buFont typeface="Arial" panose="020B0604020202020204" pitchFamily="34" charset="0"/>
              <a:buChar char="•"/>
            </a:pPr>
            <a:r>
              <a:rPr lang="en-US" b="0" i="0" dirty="0">
                <a:solidFill>
                  <a:srgbClr val="1B1B1B"/>
                </a:solidFill>
                <a:effectLst/>
                <a:latin typeface="Verizon"/>
              </a:rPr>
              <a:t>Not infringe on the copyright, patent or intellectual property of others</a:t>
            </a:r>
          </a:p>
          <a:p>
            <a:pPr algn="l" fontAlgn="base">
              <a:buFont typeface="Arial" panose="020B0604020202020204" pitchFamily="34" charset="0"/>
              <a:buChar char="•"/>
            </a:pPr>
            <a:r>
              <a:rPr lang="en-US" b="0" i="0" dirty="0">
                <a:solidFill>
                  <a:srgbClr val="1B1B1B"/>
                </a:solidFill>
                <a:effectLst/>
                <a:latin typeface="Verizon"/>
              </a:rPr>
              <a:t>Be submitted in English (both written and video)</a:t>
            </a:r>
          </a:p>
          <a:p>
            <a:pPr algn="l" fontAlgn="base">
              <a:buFont typeface="Arial" panose="020B0604020202020204" pitchFamily="34" charset="0"/>
              <a:buChar char="•"/>
            </a:pPr>
            <a:r>
              <a:rPr lang="en-US" b="0" i="0" dirty="0">
                <a:solidFill>
                  <a:srgbClr val="1B1B1B"/>
                </a:solidFill>
                <a:effectLst/>
                <a:latin typeface="Verizon"/>
              </a:rPr>
              <a:t>Businesses/products must be new and in the idea/prototype phase (not yet trading)</a:t>
            </a:r>
          </a:p>
          <a:p>
            <a:endParaRPr lang="en-US" dirty="0"/>
          </a:p>
        </p:txBody>
      </p:sp>
    </p:spTree>
    <p:extLst>
      <p:ext uri="{BB962C8B-B14F-4D97-AF65-F5344CB8AC3E}">
        <p14:creationId xmlns:p14="http://schemas.microsoft.com/office/powerpoint/2010/main" val="114817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dirty="0"/>
              <a:t>Timeline</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accent2"/>
                </a:solidFill>
              </a:rPr>
              <a:pPr>
                <a:spcAft>
                  <a:spcPts val="600"/>
                </a:spcAft>
              </a:pPr>
              <a:t>9</a:t>
            </a:fld>
            <a:endParaRPr lang="en-US" b="1" cap="all" spc="100" dirty="0">
              <a:solidFill>
                <a:schemeClr val="accent2"/>
              </a:solidFill>
            </a:endParaRP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2461774294"/>
              </p:ext>
            </p:extLst>
          </p:nvPr>
        </p:nvGraphicFramePr>
        <p:xfrm>
          <a:off x="1447800" y="1325880"/>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288639"/>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 id="{D860ABA3-507A-4DC6-8D34-B6D2FE41A3BA}" vid="{BBA8DB39-4D39-4790-8D8A-7FB22E963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9E8A1-055A-4751-97E9-E6B1F9E21214}">
  <ds:schemaRefs>
    <ds:schemaRef ds:uri="http://schemas.microsoft.com/sharepoint/v3/contenttype/forms"/>
  </ds:schemaRefs>
</ds:datastoreItem>
</file>

<file path=customXml/itemProps2.xml><?xml version="1.0" encoding="utf-8"?>
<ds:datastoreItem xmlns:ds="http://schemas.openxmlformats.org/officeDocument/2006/customXml" ds:itemID="{99D08CD0-82A3-4566-9B63-BB91B2D89764}">
  <ds:schemaRefs>
    <ds:schemaRef ds:uri="http://www.w3.org/XML/1998/namespace"/>
    <ds:schemaRef ds:uri="230e9df3-be65-4c73-a93b-d1236ebd677e"/>
    <ds:schemaRef ds:uri="http://purl.org/dc/dcmitype/"/>
    <ds:schemaRef ds:uri="http://schemas.microsoft.com/office/2006/metadata/properties"/>
    <ds:schemaRef ds:uri="http://schemas.microsoft.com/office/2006/documentManagement/types"/>
    <ds:schemaRef ds:uri="71af3243-3dd4-4a8d-8c0d-dd76da1f02a5"/>
    <ds:schemaRef ds:uri="http://schemas.openxmlformats.org/package/2006/metadata/core-properties"/>
    <ds:schemaRef ds:uri="http://schemas.microsoft.com/office/infopath/2007/PartnerControls"/>
    <ds:schemaRef ds:uri="http://purl.org/dc/elements/1.1/"/>
    <ds:schemaRef ds:uri="16c05727-aa75-4e4a-9b5f-8a80a1165891"/>
    <ds:schemaRef ds:uri="http://schemas.microsoft.com/sharepoint/v3"/>
    <ds:schemaRef ds:uri="http://purl.org/dc/terms/"/>
  </ds:schemaRefs>
</ds:datastoreItem>
</file>

<file path=customXml/itemProps3.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{B2DFD095-9A77-4B86-8BED-F451FB7C5A1B}tf89338750_win32</Template>
  <TotalTime>2676</TotalTime>
  <Words>538</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inherit</vt:lpstr>
      <vt:lpstr>Univers</vt:lpstr>
      <vt:lpstr>Verizon</vt:lpstr>
      <vt:lpstr>GradientUnivers</vt:lpstr>
      <vt:lpstr>The Challenge</vt:lpstr>
      <vt:lpstr>Could your business idea or product change the world?</vt:lpstr>
      <vt:lpstr>PUT YOUR FOOTPRINTS IN THE SAND</vt:lpstr>
      <vt:lpstr>PUT YOUR FOOTPRINTS IN THE SAND</vt:lpstr>
      <vt:lpstr>Judging criteria</vt:lpstr>
      <vt:lpstr>1.Is it innovative? Is the idea unique? Does it have selling characteristics? Does it solve a problem? Is it creative? Does is fill a void in its’ respective market?</vt:lpstr>
      <vt:lpstr>How to Apply</vt:lpstr>
      <vt:lpstr>How to Apply</vt:lpstr>
      <vt:lpstr>Timeline</vt:lpstr>
      <vt:lpstr>Prizes</vt:lpstr>
      <vt:lpstr>Sponsors </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dc:title>
  <dc:creator>Samantha Wong</dc:creator>
  <cp:lastModifiedBy>Samantha Wong</cp:lastModifiedBy>
  <cp:revision>6</cp:revision>
  <dcterms:created xsi:type="dcterms:W3CDTF">2024-01-10T03:58:51Z</dcterms:created>
  <dcterms:modified xsi:type="dcterms:W3CDTF">2024-02-18T17:32:55Z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