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72" r:id="rId2"/>
    <p:sldId id="297" r:id="rId3"/>
    <p:sldId id="273" r:id="rId4"/>
    <p:sldId id="274" r:id="rId5"/>
    <p:sldId id="291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93" r:id="rId16"/>
    <p:sldId id="295" r:id="rId17"/>
    <p:sldId id="296" r:id="rId18"/>
    <p:sldId id="285" r:id="rId19"/>
    <p:sldId id="287" r:id="rId20"/>
    <p:sldId id="288" r:id="rId21"/>
    <p:sldId id="292" r:id="rId22"/>
    <p:sldId id="290" r:id="rId23"/>
    <p:sldId id="294" r:id="rId2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197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586BE7-4262-4DD7-B97F-4E76690A7C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305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with other exhibits,</a:t>
            </a:r>
            <a:r>
              <a:rPr lang="en-US" baseline="0" dirty="0"/>
              <a:t> planning is key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586BE7-4262-4DD7-B97F-4E76690A7CEC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EEF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171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AutoShape 8"/>
          <p:cNvSpPr>
            <a:spLocks noChangeArrowheads="1"/>
          </p:cNvSpPr>
          <p:nvPr userDrawn="1"/>
        </p:nvSpPr>
        <p:spPr bwMode="auto">
          <a:xfrm>
            <a:off x="8445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AutoShape 9"/>
          <p:cNvSpPr>
            <a:spLocks noChangeArrowheads="1"/>
          </p:cNvSpPr>
          <p:nvPr userDrawn="1"/>
        </p:nvSpPr>
        <p:spPr bwMode="auto">
          <a:xfrm>
            <a:off x="15176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AutoShape 10"/>
          <p:cNvSpPr>
            <a:spLocks noChangeArrowheads="1"/>
          </p:cNvSpPr>
          <p:nvPr userDrawn="1"/>
        </p:nvSpPr>
        <p:spPr bwMode="auto">
          <a:xfrm>
            <a:off x="21907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AutoShape 11"/>
          <p:cNvSpPr>
            <a:spLocks noChangeArrowheads="1"/>
          </p:cNvSpPr>
          <p:nvPr userDrawn="1"/>
        </p:nvSpPr>
        <p:spPr bwMode="auto">
          <a:xfrm>
            <a:off x="28638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AutoShape 12"/>
          <p:cNvSpPr>
            <a:spLocks noChangeArrowheads="1"/>
          </p:cNvSpPr>
          <p:nvPr userDrawn="1"/>
        </p:nvSpPr>
        <p:spPr bwMode="auto">
          <a:xfrm>
            <a:off x="35369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AutoShape 13"/>
          <p:cNvSpPr>
            <a:spLocks noChangeArrowheads="1"/>
          </p:cNvSpPr>
          <p:nvPr userDrawn="1"/>
        </p:nvSpPr>
        <p:spPr bwMode="auto">
          <a:xfrm>
            <a:off x="42100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AutoShape 14"/>
          <p:cNvSpPr>
            <a:spLocks noChangeArrowheads="1"/>
          </p:cNvSpPr>
          <p:nvPr userDrawn="1"/>
        </p:nvSpPr>
        <p:spPr bwMode="auto">
          <a:xfrm>
            <a:off x="55562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AutoShape 15"/>
          <p:cNvSpPr>
            <a:spLocks noChangeArrowheads="1"/>
          </p:cNvSpPr>
          <p:nvPr userDrawn="1"/>
        </p:nvSpPr>
        <p:spPr bwMode="auto">
          <a:xfrm>
            <a:off x="48831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AutoShape 16"/>
          <p:cNvSpPr>
            <a:spLocks noChangeArrowheads="1"/>
          </p:cNvSpPr>
          <p:nvPr userDrawn="1"/>
        </p:nvSpPr>
        <p:spPr bwMode="auto">
          <a:xfrm>
            <a:off x="62293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AutoShape 17"/>
          <p:cNvSpPr>
            <a:spLocks noChangeArrowheads="1"/>
          </p:cNvSpPr>
          <p:nvPr userDrawn="1"/>
        </p:nvSpPr>
        <p:spPr bwMode="auto">
          <a:xfrm>
            <a:off x="6902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AutoShape 18"/>
          <p:cNvSpPr>
            <a:spLocks noChangeArrowheads="1"/>
          </p:cNvSpPr>
          <p:nvPr userDrawn="1"/>
        </p:nvSpPr>
        <p:spPr bwMode="auto">
          <a:xfrm>
            <a:off x="7575550" y="6640513"/>
            <a:ext cx="608013" cy="217487"/>
          </a:xfrm>
          <a:prstGeom prst="parallelogram">
            <a:avLst>
              <a:gd name="adj" fmla="val 69891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AutoShape 19"/>
          <p:cNvSpPr>
            <a:spLocks noChangeArrowheads="1"/>
          </p:cNvSpPr>
          <p:nvPr userDrawn="1"/>
        </p:nvSpPr>
        <p:spPr bwMode="auto">
          <a:xfrm rot="20071252">
            <a:off x="8782050" y="565626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AutoShape 20"/>
          <p:cNvSpPr>
            <a:spLocks noChangeArrowheads="1"/>
          </p:cNvSpPr>
          <p:nvPr userDrawn="1"/>
        </p:nvSpPr>
        <p:spPr bwMode="auto">
          <a:xfrm>
            <a:off x="8250238" y="6640513"/>
            <a:ext cx="608012" cy="217487"/>
          </a:xfrm>
          <a:prstGeom prst="parallelogram">
            <a:avLst>
              <a:gd name="adj" fmla="val 69891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AutoShape 21"/>
          <p:cNvSpPr>
            <a:spLocks noChangeArrowheads="1"/>
          </p:cNvSpPr>
          <p:nvPr userDrawn="1"/>
        </p:nvSpPr>
        <p:spPr bwMode="auto">
          <a:xfrm flipH="1">
            <a:off x="8943975" y="6648450"/>
            <a:ext cx="200025" cy="209550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AutoShape 22"/>
          <p:cNvSpPr>
            <a:spLocks noChangeArrowheads="1"/>
          </p:cNvSpPr>
          <p:nvPr userDrawn="1"/>
        </p:nvSpPr>
        <p:spPr bwMode="auto">
          <a:xfrm rot="20071252">
            <a:off x="8782050" y="46037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AutoShape 23"/>
          <p:cNvSpPr>
            <a:spLocks noChangeArrowheads="1"/>
          </p:cNvSpPr>
          <p:nvPr userDrawn="1"/>
        </p:nvSpPr>
        <p:spPr bwMode="auto">
          <a:xfrm rot="20071252">
            <a:off x="8782050" y="51292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AutoShape 24"/>
          <p:cNvSpPr>
            <a:spLocks noChangeArrowheads="1"/>
          </p:cNvSpPr>
          <p:nvPr userDrawn="1"/>
        </p:nvSpPr>
        <p:spPr bwMode="auto">
          <a:xfrm rot="20071252">
            <a:off x="8782050" y="35496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" name="AutoShape 25"/>
          <p:cNvSpPr>
            <a:spLocks noChangeArrowheads="1"/>
          </p:cNvSpPr>
          <p:nvPr userDrawn="1"/>
        </p:nvSpPr>
        <p:spPr bwMode="auto">
          <a:xfrm rot="20071252">
            <a:off x="8782050" y="407670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AutoShape 26"/>
          <p:cNvSpPr>
            <a:spLocks noChangeArrowheads="1"/>
          </p:cNvSpPr>
          <p:nvPr userDrawn="1"/>
        </p:nvSpPr>
        <p:spPr bwMode="auto">
          <a:xfrm rot="20071252">
            <a:off x="8782050" y="249713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AutoShape 27"/>
          <p:cNvSpPr>
            <a:spLocks noChangeArrowheads="1"/>
          </p:cNvSpPr>
          <p:nvPr userDrawn="1"/>
        </p:nvSpPr>
        <p:spPr bwMode="auto">
          <a:xfrm rot="20071252">
            <a:off x="8782050" y="30241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AutoShape 28"/>
          <p:cNvSpPr>
            <a:spLocks noChangeArrowheads="1"/>
          </p:cNvSpPr>
          <p:nvPr userDrawn="1"/>
        </p:nvSpPr>
        <p:spPr bwMode="auto">
          <a:xfrm rot="20071252">
            <a:off x="8782050" y="61833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AutoShape 29"/>
          <p:cNvSpPr>
            <a:spLocks noChangeArrowheads="1"/>
          </p:cNvSpPr>
          <p:nvPr userDrawn="1"/>
        </p:nvSpPr>
        <p:spPr bwMode="auto">
          <a:xfrm rot="20071252">
            <a:off x="8782050" y="144462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AutoShape 30"/>
          <p:cNvSpPr>
            <a:spLocks noChangeArrowheads="1"/>
          </p:cNvSpPr>
          <p:nvPr userDrawn="1"/>
        </p:nvSpPr>
        <p:spPr bwMode="auto">
          <a:xfrm rot="20071252">
            <a:off x="8782050" y="3921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AutoShape 31"/>
          <p:cNvSpPr>
            <a:spLocks noChangeArrowheads="1"/>
          </p:cNvSpPr>
          <p:nvPr userDrawn="1"/>
        </p:nvSpPr>
        <p:spPr bwMode="auto">
          <a:xfrm rot="20071252">
            <a:off x="8782050" y="91757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AutoShape 32"/>
          <p:cNvSpPr>
            <a:spLocks noChangeArrowheads="1"/>
          </p:cNvSpPr>
          <p:nvPr userDrawn="1"/>
        </p:nvSpPr>
        <p:spPr bwMode="auto">
          <a:xfrm rot="20071252">
            <a:off x="8782050" y="19700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AutoShape 33"/>
          <p:cNvSpPr>
            <a:spLocks noChangeArrowheads="1"/>
          </p:cNvSpPr>
          <p:nvPr userDrawn="1"/>
        </p:nvSpPr>
        <p:spPr bwMode="auto">
          <a:xfrm>
            <a:off x="457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AutoShape 34"/>
          <p:cNvSpPr>
            <a:spLocks noChangeArrowheads="1"/>
          </p:cNvSpPr>
          <p:nvPr userDrawn="1"/>
        </p:nvSpPr>
        <p:spPr bwMode="auto">
          <a:xfrm>
            <a:off x="1130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AutoShape 35"/>
          <p:cNvSpPr>
            <a:spLocks noChangeArrowheads="1"/>
          </p:cNvSpPr>
          <p:nvPr userDrawn="1"/>
        </p:nvSpPr>
        <p:spPr bwMode="auto">
          <a:xfrm>
            <a:off x="18034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AutoShape 36"/>
          <p:cNvSpPr>
            <a:spLocks noChangeArrowheads="1"/>
          </p:cNvSpPr>
          <p:nvPr userDrawn="1"/>
        </p:nvSpPr>
        <p:spPr bwMode="auto">
          <a:xfrm>
            <a:off x="24765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AutoShape 37"/>
          <p:cNvSpPr>
            <a:spLocks noChangeArrowheads="1"/>
          </p:cNvSpPr>
          <p:nvPr userDrawn="1"/>
        </p:nvSpPr>
        <p:spPr bwMode="auto">
          <a:xfrm>
            <a:off x="31496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AutoShape 38"/>
          <p:cNvSpPr>
            <a:spLocks noChangeArrowheads="1"/>
          </p:cNvSpPr>
          <p:nvPr userDrawn="1"/>
        </p:nvSpPr>
        <p:spPr bwMode="auto">
          <a:xfrm>
            <a:off x="38227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" name="AutoShape 39"/>
          <p:cNvSpPr>
            <a:spLocks noChangeArrowheads="1"/>
          </p:cNvSpPr>
          <p:nvPr userDrawn="1"/>
        </p:nvSpPr>
        <p:spPr bwMode="auto">
          <a:xfrm>
            <a:off x="44958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AutoShape 40"/>
          <p:cNvSpPr>
            <a:spLocks noChangeArrowheads="1"/>
          </p:cNvSpPr>
          <p:nvPr userDrawn="1"/>
        </p:nvSpPr>
        <p:spPr bwMode="auto">
          <a:xfrm>
            <a:off x="58420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AutoShape 41"/>
          <p:cNvSpPr>
            <a:spLocks noChangeArrowheads="1"/>
          </p:cNvSpPr>
          <p:nvPr userDrawn="1"/>
        </p:nvSpPr>
        <p:spPr bwMode="auto">
          <a:xfrm>
            <a:off x="51689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AutoShape 42"/>
          <p:cNvSpPr>
            <a:spLocks noChangeArrowheads="1"/>
          </p:cNvSpPr>
          <p:nvPr userDrawn="1"/>
        </p:nvSpPr>
        <p:spPr bwMode="auto">
          <a:xfrm>
            <a:off x="65151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AutoShape 43"/>
          <p:cNvSpPr>
            <a:spLocks noChangeArrowheads="1"/>
          </p:cNvSpPr>
          <p:nvPr userDrawn="1"/>
        </p:nvSpPr>
        <p:spPr bwMode="auto">
          <a:xfrm>
            <a:off x="7188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AutoShape 44"/>
          <p:cNvSpPr>
            <a:spLocks noChangeArrowheads="1"/>
          </p:cNvSpPr>
          <p:nvPr userDrawn="1"/>
        </p:nvSpPr>
        <p:spPr bwMode="auto">
          <a:xfrm>
            <a:off x="7861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" name="AutoShape 45"/>
          <p:cNvSpPr>
            <a:spLocks noChangeArrowheads="1"/>
          </p:cNvSpPr>
          <p:nvPr userDrawn="1"/>
        </p:nvSpPr>
        <p:spPr bwMode="auto">
          <a:xfrm>
            <a:off x="8535988" y="0"/>
            <a:ext cx="608012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AutoShape 46"/>
          <p:cNvSpPr>
            <a:spLocks noChangeArrowheads="1"/>
          </p:cNvSpPr>
          <p:nvPr userDrawn="1"/>
        </p:nvSpPr>
        <p:spPr bwMode="auto">
          <a:xfrm rot="20071252">
            <a:off x="-87313" y="6318250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AutoShape 47"/>
          <p:cNvSpPr>
            <a:spLocks noChangeArrowheads="1"/>
          </p:cNvSpPr>
          <p:nvPr userDrawn="1"/>
        </p:nvSpPr>
        <p:spPr bwMode="auto">
          <a:xfrm rot="20071252">
            <a:off x="-87313" y="52435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AutoShape 48"/>
          <p:cNvSpPr>
            <a:spLocks noChangeArrowheads="1"/>
          </p:cNvSpPr>
          <p:nvPr userDrawn="1"/>
        </p:nvSpPr>
        <p:spPr bwMode="auto">
          <a:xfrm rot="20071252">
            <a:off x="-87313" y="57800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" name="AutoShape 49"/>
          <p:cNvSpPr>
            <a:spLocks noChangeArrowheads="1"/>
          </p:cNvSpPr>
          <p:nvPr userDrawn="1"/>
        </p:nvSpPr>
        <p:spPr bwMode="auto">
          <a:xfrm rot="20071252">
            <a:off x="-87313" y="41703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AutoShape 50"/>
          <p:cNvSpPr>
            <a:spLocks noChangeArrowheads="1"/>
          </p:cNvSpPr>
          <p:nvPr userDrawn="1"/>
        </p:nvSpPr>
        <p:spPr bwMode="auto">
          <a:xfrm rot="20071252">
            <a:off x="-87313" y="47069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AutoShape 51"/>
          <p:cNvSpPr>
            <a:spLocks noChangeArrowheads="1"/>
          </p:cNvSpPr>
          <p:nvPr userDrawn="1"/>
        </p:nvSpPr>
        <p:spPr bwMode="auto">
          <a:xfrm rot="20071252">
            <a:off x="-87313" y="30972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AutoShape 52"/>
          <p:cNvSpPr>
            <a:spLocks noChangeArrowheads="1"/>
          </p:cNvSpPr>
          <p:nvPr userDrawn="1"/>
        </p:nvSpPr>
        <p:spPr bwMode="auto">
          <a:xfrm rot="20071252">
            <a:off x="-87313" y="36337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AutoShape 53"/>
          <p:cNvSpPr>
            <a:spLocks noChangeArrowheads="1"/>
          </p:cNvSpPr>
          <p:nvPr userDrawn="1"/>
        </p:nvSpPr>
        <p:spPr bwMode="auto">
          <a:xfrm rot="20071252">
            <a:off x="-87313" y="4143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AutoShape 54"/>
          <p:cNvSpPr>
            <a:spLocks noChangeArrowheads="1"/>
          </p:cNvSpPr>
          <p:nvPr userDrawn="1"/>
        </p:nvSpPr>
        <p:spPr bwMode="auto">
          <a:xfrm rot="20071252">
            <a:off x="-87313" y="20240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" name="AutoShape 55"/>
          <p:cNvSpPr>
            <a:spLocks noChangeArrowheads="1"/>
          </p:cNvSpPr>
          <p:nvPr userDrawn="1"/>
        </p:nvSpPr>
        <p:spPr bwMode="auto">
          <a:xfrm rot="20071252">
            <a:off x="-87313" y="9509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AutoShape 56"/>
          <p:cNvSpPr>
            <a:spLocks noChangeArrowheads="1"/>
          </p:cNvSpPr>
          <p:nvPr userDrawn="1"/>
        </p:nvSpPr>
        <p:spPr bwMode="auto">
          <a:xfrm rot="20071252">
            <a:off x="-87313" y="14874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" name="AutoShape 57"/>
          <p:cNvSpPr>
            <a:spLocks noChangeArrowheads="1"/>
          </p:cNvSpPr>
          <p:nvPr userDrawn="1"/>
        </p:nvSpPr>
        <p:spPr bwMode="auto">
          <a:xfrm rot="20071252">
            <a:off x="-87313" y="25606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" name="AutoShape 58"/>
          <p:cNvSpPr>
            <a:spLocks noChangeArrowheads="1"/>
          </p:cNvSpPr>
          <p:nvPr userDrawn="1"/>
        </p:nvSpPr>
        <p:spPr bwMode="auto">
          <a:xfrm flipV="1">
            <a:off x="0" y="0"/>
            <a:ext cx="360363" cy="360363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6" name="Group 59"/>
          <p:cNvGrpSpPr>
            <a:grpSpLocks/>
          </p:cNvGrpSpPr>
          <p:nvPr userDrawn="1"/>
        </p:nvGrpSpPr>
        <p:grpSpPr bwMode="auto">
          <a:xfrm>
            <a:off x="3671888" y="547688"/>
            <a:ext cx="1798637" cy="890587"/>
            <a:chOff x="3107" y="345"/>
            <a:chExt cx="1133" cy="561"/>
          </a:xfrm>
        </p:grpSpPr>
        <p:sp>
          <p:nvSpPr>
            <p:cNvPr id="57" name="Freeform 60"/>
            <p:cNvSpPr>
              <a:spLocks/>
            </p:cNvSpPr>
            <p:nvPr/>
          </p:nvSpPr>
          <p:spPr bwMode="auto">
            <a:xfrm rot="10800000">
              <a:off x="3107" y="821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61"/>
            <p:cNvSpPr>
              <a:spLocks/>
            </p:cNvSpPr>
            <p:nvPr/>
          </p:nvSpPr>
          <p:spPr bwMode="auto">
            <a:xfrm rot="10800000">
              <a:off x="3107" y="702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62"/>
            <p:cNvSpPr>
              <a:spLocks/>
            </p:cNvSpPr>
            <p:nvPr/>
          </p:nvSpPr>
          <p:spPr bwMode="auto">
            <a:xfrm rot="10800000">
              <a:off x="3107" y="583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63"/>
            <p:cNvSpPr>
              <a:spLocks/>
            </p:cNvSpPr>
            <p:nvPr/>
          </p:nvSpPr>
          <p:spPr bwMode="auto">
            <a:xfrm rot="10800000">
              <a:off x="3107" y="464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 rot="10800000">
              <a:off x="3107" y="345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2" name="Rectangle 65"/>
          <p:cNvSpPr>
            <a:spLocks noChangeArrowheads="1"/>
          </p:cNvSpPr>
          <p:nvPr userDrawn="1"/>
        </p:nvSpPr>
        <p:spPr bwMode="auto">
          <a:xfrm>
            <a:off x="701675" y="1000125"/>
            <a:ext cx="1800225" cy="358775"/>
          </a:xfrm>
          <a:prstGeom prst="rect">
            <a:avLst/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b="1">
                <a:solidFill>
                  <a:schemeClr val="bg1"/>
                </a:solidFill>
              </a:rPr>
              <a:t>Par Avion</a:t>
            </a:r>
          </a:p>
        </p:txBody>
      </p:sp>
      <p:sp>
        <p:nvSpPr>
          <p:cNvPr id="63" name="Rectangle 66"/>
          <p:cNvSpPr>
            <a:spLocks noChangeArrowheads="1"/>
          </p:cNvSpPr>
          <p:nvPr userDrawn="1"/>
        </p:nvSpPr>
        <p:spPr bwMode="auto">
          <a:xfrm>
            <a:off x="701675" y="550863"/>
            <a:ext cx="1800225" cy="358775"/>
          </a:xfrm>
          <a:prstGeom prst="rect">
            <a:avLst/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Air Mail</a:t>
            </a:r>
          </a:p>
        </p:txBody>
      </p:sp>
      <p:sp>
        <p:nvSpPr>
          <p:cNvPr id="64" name="Oval 67"/>
          <p:cNvSpPr>
            <a:spLocks noChangeArrowheads="1"/>
          </p:cNvSpPr>
          <p:nvPr userDrawn="1"/>
        </p:nvSpPr>
        <p:spPr bwMode="auto">
          <a:xfrm>
            <a:off x="5922963" y="407988"/>
            <a:ext cx="1169987" cy="1169987"/>
          </a:xfrm>
          <a:prstGeom prst="ellipse">
            <a:avLst/>
          </a:prstGeom>
          <a:noFill/>
          <a:ln w="28575">
            <a:solidFill>
              <a:srgbClr val="C81E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Text Box 68"/>
          <p:cNvSpPr txBox="1">
            <a:spLocks noChangeArrowheads="1"/>
          </p:cNvSpPr>
          <p:nvPr userDrawn="1"/>
        </p:nvSpPr>
        <p:spPr bwMode="auto">
          <a:xfrm rot="20520000">
            <a:off x="6192838" y="388938"/>
            <a:ext cx="293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A</a:t>
            </a:r>
          </a:p>
        </p:txBody>
      </p:sp>
      <p:sp>
        <p:nvSpPr>
          <p:cNvPr id="66" name="Text Box 69"/>
          <p:cNvSpPr txBox="1">
            <a:spLocks noChangeArrowheads="1"/>
          </p:cNvSpPr>
          <p:nvPr userDrawn="1"/>
        </p:nvSpPr>
        <p:spPr bwMode="auto">
          <a:xfrm>
            <a:off x="6394450" y="36830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I</a:t>
            </a:r>
          </a:p>
        </p:txBody>
      </p:sp>
      <p:sp>
        <p:nvSpPr>
          <p:cNvPr id="67" name="Text Box 70"/>
          <p:cNvSpPr txBox="1">
            <a:spLocks noChangeArrowheads="1"/>
          </p:cNvSpPr>
          <p:nvPr userDrawn="1"/>
        </p:nvSpPr>
        <p:spPr bwMode="auto">
          <a:xfrm rot="1080000">
            <a:off x="6529388" y="398463"/>
            <a:ext cx="293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R</a:t>
            </a:r>
          </a:p>
        </p:txBody>
      </p:sp>
      <p:sp>
        <p:nvSpPr>
          <p:cNvPr id="68" name="Text Box 71"/>
          <p:cNvSpPr txBox="1">
            <a:spLocks noChangeArrowheads="1"/>
          </p:cNvSpPr>
          <p:nvPr userDrawn="1"/>
        </p:nvSpPr>
        <p:spPr bwMode="auto">
          <a:xfrm rot="2160000">
            <a:off x="6061075" y="1243013"/>
            <a:ext cx="311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M</a:t>
            </a:r>
          </a:p>
        </p:txBody>
      </p:sp>
      <p:sp>
        <p:nvSpPr>
          <p:cNvPr id="69" name="Text Box 72"/>
          <p:cNvSpPr txBox="1">
            <a:spLocks noChangeArrowheads="1"/>
          </p:cNvSpPr>
          <p:nvPr userDrawn="1"/>
        </p:nvSpPr>
        <p:spPr bwMode="auto">
          <a:xfrm rot="671860">
            <a:off x="6257925" y="1327150"/>
            <a:ext cx="293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A</a:t>
            </a:r>
          </a:p>
        </p:txBody>
      </p:sp>
      <p:sp>
        <p:nvSpPr>
          <p:cNvPr id="70" name="Text Box 73"/>
          <p:cNvSpPr txBox="1">
            <a:spLocks noChangeArrowheads="1"/>
          </p:cNvSpPr>
          <p:nvPr userDrawn="1"/>
        </p:nvSpPr>
        <p:spPr bwMode="auto">
          <a:xfrm rot="20713350">
            <a:off x="6486525" y="132715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I</a:t>
            </a:r>
          </a:p>
        </p:txBody>
      </p:sp>
      <p:sp>
        <p:nvSpPr>
          <p:cNvPr id="71" name="Text Box 74"/>
          <p:cNvSpPr txBox="1">
            <a:spLocks noChangeArrowheads="1"/>
          </p:cNvSpPr>
          <p:nvPr userDrawn="1"/>
        </p:nvSpPr>
        <p:spPr bwMode="auto">
          <a:xfrm rot="19440000">
            <a:off x="6634163" y="1239838"/>
            <a:ext cx="277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L</a:t>
            </a:r>
          </a:p>
        </p:txBody>
      </p:sp>
      <p:sp>
        <p:nvSpPr>
          <p:cNvPr id="72" name="Oval 75"/>
          <p:cNvSpPr>
            <a:spLocks noChangeArrowheads="1"/>
          </p:cNvSpPr>
          <p:nvPr userDrawn="1"/>
        </p:nvSpPr>
        <p:spPr bwMode="auto">
          <a:xfrm>
            <a:off x="6124575" y="609600"/>
            <a:ext cx="765175" cy="765175"/>
          </a:xfrm>
          <a:prstGeom prst="ellipse">
            <a:avLst/>
          </a:prstGeom>
          <a:noFill/>
          <a:ln w="28575">
            <a:solidFill>
              <a:srgbClr val="C81E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1200" b="1">
              <a:solidFill>
                <a:srgbClr val="C81E28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7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FC4D8F-6C88-4C56-9F63-4F5E4B4C13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80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E357-C767-4336-AB09-740EAA93FE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65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95288"/>
            <a:ext cx="2057400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528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CD724-0CC2-4F8E-B0B1-F47D43B5D9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645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EAE81-A467-4C3F-991F-1C6ED4BA15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05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7D6A4-5F06-47C1-93E8-3ACE23136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063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4156D-4CBE-4288-BB5A-F78A5CBCF9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20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A4E98-42F6-4412-8269-67EE6CFC81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207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78854-8774-499F-936D-B4CF099AB3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23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FD34C-1F2E-4758-90CA-E509C78124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843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6870C-09D5-4351-83C8-0E50930B42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042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C3F51-764C-400E-BC83-A58317A262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818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9528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49A135B-646E-47DF-B863-05597DC8D6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AutoShape 7"/>
          <p:cNvSpPr>
            <a:spLocks noChangeArrowheads="1"/>
          </p:cNvSpPr>
          <p:nvPr userDrawn="1"/>
        </p:nvSpPr>
        <p:spPr bwMode="auto">
          <a:xfrm>
            <a:off x="171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8445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3" name="AutoShape 9"/>
          <p:cNvSpPr>
            <a:spLocks noChangeArrowheads="1"/>
          </p:cNvSpPr>
          <p:nvPr userDrawn="1"/>
        </p:nvSpPr>
        <p:spPr bwMode="auto">
          <a:xfrm>
            <a:off x="15176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4" name="AutoShape 10"/>
          <p:cNvSpPr>
            <a:spLocks noChangeArrowheads="1"/>
          </p:cNvSpPr>
          <p:nvPr userDrawn="1"/>
        </p:nvSpPr>
        <p:spPr bwMode="auto">
          <a:xfrm>
            <a:off x="21907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28638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6" name="AutoShape 12"/>
          <p:cNvSpPr>
            <a:spLocks noChangeArrowheads="1"/>
          </p:cNvSpPr>
          <p:nvPr userDrawn="1"/>
        </p:nvSpPr>
        <p:spPr bwMode="auto">
          <a:xfrm>
            <a:off x="35369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7" name="AutoShape 13"/>
          <p:cNvSpPr>
            <a:spLocks noChangeArrowheads="1"/>
          </p:cNvSpPr>
          <p:nvPr userDrawn="1"/>
        </p:nvSpPr>
        <p:spPr bwMode="auto">
          <a:xfrm>
            <a:off x="42100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8" name="AutoShape 14"/>
          <p:cNvSpPr>
            <a:spLocks noChangeArrowheads="1"/>
          </p:cNvSpPr>
          <p:nvPr userDrawn="1"/>
        </p:nvSpPr>
        <p:spPr bwMode="auto">
          <a:xfrm>
            <a:off x="55562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9" name="AutoShape 15"/>
          <p:cNvSpPr>
            <a:spLocks noChangeArrowheads="1"/>
          </p:cNvSpPr>
          <p:nvPr userDrawn="1"/>
        </p:nvSpPr>
        <p:spPr bwMode="auto">
          <a:xfrm>
            <a:off x="48831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0" name="AutoShape 16"/>
          <p:cNvSpPr>
            <a:spLocks noChangeArrowheads="1"/>
          </p:cNvSpPr>
          <p:nvPr userDrawn="1"/>
        </p:nvSpPr>
        <p:spPr bwMode="auto">
          <a:xfrm>
            <a:off x="62293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1" name="AutoShape 17"/>
          <p:cNvSpPr>
            <a:spLocks noChangeArrowheads="1"/>
          </p:cNvSpPr>
          <p:nvPr userDrawn="1"/>
        </p:nvSpPr>
        <p:spPr bwMode="auto">
          <a:xfrm>
            <a:off x="6902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2" name="AutoShape 18"/>
          <p:cNvSpPr>
            <a:spLocks noChangeArrowheads="1"/>
          </p:cNvSpPr>
          <p:nvPr userDrawn="1"/>
        </p:nvSpPr>
        <p:spPr bwMode="auto">
          <a:xfrm>
            <a:off x="7575550" y="6640513"/>
            <a:ext cx="608013" cy="217487"/>
          </a:xfrm>
          <a:prstGeom prst="parallelogram">
            <a:avLst>
              <a:gd name="adj" fmla="val 69891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3" name="AutoShape 19"/>
          <p:cNvSpPr>
            <a:spLocks noChangeArrowheads="1"/>
          </p:cNvSpPr>
          <p:nvPr userDrawn="1"/>
        </p:nvSpPr>
        <p:spPr bwMode="auto">
          <a:xfrm rot="-1528748">
            <a:off x="8782050" y="565626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4" name="AutoShape 20"/>
          <p:cNvSpPr>
            <a:spLocks noChangeArrowheads="1"/>
          </p:cNvSpPr>
          <p:nvPr userDrawn="1"/>
        </p:nvSpPr>
        <p:spPr bwMode="auto">
          <a:xfrm>
            <a:off x="8250238" y="6640513"/>
            <a:ext cx="608012" cy="217487"/>
          </a:xfrm>
          <a:prstGeom prst="parallelogram">
            <a:avLst>
              <a:gd name="adj" fmla="val 69891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5" name="AutoShape 21"/>
          <p:cNvSpPr>
            <a:spLocks noChangeArrowheads="1"/>
          </p:cNvSpPr>
          <p:nvPr userDrawn="1"/>
        </p:nvSpPr>
        <p:spPr bwMode="auto">
          <a:xfrm flipH="1">
            <a:off x="8943975" y="6648450"/>
            <a:ext cx="200025" cy="209550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6" name="AutoShape 22"/>
          <p:cNvSpPr>
            <a:spLocks noChangeArrowheads="1"/>
          </p:cNvSpPr>
          <p:nvPr userDrawn="1"/>
        </p:nvSpPr>
        <p:spPr bwMode="auto">
          <a:xfrm rot="-1528748">
            <a:off x="8782050" y="46037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7" name="AutoShape 23"/>
          <p:cNvSpPr>
            <a:spLocks noChangeArrowheads="1"/>
          </p:cNvSpPr>
          <p:nvPr userDrawn="1"/>
        </p:nvSpPr>
        <p:spPr bwMode="auto">
          <a:xfrm rot="-1528748">
            <a:off x="8782050" y="51292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8" name="AutoShape 24"/>
          <p:cNvSpPr>
            <a:spLocks noChangeArrowheads="1"/>
          </p:cNvSpPr>
          <p:nvPr userDrawn="1"/>
        </p:nvSpPr>
        <p:spPr bwMode="auto">
          <a:xfrm rot="-1528748">
            <a:off x="8782050" y="35496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9" name="AutoShape 25"/>
          <p:cNvSpPr>
            <a:spLocks noChangeArrowheads="1"/>
          </p:cNvSpPr>
          <p:nvPr userDrawn="1"/>
        </p:nvSpPr>
        <p:spPr bwMode="auto">
          <a:xfrm rot="-1528748">
            <a:off x="8782050" y="407670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0" name="AutoShape 26"/>
          <p:cNvSpPr>
            <a:spLocks noChangeArrowheads="1"/>
          </p:cNvSpPr>
          <p:nvPr userDrawn="1"/>
        </p:nvSpPr>
        <p:spPr bwMode="auto">
          <a:xfrm rot="-1528748">
            <a:off x="8782050" y="249713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1" name="AutoShape 27"/>
          <p:cNvSpPr>
            <a:spLocks noChangeArrowheads="1"/>
          </p:cNvSpPr>
          <p:nvPr userDrawn="1"/>
        </p:nvSpPr>
        <p:spPr bwMode="auto">
          <a:xfrm rot="-1528748">
            <a:off x="8782050" y="30241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2" name="AutoShape 28"/>
          <p:cNvSpPr>
            <a:spLocks noChangeArrowheads="1"/>
          </p:cNvSpPr>
          <p:nvPr userDrawn="1"/>
        </p:nvSpPr>
        <p:spPr bwMode="auto">
          <a:xfrm rot="-1528748">
            <a:off x="8782050" y="61833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3" name="AutoShape 29"/>
          <p:cNvSpPr>
            <a:spLocks noChangeArrowheads="1"/>
          </p:cNvSpPr>
          <p:nvPr userDrawn="1"/>
        </p:nvSpPr>
        <p:spPr bwMode="auto">
          <a:xfrm rot="-1528748">
            <a:off x="8782050" y="144462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4" name="AutoShape 30"/>
          <p:cNvSpPr>
            <a:spLocks noChangeArrowheads="1"/>
          </p:cNvSpPr>
          <p:nvPr userDrawn="1"/>
        </p:nvSpPr>
        <p:spPr bwMode="auto">
          <a:xfrm rot="-1528748">
            <a:off x="8782050" y="3921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5" name="AutoShape 31"/>
          <p:cNvSpPr>
            <a:spLocks noChangeArrowheads="1"/>
          </p:cNvSpPr>
          <p:nvPr userDrawn="1"/>
        </p:nvSpPr>
        <p:spPr bwMode="auto">
          <a:xfrm rot="-1528748">
            <a:off x="8782050" y="91757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6" name="AutoShape 32"/>
          <p:cNvSpPr>
            <a:spLocks noChangeArrowheads="1"/>
          </p:cNvSpPr>
          <p:nvPr userDrawn="1"/>
        </p:nvSpPr>
        <p:spPr bwMode="auto">
          <a:xfrm rot="-1528748">
            <a:off x="8782050" y="19700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7" name="AutoShape 33"/>
          <p:cNvSpPr>
            <a:spLocks noChangeArrowheads="1"/>
          </p:cNvSpPr>
          <p:nvPr userDrawn="1"/>
        </p:nvSpPr>
        <p:spPr bwMode="auto">
          <a:xfrm>
            <a:off x="457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8" name="AutoShape 34"/>
          <p:cNvSpPr>
            <a:spLocks noChangeArrowheads="1"/>
          </p:cNvSpPr>
          <p:nvPr userDrawn="1"/>
        </p:nvSpPr>
        <p:spPr bwMode="auto">
          <a:xfrm>
            <a:off x="1130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9" name="AutoShape 35"/>
          <p:cNvSpPr>
            <a:spLocks noChangeArrowheads="1"/>
          </p:cNvSpPr>
          <p:nvPr userDrawn="1"/>
        </p:nvSpPr>
        <p:spPr bwMode="auto">
          <a:xfrm>
            <a:off x="18034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0" name="AutoShape 36"/>
          <p:cNvSpPr>
            <a:spLocks noChangeArrowheads="1"/>
          </p:cNvSpPr>
          <p:nvPr userDrawn="1"/>
        </p:nvSpPr>
        <p:spPr bwMode="auto">
          <a:xfrm>
            <a:off x="24765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1" name="AutoShape 37"/>
          <p:cNvSpPr>
            <a:spLocks noChangeArrowheads="1"/>
          </p:cNvSpPr>
          <p:nvPr userDrawn="1"/>
        </p:nvSpPr>
        <p:spPr bwMode="auto">
          <a:xfrm>
            <a:off x="31496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2" name="AutoShape 38"/>
          <p:cNvSpPr>
            <a:spLocks noChangeArrowheads="1"/>
          </p:cNvSpPr>
          <p:nvPr userDrawn="1"/>
        </p:nvSpPr>
        <p:spPr bwMode="auto">
          <a:xfrm>
            <a:off x="38227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3" name="AutoShape 39"/>
          <p:cNvSpPr>
            <a:spLocks noChangeArrowheads="1"/>
          </p:cNvSpPr>
          <p:nvPr userDrawn="1"/>
        </p:nvSpPr>
        <p:spPr bwMode="auto">
          <a:xfrm>
            <a:off x="44958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4" name="AutoShape 40"/>
          <p:cNvSpPr>
            <a:spLocks noChangeArrowheads="1"/>
          </p:cNvSpPr>
          <p:nvPr userDrawn="1"/>
        </p:nvSpPr>
        <p:spPr bwMode="auto">
          <a:xfrm>
            <a:off x="58420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5" name="AutoShape 41"/>
          <p:cNvSpPr>
            <a:spLocks noChangeArrowheads="1"/>
          </p:cNvSpPr>
          <p:nvPr userDrawn="1"/>
        </p:nvSpPr>
        <p:spPr bwMode="auto">
          <a:xfrm>
            <a:off x="51689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6" name="AutoShape 42"/>
          <p:cNvSpPr>
            <a:spLocks noChangeArrowheads="1"/>
          </p:cNvSpPr>
          <p:nvPr userDrawn="1"/>
        </p:nvSpPr>
        <p:spPr bwMode="auto">
          <a:xfrm>
            <a:off x="65151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7" name="AutoShape 43"/>
          <p:cNvSpPr>
            <a:spLocks noChangeArrowheads="1"/>
          </p:cNvSpPr>
          <p:nvPr userDrawn="1"/>
        </p:nvSpPr>
        <p:spPr bwMode="auto">
          <a:xfrm>
            <a:off x="7188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8" name="AutoShape 44"/>
          <p:cNvSpPr>
            <a:spLocks noChangeArrowheads="1"/>
          </p:cNvSpPr>
          <p:nvPr userDrawn="1"/>
        </p:nvSpPr>
        <p:spPr bwMode="auto">
          <a:xfrm>
            <a:off x="7861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9" name="AutoShape 45"/>
          <p:cNvSpPr>
            <a:spLocks noChangeArrowheads="1"/>
          </p:cNvSpPr>
          <p:nvPr userDrawn="1"/>
        </p:nvSpPr>
        <p:spPr bwMode="auto">
          <a:xfrm>
            <a:off x="8535988" y="0"/>
            <a:ext cx="608012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0" name="AutoShape 46"/>
          <p:cNvSpPr>
            <a:spLocks noChangeArrowheads="1"/>
          </p:cNvSpPr>
          <p:nvPr userDrawn="1"/>
        </p:nvSpPr>
        <p:spPr bwMode="auto">
          <a:xfrm rot="-1528748">
            <a:off x="-87313" y="6318250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1" name="AutoShape 47"/>
          <p:cNvSpPr>
            <a:spLocks noChangeArrowheads="1"/>
          </p:cNvSpPr>
          <p:nvPr userDrawn="1"/>
        </p:nvSpPr>
        <p:spPr bwMode="auto">
          <a:xfrm rot="-1528748">
            <a:off x="-87313" y="52435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2" name="AutoShape 48"/>
          <p:cNvSpPr>
            <a:spLocks noChangeArrowheads="1"/>
          </p:cNvSpPr>
          <p:nvPr userDrawn="1"/>
        </p:nvSpPr>
        <p:spPr bwMode="auto">
          <a:xfrm rot="-1528748">
            <a:off x="-87313" y="57800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3" name="AutoShape 49"/>
          <p:cNvSpPr>
            <a:spLocks noChangeArrowheads="1"/>
          </p:cNvSpPr>
          <p:nvPr userDrawn="1"/>
        </p:nvSpPr>
        <p:spPr bwMode="auto">
          <a:xfrm rot="-1528748">
            <a:off x="-87313" y="41703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4" name="AutoShape 50"/>
          <p:cNvSpPr>
            <a:spLocks noChangeArrowheads="1"/>
          </p:cNvSpPr>
          <p:nvPr userDrawn="1"/>
        </p:nvSpPr>
        <p:spPr bwMode="auto">
          <a:xfrm rot="-1528748">
            <a:off x="-87313" y="47069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5" name="AutoShape 51"/>
          <p:cNvSpPr>
            <a:spLocks noChangeArrowheads="1"/>
          </p:cNvSpPr>
          <p:nvPr userDrawn="1"/>
        </p:nvSpPr>
        <p:spPr bwMode="auto">
          <a:xfrm rot="-1528748">
            <a:off x="-87313" y="30972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6" name="AutoShape 52"/>
          <p:cNvSpPr>
            <a:spLocks noChangeArrowheads="1"/>
          </p:cNvSpPr>
          <p:nvPr userDrawn="1"/>
        </p:nvSpPr>
        <p:spPr bwMode="auto">
          <a:xfrm rot="-1528748">
            <a:off x="-87313" y="36337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7" name="AutoShape 53"/>
          <p:cNvSpPr>
            <a:spLocks noChangeArrowheads="1"/>
          </p:cNvSpPr>
          <p:nvPr userDrawn="1"/>
        </p:nvSpPr>
        <p:spPr bwMode="auto">
          <a:xfrm rot="-1528748">
            <a:off x="-87313" y="4143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8" name="AutoShape 54"/>
          <p:cNvSpPr>
            <a:spLocks noChangeArrowheads="1"/>
          </p:cNvSpPr>
          <p:nvPr userDrawn="1"/>
        </p:nvSpPr>
        <p:spPr bwMode="auto">
          <a:xfrm rot="-1528748">
            <a:off x="-87313" y="20240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9" name="AutoShape 55"/>
          <p:cNvSpPr>
            <a:spLocks noChangeArrowheads="1"/>
          </p:cNvSpPr>
          <p:nvPr userDrawn="1"/>
        </p:nvSpPr>
        <p:spPr bwMode="auto">
          <a:xfrm rot="-1528748">
            <a:off x="-87313" y="9509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80" name="AutoShape 56"/>
          <p:cNvSpPr>
            <a:spLocks noChangeArrowheads="1"/>
          </p:cNvSpPr>
          <p:nvPr userDrawn="1"/>
        </p:nvSpPr>
        <p:spPr bwMode="auto">
          <a:xfrm rot="-1528748">
            <a:off x="-87313" y="14874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81" name="AutoShape 57"/>
          <p:cNvSpPr>
            <a:spLocks noChangeArrowheads="1"/>
          </p:cNvSpPr>
          <p:nvPr userDrawn="1"/>
        </p:nvSpPr>
        <p:spPr bwMode="auto">
          <a:xfrm rot="-1528748">
            <a:off x="-87313" y="25606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82" name="AutoShape 58"/>
          <p:cNvSpPr>
            <a:spLocks noChangeArrowheads="1"/>
          </p:cNvSpPr>
          <p:nvPr userDrawn="1"/>
        </p:nvSpPr>
        <p:spPr bwMode="auto">
          <a:xfrm flipV="1">
            <a:off x="0" y="0"/>
            <a:ext cx="360363" cy="360363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628650" indent="-62865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352550" indent="-544513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604963" indent="-73025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012950" indent="-22860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420938" indent="-22860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6397" y="25357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Putting together a One Frame Exhibit</a:t>
            </a:r>
            <a:br>
              <a:rPr lang="en-US" dirty="0"/>
            </a:br>
            <a:br>
              <a:rPr lang="en-US" dirty="0"/>
            </a:b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American Association of Philatelic Exhibitors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866" y="5076871"/>
            <a:ext cx="7809931" cy="124182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World Stamp Show NY 2016</a:t>
            </a:r>
          </a:p>
          <a:p>
            <a:r>
              <a:rPr lang="en-US" b="1" dirty="0"/>
              <a:t>Steve Zwillinger</a:t>
            </a:r>
          </a:p>
          <a:p>
            <a:r>
              <a:rPr lang="en-US" b="1" dirty="0"/>
              <a:t>June 1, 2016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81" y="3503607"/>
            <a:ext cx="1295695" cy="138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24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357" y="2318449"/>
            <a:ext cx="7886700" cy="994172"/>
          </a:xfrm>
        </p:spPr>
        <p:txBody>
          <a:bodyPr/>
          <a:lstStyle/>
          <a:p>
            <a:r>
              <a:rPr lang="en-US" dirty="0"/>
              <a:t>What does a one-frame exhibit require?</a:t>
            </a:r>
          </a:p>
        </p:txBody>
      </p:sp>
    </p:spTree>
    <p:extLst>
      <p:ext uri="{BB962C8B-B14F-4D97-AF65-F5344CB8AC3E}">
        <p14:creationId xmlns:p14="http://schemas.microsoft.com/office/powerpoint/2010/main" val="285152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one-frame exhibit requires: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11" y="1391459"/>
            <a:ext cx="8229600" cy="45259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 highly focused theme</a:t>
            </a:r>
          </a:p>
          <a:p>
            <a:r>
              <a:rPr lang="en-US" dirty="0"/>
              <a:t>A clear and detailed title page</a:t>
            </a:r>
          </a:p>
          <a:p>
            <a:r>
              <a:rPr lang="en-US" dirty="0"/>
              <a:t>Discipline – material has to be selected with great care</a:t>
            </a:r>
          </a:p>
          <a:p>
            <a:r>
              <a:rPr lang="en-US" dirty="0"/>
              <a:t>Good organization – no room for error</a:t>
            </a:r>
          </a:p>
          <a:p>
            <a:r>
              <a:rPr lang="en-US" dirty="0"/>
              <a:t>Comprehensive coverage of your theme</a:t>
            </a:r>
          </a:p>
          <a:p>
            <a:r>
              <a:rPr lang="en-US" dirty="0"/>
              <a:t>A laser-like focus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27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15972"/>
            <a:ext cx="7886700" cy="2139553"/>
          </a:xfrm>
        </p:spPr>
        <p:txBody>
          <a:bodyPr/>
          <a:lstStyle/>
          <a:p>
            <a:r>
              <a:rPr lang="en-US" dirty="0"/>
              <a:t>The greatest challenge?</a:t>
            </a:r>
          </a:p>
        </p:txBody>
      </p:sp>
    </p:spTree>
    <p:extLst>
      <p:ext uri="{BB962C8B-B14F-4D97-AF65-F5344CB8AC3E}">
        <p14:creationId xmlns:p14="http://schemas.microsoft.com/office/powerpoint/2010/main" val="32339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15972"/>
            <a:ext cx="7886700" cy="213955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greatest challenge?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538" y="3378124"/>
            <a:ext cx="7886700" cy="1125140"/>
          </a:xfrm>
        </p:spPr>
        <p:txBody>
          <a:bodyPr>
            <a:normAutofit fontScale="92500" lnSpcReduction="20000"/>
          </a:bodyPr>
          <a:lstStyle/>
          <a:p>
            <a:r>
              <a:rPr lang="en-US" sz="4500" dirty="0"/>
              <a:t>Appropriate subject matter that fits completely within 16 pages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507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Bearing in mind there are exceptions for every rule…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2257"/>
            <a:ext cx="8229600" cy="4032967"/>
          </a:xfrm>
        </p:spPr>
        <p:txBody>
          <a:bodyPr/>
          <a:lstStyle/>
          <a:p>
            <a:r>
              <a:rPr lang="en-US" b="1" dirty="0"/>
              <a:t>Don’t</a:t>
            </a:r>
            <a:r>
              <a:rPr lang="en-US" dirty="0"/>
              <a:t> have a single cover on each page. That might mean the subject is appropriate for an 8 page exhibit, not a 16 page exhibit.</a:t>
            </a:r>
          </a:p>
        </p:txBody>
      </p:sp>
    </p:spTree>
    <p:extLst>
      <p:ext uri="{BB962C8B-B14F-4D97-AF65-F5344CB8AC3E}">
        <p14:creationId xmlns:p14="http://schemas.microsoft.com/office/powerpoint/2010/main" val="1502716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Bearing in mind there are exceptions for every rule…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7005"/>
            <a:ext cx="8229600" cy="4018219"/>
          </a:xfrm>
        </p:spPr>
        <p:txBody>
          <a:bodyPr/>
          <a:lstStyle/>
          <a:p>
            <a:r>
              <a:rPr lang="en-US" b="1" dirty="0"/>
              <a:t>Do </a:t>
            </a:r>
            <a:r>
              <a:rPr lang="en-US" dirty="0"/>
              <a:t>include a philatelic item on the title page. Each page represents 6 percent of your exhibit space.  Don’t limit yourself to 94% of the frame before you even start.</a:t>
            </a:r>
          </a:p>
        </p:txBody>
      </p:sp>
    </p:spTree>
    <p:extLst>
      <p:ext uri="{BB962C8B-B14F-4D97-AF65-F5344CB8AC3E}">
        <p14:creationId xmlns:p14="http://schemas.microsoft.com/office/powerpoint/2010/main" val="3204875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Thoughtful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71" y="1740364"/>
            <a:ext cx="8229600" cy="5117636"/>
          </a:xfrm>
        </p:spPr>
        <p:txBody>
          <a:bodyPr/>
          <a:lstStyle/>
          <a:p>
            <a:r>
              <a:rPr lang="en-US" dirty="0"/>
              <a:t>The space available to you using sixteen 8 ½  x 11 pages is </a:t>
            </a:r>
            <a:r>
              <a:rPr lang="en-US" u="sng" dirty="0"/>
              <a:t>not</a:t>
            </a:r>
            <a:r>
              <a:rPr lang="en-US" dirty="0"/>
              <a:t> the same as the space available to you using eight 11 x 17 pages.</a:t>
            </a:r>
          </a:p>
          <a:p>
            <a:endParaRPr lang="en-US" dirty="0"/>
          </a:p>
          <a:p>
            <a:r>
              <a:rPr lang="en-US" dirty="0"/>
              <a:t>The difference is about 15%. That is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About 2 pages 8 ½  x 11 , or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1 page 11 x 17</a:t>
            </a:r>
          </a:p>
          <a:p>
            <a:pPr lvl="1">
              <a:buFont typeface="Courier New" pitchFamily="49" charset="0"/>
              <a:buChar char="o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71" y="1802058"/>
            <a:ext cx="8229600" cy="1143000"/>
          </a:xfrm>
        </p:spPr>
        <p:txBody>
          <a:bodyPr/>
          <a:lstStyle/>
          <a:p>
            <a:r>
              <a:rPr lang="en-US" dirty="0"/>
              <a:t>How much space do you need?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122" y="2451515"/>
            <a:ext cx="7886700" cy="99417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Some people (including me) suggest that new exhibitors start with a one-frame exhibit.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Some people don’t agree.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Thoughts?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78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829" y="2318449"/>
            <a:ext cx="7886700" cy="994172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Flaws will stand out more. Judges may read every page (unlike a multi-frame exhibit.)</a:t>
            </a:r>
          </a:p>
        </p:txBody>
      </p:sp>
    </p:spTree>
    <p:extLst>
      <p:ext uri="{BB962C8B-B14F-4D97-AF65-F5344CB8AC3E}">
        <p14:creationId xmlns:p14="http://schemas.microsoft.com/office/powerpoint/2010/main" val="372091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8978" y="2186695"/>
            <a:ext cx="8092440" cy="2793267"/>
          </a:xfrm>
        </p:spPr>
        <p:txBody>
          <a:bodyPr/>
          <a:lstStyle/>
          <a:p>
            <a:r>
              <a:rPr lang="en-US" dirty="0"/>
              <a:t>What will make this a success?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3"/>
            <a:ext cx="7886700" cy="5136971"/>
          </a:xfrm>
        </p:spPr>
        <p:txBody>
          <a:bodyPr/>
          <a:lstStyle/>
          <a:p>
            <a:r>
              <a:rPr lang="en-US" dirty="0"/>
              <a:t>Questions?</a:t>
            </a:r>
            <a:br>
              <a:rPr lang="en-US" dirty="0"/>
            </a:br>
            <a:r>
              <a:rPr lang="en-US" dirty="0"/>
              <a:t>Comments?</a:t>
            </a:r>
            <a:br>
              <a:rPr lang="en-US" dirty="0"/>
            </a:br>
            <a:r>
              <a:rPr lang="en-US" dirty="0"/>
              <a:t>Insights?</a:t>
            </a:r>
            <a:br>
              <a:rPr lang="en-US" dirty="0"/>
            </a:br>
            <a:r>
              <a:rPr lang="en-US" dirty="0"/>
              <a:t>Something to add?</a:t>
            </a:r>
            <a:br>
              <a:rPr lang="en-US" dirty="0"/>
            </a:br>
            <a:br>
              <a:rPr lang="en-US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50089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948" y="1102654"/>
            <a:ext cx="8229600" cy="1143000"/>
          </a:xfrm>
        </p:spPr>
        <p:txBody>
          <a:bodyPr/>
          <a:lstStyle/>
          <a:p>
            <a:r>
              <a:rPr lang="en-US" dirty="0"/>
              <a:t>There’s a lesson here: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958" y="2564652"/>
            <a:ext cx="8229600" cy="249042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Look at the template for this       presentation.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start with something ‘clever’, </a:t>
            </a:r>
          </a:p>
          <a:p>
            <a:pPr marL="0" indent="0" algn="ctr">
              <a:buNone/>
            </a:pPr>
            <a:r>
              <a:rPr lang="en-US" dirty="0"/>
              <a:t>but by the end it turns irritating.</a:t>
            </a:r>
          </a:p>
        </p:txBody>
      </p:sp>
    </p:spTree>
    <p:extLst>
      <p:ext uri="{BB962C8B-B14F-4D97-AF65-F5344CB8AC3E}">
        <p14:creationId xmlns:p14="http://schemas.microsoft.com/office/powerpoint/2010/main" val="2320567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8754" y="2753753"/>
            <a:ext cx="6858000" cy="1790700"/>
          </a:xfrm>
        </p:spPr>
        <p:txBody>
          <a:bodyPr/>
          <a:lstStyle/>
          <a:p>
            <a:r>
              <a:rPr lang="en-US" dirty="0"/>
              <a:t>If you are not a member, consider joining AAPE</a:t>
            </a:r>
          </a:p>
        </p:txBody>
      </p:sp>
    </p:spTree>
    <p:extLst>
      <p:ext uri="{BB962C8B-B14F-4D97-AF65-F5344CB8AC3E}">
        <p14:creationId xmlns:p14="http://schemas.microsoft.com/office/powerpoint/2010/main" val="2124622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15348"/>
            <a:ext cx="6400800" cy="862781"/>
          </a:xfrm>
        </p:spPr>
        <p:txBody>
          <a:bodyPr/>
          <a:lstStyle/>
          <a:p>
            <a:r>
              <a:rPr lang="en-US" sz="1600" b="1" dirty="0"/>
              <a:t>Template from Presentation Magazine at</a:t>
            </a:r>
          </a:p>
          <a:p>
            <a:r>
              <a:rPr lang="en-US" sz="1600" b="1" dirty="0">
                <a:solidFill>
                  <a:srgbClr val="002060"/>
                </a:solidFill>
                <a:hlinkClick r:id="rId2"/>
              </a:rPr>
              <a:t>http://www.presentationmagazine.com</a:t>
            </a:r>
            <a:r>
              <a:rPr lang="en-US" sz="1600" dirty="0">
                <a:solidFill>
                  <a:srgbClr val="0070C0"/>
                </a:solidFill>
                <a:hlinkClick r:id="rId2"/>
              </a:rPr>
              <a:t>/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7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a One Frame Exhibit?</a:t>
            </a:r>
          </a:p>
        </p:txBody>
      </p:sp>
    </p:spTree>
    <p:extLst>
      <p:ext uri="{BB962C8B-B14F-4D97-AF65-F5344CB8AC3E}">
        <p14:creationId xmlns:p14="http://schemas.microsoft.com/office/powerpoint/2010/main" val="2270917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One Frame Exhibit is like any other exhibit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/>
              <a:t>It has:</a:t>
            </a:r>
          </a:p>
          <a:p>
            <a:pPr marL="0" indent="0">
              <a:buNone/>
            </a:pPr>
            <a:r>
              <a:rPr lang="en-US" sz="3300" dirty="0"/>
              <a:t>A title page with a plan,</a:t>
            </a:r>
          </a:p>
          <a:p>
            <a:pPr marL="0" indent="0">
              <a:buNone/>
            </a:pPr>
            <a:r>
              <a:rPr lang="en-US" sz="3300" dirty="0"/>
              <a:t>A middle section with page headings, and</a:t>
            </a:r>
          </a:p>
          <a:p>
            <a:pPr marL="0" indent="0">
              <a:buNone/>
            </a:pPr>
            <a:r>
              <a:rPr lang="en-US" sz="3300" dirty="0"/>
              <a:t>An ending – hopefully with a ‘bang’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BUT…..</a:t>
            </a:r>
          </a:p>
        </p:txBody>
      </p:sp>
    </p:spTree>
    <p:extLst>
      <p:ext uri="{BB962C8B-B14F-4D97-AF65-F5344CB8AC3E}">
        <p14:creationId xmlns:p14="http://schemas.microsoft.com/office/powerpoint/2010/main" val="415578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710" y="1870127"/>
            <a:ext cx="8229600" cy="3012424"/>
          </a:xfrm>
        </p:spPr>
        <p:txBody>
          <a:bodyPr/>
          <a:lstStyle/>
          <a:p>
            <a:r>
              <a:rPr lang="en-US" dirty="0"/>
              <a:t>It is shorter!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story can be told </a:t>
            </a:r>
            <a:br>
              <a:rPr lang="en-US" dirty="0"/>
            </a:br>
            <a:r>
              <a:rPr lang="en-US" dirty="0"/>
              <a:t>in just 16 pages.</a:t>
            </a:r>
          </a:p>
        </p:txBody>
      </p:sp>
    </p:spTree>
    <p:extLst>
      <p:ext uri="{BB962C8B-B14F-4D97-AF65-F5344CB8AC3E}">
        <p14:creationId xmlns:p14="http://schemas.microsoft.com/office/powerpoint/2010/main" val="40460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25" y="1525404"/>
            <a:ext cx="7886700" cy="2139553"/>
          </a:xfrm>
        </p:spPr>
        <p:txBody>
          <a:bodyPr>
            <a:normAutofit/>
          </a:bodyPr>
          <a:lstStyle/>
          <a:p>
            <a:r>
              <a:rPr lang="en-US" sz="3600" dirty="0"/>
              <a:t>You have a planning Guide in your pocket. </a:t>
            </a:r>
          </a:p>
        </p:txBody>
      </p:sp>
    </p:spTree>
    <p:extLst>
      <p:ext uri="{BB962C8B-B14F-4D97-AF65-F5344CB8AC3E}">
        <p14:creationId xmlns:p14="http://schemas.microsoft.com/office/powerpoint/2010/main" val="380305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480" y="2871184"/>
            <a:ext cx="7886700" cy="994172"/>
          </a:xfrm>
        </p:spPr>
        <p:txBody>
          <a:bodyPr/>
          <a:lstStyle/>
          <a:p>
            <a:r>
              <a:rPr lang="en-US" dirty="0"/>
              <a:t>If an exhibit tells a story, the one-frame exhibit is a short story, not a novel.</a:t>
            </a:r>
          </a:p>
        </p:txBody>
      </p:sp>
    </p:spTree>
    <p:extLst>
      <p:ext uri="{BB962C8B-B14F-4D97-AF65-F5344CB8AC3E}">
        <p14:creationId xmlns:p14="http://schemas.microsoft.com/office/powerpoint/2010/main" val="324311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61" y="2125266"/>
            <a:ext cx="8657304" cy="3263504"/>
          </a:xfrm>
        </p:spPr>
        <p:txBody>
          <a:bodyPr/>
          <a:lstStyle/>
          <a:p>
            <a:pPr marL="0" indent="0">
              <a:buNone/>
            </a:pPr>
            <a:r>
              <a:rPr lang="en-US" sz="3300" dirty="0"/>
              <a:t> It is not a big exhibit that has been </a:t>
            </a:r>
            <a:r>
              <a:rPr lang="en-US" sz="3300" dirty="0">
                <a:latin typeface="Tw Cen MT Condensed" panose="020B0606020104020203" pitchFamily="34" charset="0"/>
              </a:rPr>
              <a:t>COMPRESSED</a:t>
            </a:r>
          </a:p>
          <a:p>
            <a:pPr marL="0" indent="0">
              <a:buNone/>
            </a:pPr>
            <a:endParaRPr lang="en-US" sz="2700" dirty="0">
              <a:latin typeface="Tw Cen MT Condensed" panose="020B0606020104020203" pitchFamily="34" charset="0"/>
            </a:endParaRPr>
          </a:p>
          <a:p>
            <a:pPr marL="0" indent="0">
              <a:buNone/>
            </a:pPr>
            <a:r>
              <a:rPr lang="en-US" sz="2700" dirty="0"/>
              <a:t> </a:t>
            </a:r>
          </a:p>
          <a:p>
            <a:pPr marL="0" indent="0">
              <a:buNone/>
            </a:pPr>
            <a:r>
              <a:rPr lang="en-US" sz="2700" dirty="0"/>
              <a:t> </a:t>
            </a:r>
            <a:r>
              <a:rPr lang="en-US" sz="3600" dirty="0"/>
              <a:t>It is not                         of a longer exhibit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024" y="3524539"/>
            <a:ext cx="3067813" cy="96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10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829" y="2431043"/>
            <a:ext cx="7886700" cy="994172"/>
          </a:xfrm>
        </p:spPr>
        <p:txBody>
          <a:bodyPr/>
          <a:lstStyle/>
          <a:p>
            <a:r>
              <a:rPr lang="en-US" dirty="0"/>
              <a:t>It’s a complete philatelic subject in 16 pages.</a:t>
            </a:r>
          </a:p>
        </p:txBody>
      </p:sp>
    </p:spTree>
    <p:extLst>
      <p:ext uri="{BB962C8B-B14F-4D97-AF65-F5344CB8AC3E}">
        <p14:creationId xmlns:p14="http://schemas.microsoft.com/office/powerpoint/2010/main" val="367413566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485</Words>
  <Application>Microsoft Office PowerPoint</Application>
  <PresentationFormat>On-screen Show (4:3)</PresentationFormat>
  <Paragraphs>59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Tw Cen MT Condensed</vt:lpstr>
      <vt:lpstr>Wingdings</vt:lpstr>
      <vt:lpstr>1_Default Design</vt:lpstr>
      <vt:lpstr>Putting together a One Frame Exhibit  American Association of Philatelic Exhibitors</vt:lpstr>
      <vt:lpstr>What will make this a success?</vt:lpstr>
      <vt:lpstr>What is a One Frame Exhibit?</vt:lpstr>
      <vt:lpstr>A One Frame Exhibit is like any other exhibit</vt:lpstr>
      <vt:lpstr>It is shorter!  The story can be told  in just 16 pages.</vt:lpstr>
      <vt:lpstr>You have a planning Guide in your pocket. </vt:lpstr>
      <vt:lpstr>If an exhibit tells a story, the one-frame exhibit is a short story, not a novel.</vt:lpstr>
      <vt:lpstr>PowerPoint Presentation</vt:lpstr>
      <vt:lpstr>It’s a complete philatelic subject in 16 pages.</vt:lpstr>
      <vt:lpstr>What does a one-frame exhibit require?</vt:lpstr>
      <vt:lpstr>A one-frame exhibit requires:</vt:lpstr>
      <vt:lpstr>The greatest challenge?</vt:lpstr>
      <vt:lpstr>The greatest challenge?</vt:lpstr>
      <vt:lpstr>Bearing in mind there are exceptions for every rule…</vt:lpstr>
      <vt:lpstr>Bearing in mind there are exceptions for every rule…</vt:lpstr>
      <vt:lpstr>Be Thoughtful</vt:lpstr>
      <vt:lpstr>How much space do you need? </vt:lpstr>
      <vt:lpstr>   Some people (including me) suggest that new exhibitors start with a one-frame exhibit.  Some people don’t agree.  Thoughts? </vt:lpstr>
      <vt:lpstr>  Flaws will stand out more. Judges may read every page (unlike a multi-frame exhibit.)</vt:lpstr>
      <vt:lpstr>Questions? Comments? Insights? Something to add?  </vt:lpstr>
      <vt:lpstr>There’s a lesson here: </vt:lpstr>
      <vt:lpstr>If you are not a member, consider joining AAPE</vt:lpstr>
      <vt:lpstr>PowerPoint Presentation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steven zwillinger</cp:lastModifiedBy>
  <cp:revision>21</cp:revision>
  <dcterms:created xsi:type="dcterms:W3CDTF">2009-11-03T13:35:13Z</dcterms:created>
  <dcterms:modified xsi:type="dcterms:W3CDTF">2020-09-15T05:22:55Z</dcterms:modified>
</cp:coreProperties>
</file>