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8" r:id="rId2"/>
  </p:sldIdLst>
  <p:sldSz cx="21945600" cy="16459200"/>
  <p:notesSz cx="6858000" cy="9144000"/>
  <p:defaultText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0">
          <p15:clr>
            <a:srgbClr val="A4A3A4"/>
          </p15:clr>
        </p15:guide>
        <p15:guide id="2" pos="60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BA9"/>
    <a:srgbClr val="09306B"/>
    <a:srgbClr val="C4172F"/>
    <a:srgbClr val="D83248"/>
    <a:srgbClr val="0101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69"/>
    <p:restoredTop sz="93241" autoAdjust="0"/>
  </p:normalViewPr>
  <p:slideViewPr>
    <p:cSldViewPr>
      <p:cViewPr varScale="1">
        <p:scale>
          <a:sx n="27" d="100"/>
          <a:sy n="27" d="100"/>
        </p:scale>
        <p:origin x="1680" y="48"/>
      </p:cViewPr>
      <p:guideLst>
        <p:guide orient="horz" pos="8400"/>
        <p:guide pos="603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27B708-2555-834C-97B8-35CDF758D659}" type="datetimeFigureOut">
              <a:rPr lang="en-US" smtClean="0"/>
              <a:t>10/19/2017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314C12-B17B-E54E-8510-11A7CCA69E63}" type="slidenum">
              <a:rPr lang="en-US" smtClean="0"/>
              <a:t>‹#›</a:t>
            </a:fld>
            <a:endParaRPr lang="en-US"/>
          </a:p>
        </p:txBody>
      </p:sp>
    </p:spTree>
    <p:extLst>
      <p:ext uri="{BB962C8B-B14F-4D97-AF65-F5344CB8AC3E}">
        <p14:creationId xmlns:p14="http://schemas.microsoft.com/office/powerpoint/2010/main" val="34233551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quot; x 48&quot; Poster">
    <p:spTree>
      <p:nvGrpSpPr>
        <p:cNvPr id="1" name=""/>
        <p:cNvGrpSpPr/>
        <p:nvPr/>
      </p:nvGrpSpPr>
      <p:grpSpPr>
        <a:xfrm>
          <a:off x="0" y="0"/>
          <a:ext cx="0" cy="0"/>
          <a:chOff x="0" y="0"/>
          <a:chExt cx="0" cy="0"/>
        </a:xfrm>
      </p:grpSpPr>
      <p:sp>
        <p:nvSpPr>
          <p:cNvPr id="20" name="Title 19"/>
          <p:cNvSpPr>
            <a:spLocks noGrp="1"/>
          </p:cNvSpPr>
          <p:nvPr>
            <p:ph type="title" hasCustomPrompt="1"/>
          </p:nvPr>
        </p:nvSpPr>
        <p:spPr>
          <a:xfrm>
            <a:off x="348343" y="304800"/>
            <a:ext cx="21248915" cy="1676400"/>
          </a:xfrm>
          <a:prstGeom prst="rect">
            <a:avLst/>
          </a:prstGeom>
          <a:solidFill>
            <a:srgbClr val="C4172F"/>
          </a:solidFill>
          <a:ln>
            <a:solidFill>
              <a:srgbClr val="C4172F"/>
            </a:solidFill>
          </a:ln>
        </p:spPr>
        <p:txBody>
          <a:bodyPr vert="horz" lIns="78373" tIns="39187" rIns="78373" bIns="39187" anchor="ctr" anchorCtr="1"/>
          <a:lstStyle>
            <a:lvl1pPr>
              <a:defRPr sz="3100" b="1">
                <a:solidFill>
                  <a:schemeClr val="bg1"/>
                </a:solidFill>
                <a:latin typeface="Arial"/>
                <a:cs typeface="Arial"/>
              </a:defRPr>
            </a:lvl1pPr>
          </a:lstStyle>
          <a:p>
            <a:r>
              <a:rPr lang="en-US" dirty="0" smtClean="0"/>
              <a:t>Poster Presentation Title</a:t>
            </a:r>
            <a:br>
              <a:rPr lang="en-US" dirty="0" smtClean="0"/>
            </a:br>
            <a:r>
              <a:rPr lang="en-US" sz="2100" b="1" dirty="0" smtClean="0">
                <a:solidFill>
                  <a:schemeClr val="bg1"/>
                </a:solidFill>
                <a:latin typeface="Arial" pitchFamily="34" charset="0"/>
                <a:cs typeface="Arial" pitchFamily="34" charset="0"/>
              </a:rPr>
              <a:t>List Author Name(s)</a:t>
            </a:r>
            <a:br>
              <a:rPr lang="en-US" sz="2100" b="1" dirty="0" smtClean="0">
                <a:solidFill>
                  <a:schemeClr val="bg1"/>
                </a:solidFill>
                <a:latin typeface="Arial" pitchFamily="34" charset="0"/>
                <a:cs typeface="Arial" pitchFamily="34" charset="0"/>
              </a:rPr>
            </a:br>
            <a:r>
              <a:rPr lang="en-US" sz="2100" b="1" dirty="0" smtClean="0">
                <a:solidFill>
                  <a:schemeClr val="bg1"/>
                </a:solidFill>
                <a:latin typeface="Arial" pitchFamily="34" charset="0"/>
                <a:cs typeface="Arial" pitchFamily="34" charset="0"/>
              </a:rPr>
              <a:t>List Affiliated Institutions</a:t>
            </a:r>
            <a:endParaRPr lang="en-US" dirty="0"/>
          </a:p>
        </p:txBody>
      </p:sp>
      <p:sp>
        <p:nvSpPr>
          <p:cNvPr id="22" name="Text Placeholder 21"/>
          <p:cNvSpPr>
            <a:spLocks noGrp="1"/>
          </p:cNvSpPr>
          <p:nvPr>
            <p:ph type="body" sz="quarter" idx="10" hasCustomPrompt="1"/>
          </p:nvPr>
        </p:nvSpPr>
        <p:spPr>
          <a:xfrm>
            <a:off x="348343"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Abstract or Introduction</a:t>
            </a:r>
            <a:endParaRPr lang="en-US" dirty="0"/>
          </a:p>
        </p:txBody>
      </p:sp>
      <p:sp>
        <p:nvSpPr>
          <p:cNvPr id="24" name="Text Placeholder 23"/>
          <p:cNvSpPr>
            <a:spLocks noGrp="1"/>
          </p:cNvSpPr>
          <p:nvPr>
            <p:ph type="body" sz="quarter" idx="11" hasCustomPrompt="1"/>
          </p:nvPr>
        </p:nvSpPr>
        <p:spPr>
          <a:xfrm>
            <a:off x="348343" y="2819400"/>
            <a:ext cx="6792685" cy="4343400"/>
          </a:xfrm>
          <a:prstGeom prst="rect">
            <a:avLst/>
          </a:prstGeom>
        </p:spPr>
        <p:txBody>
          <a:bodyPr vert="horz" lIns="78373" tIns="39187" rIns="78373" bIns="39187"/>
          <a:lstStyle>
            <a:lvl1pPr marL="0" indent="0">
              <a:buNone/>
              <a:defRPr sz="1400" baseline="0"/>
            </a:lvl1pPr>
            <a:lvl2pPr marL="198654" indent="0">
              <a:buNone/>
              <a:defRPr sz="1400" baseline="0"/>
            </a:lvl2pPr>
            <a:lvl3pPr marL="386424" indent="0">
              <a:buNone/>
              <a:defRPr sz="1400" baseline="0"/>
            </a:lvl3pPr>
            <a:lvl4pPr>
              <a:defRPr sz="1400"/>
            </a:lvl4pPr>
            <a:lvl5pPr>
              <a:defRPr sz="1400"/>
            </a:lvl5pPr>
          </a:lstStyle>
          <a:p>
            <a:pPr lvl="0"/>
            <a:r>
              <a:rPr lang="en-US" dirty="0" smtClean="0"/>
              <a:t>Any element of this template (colors, fonts, layouts, etc.) can be edited to suit your needs. To change the color of a title bar: right click the text box, select format shape, edit the “Fill” and “Line” your desired specifications.</a:t>
            </a:r>
          </a:p>
        </p:txBody>
      </p:sp>
      <p:sp>
        <p:nvSpPr>
          <p:cNvPr id="25" name="Text Placeholder 21"/>
          <p:cNvSpPr>
            <a:spLocks noGrp="1"/>
          </p:cNvSpPr>
          <p:nvPr>
            <p:ph type="body" sz="quarter" idx="12" hasCustomPrompt="1"/>
          </p:nvPr>
        </p:nvSpPr>
        <p:spPr>
          <a:xfrm>
            <a:off x="348343" y="73152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Objectives</a:t>
            </a:r>
            <a:endParaRPr lang="en-US" dirty="0"/>
          </a:p>
        </p:txBody>
      </p:sp>
      <p:sp>
        <p:nvSpPr>
          <p:cNvPr id="26" name="Text Placeholder 23"/>
          <p:cNvSpPr>
            <a:spLocks noGrp="1"/>
          </p:cNvSpPr>
          <p:nvPr>
            <p:ph type="body" sz="quarter" idx="13" hasCustomPrompt="1"/>
          </p:nvPr>
        </p:nvSpPr>
        <p:spPr>
          <a:xfrm>
            <a:off x="348343" y="80010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smtClean="0"/>
              <a:t>To change the color of a title bar: right click the text box, select format shape, edit the “Fill” and “Line” your desired specifications.</a:t>
            </a:r>
          </a:p>
        </p:txBody>
      </p:sp>
      <p:sp>
        <p:nvSpPr>
          <p:cNvPr id="27" name="Text Placeholder 21"/>
          <p:cNvSpPr>
            <a:spLocks noGrp="1"/>
          </p:cNvSpPr>
          <p:nvPr>
            <p:ph type="body" sz="quarter" idx="14" hasCustomPrompt="1"/>
          </p:nvPr>
        </p:nvSpPr>
        <p:spPr>
          <a:xfrm>
            <a:off x="348343"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Methods</a:t>
            </a:r>
            <a:endParaRPr lang="en-US" dirty="0"/>
          </a:p>
        </p:txBody>
      </p:sp>
      <p:sp>
        <p:nvSpPr>
          <p:cNvPr id="28" name="Text Placeholder 23"/>
          <p:cNvSpPr>
            <a:spLocks noGrp="1"/>
          </p:cNvSpPr>
          <p:nvPr>
            <p:ph type="body" sz="quarter" idx="15" hasCustomPrompt="1"/>
          </p:nvPr>
        </p:nvSpPr>
        <p:spPr>
          <a:xfrm>
            <a:off x="348343" y="124968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smtClean="0"/>
              <a:t>Copy and paste title bars and text boxes to create additional sections.</a:t>
            </a:r>
          </a:p>
        </p:txBody>
      </p:sp>
      <p:sp>
        <p:nvSpPr>
          <p:cNvPr id="29" name="Text Placeholder 21"/>
          <p:cNvSpPr>
            <a:spLocks noGrp="1"/>
          </p:cNvSpPr>
          <p:nvPr>
            <p:ph type="body" sz="quarter" idx="16" hasCustomPrompt="1"/>
          </p:nvPr>
        </p:nvSpPr>
        <p:spPr>
          <a:xfrm>
            <a:off x="7576458"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Results</a:t>
            </a:r>
            <a:endParaRPr lang="en-US" dirty="0"/>
          </a:p>
        </p:txBody>
      </p:sp>
      <p:sp>
        <p:nvSpPr>
          <p:cNvPr id="30" name="Text Placeholder 23"/>
          <p:cNvSpPr>
            <a:spLocks noGrp="1"/>
          </p:cNvSpPr>
          <p:nvPr>
            <p:ph type="body" sz="quarter" idx="17"/>
          </p:nvPr>
        </p:nvSpPr>
        <p:spPr>
          <a:xfrm>
            <a:off x="14804572" y="12496800"/>
            <a:ext cx="6792685" cy="36576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1" name="Text Placeholder 21"/>
          <p:cNvSpPr>
            <a:spLocks noGrp="1"/>
          </p:cNvSpPr>
          <p:nvPr>
            <p:ph type="body" sz="quarter" idx="18" hasCustomPrompt="1"/>
          </p:nvPr>
        </p:nvSpPr>
        <p:spPr>
          <a:xfrm>
            <a:off x="14804572"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Conclusion</a:t>
            </a:r>
            <a:endParaRPr lang="en-US" dirty="0"/>
          </a:p>
        </p:txBody>
      </p:sp>
      <p:sp>
        <p:nvSpPr>
          <p:cNvPr id="32" name="Text Placeholder 23"/>
          <p:cNvSpPr>
            <a:spLocks noGrp="1"/>
          </p:cNvSpPr>
          <p:nvPr>
            <p:ph type="body" sz="quarter" idx="19"/>
          </p:nvPr>
        </p:nvSpPr>
        <p:spPr>
          <a:xfrm>
            <a:off x="14804572" y="2819400"/>
            <a:ext cx="6792685" cy="88392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3" name="Text Placeholder 21"/>
          <p:cNvSpPr>
            <a:spLocks noGrp="1"/>
          </p:cNvSpPr>
          <p:nvPr>
            <p:ph type="body" sz="quarter" idx="20" hasCustomPrompt="1"/>
          </p:nvPr>
        </p:nvSpPr>
        <p:spPr>
          <a:xfrm>
            <a:off x="14804572"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smtClean="0"/>
              <a:t>References</a:t>
            </a:r>
            <a:endParaRPr lang="en-US" dirty="0"/>
          </a:p>
        </p:txBody>
      </p:sp>
      <p:sp>
        <p:nvSpPr>
          <p:cNvPr id="34" name="Text Placeholder 23"/>
          <p:cNvSpPr>
            <a:spLocks noGrp="1"/>
          </p:cNvSpPr>
          <p:nvPr>
            <p:ph type="body" sz="quarter" idx="21" hasCustomPrompt="1"/>
          </p:nvPr>
        </p:nvSpPr>
        <p:spPr>
          <a:xfrm>
            <a:off x="7576458" y="2819400"/>
            <a:ext cx="6792685" cy="13335000"/>
          </a:xfrm>
          <a:prstGeom prst="rect">
            <a:avLst/>
          </a:prstGeom>
        </p:spPr>
        <p:txBody>
          <a:bodyPr vert="horz" lIns="78373" tIns="39187" rIns="78373" bIns="39187"/>
          <a:lstStyle>
            <a:lvl1pPr marL="0" indent="0">
              <a:buNone/>
              <a:defRPr sz="1400" baseline="0"/>
            </a:lvl1pPr>
            <a:lvl2pPr marL="198654" indent="0">
              <a:buNone/>
              <a:defRPr sz="1400"/>
            </a:lvl2pPr>
            <a:lvl3pPr>
              <a:defRPr sz="1400"/>
            </a:lvl3pPr>
            <a:lvl4pPr>
              <a:defRPr sz="1400"/>
            </a:lvl4pPr>
            <a:lvl5pPr>
              <a:defRPr sz="1400"/>
            </a:lvl5pPr>
          </a:lstStyle>
          <a:p>
            <a:pPr lvl="0"/>
            <a:r>
              <a:rPr lang="en-US" dirty="0" smtClean="0"/>
              <a:t>Remember to save all charts, graphs, and tables as 300DPI images prior to inserting them into your posters. Doing so will ensure the best results when printing your posters.</a:t>
            </a:r>
          </a:p>
        </p:txBody>
      </p:sp>
      <p:sp>
        <p:nvSpPr>
          <p:cNvPr id="36" name="Picture Placeholder 35"/>
          <p:cNvSpPr>
            <a:spLocks noGrp="1"/>
          </p:cNvSpPr>
          <p:nvPr>
            <p:ph type="pic" sz="quarter" idx="22" hasCustomPrompt="1"/>
          </p:nvPr>
        </p:nvSpPr>
        <p:spPr>
          <a:xfrm>
            <a:off x="609602"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smtClean="0"/>
              <a:t>LOGO</a:t>
            </a:r>
            <a:endParaRPr lang="en-US" dirty="0"/>
          </a:p>
        </p:txBody>
      </p:sp>
      <p:sp>
        <p:nvSpPr>
          <p:cNvPr id="37" name="Picture Placeholder 35"/>
          <p:cNvSpPr>
            <a:spLocks noGrp="1"/>
          </p:cNvSpPr>
          <p:nvPr>
            <p:ph type="pic" sz="quarter" idx="23" hasCustomPrompt="1"/>
          </p:nvPr>
        </p:nvSpPr>
        <p:spPr>
          <a:xfrm>
            <a:off x="19855545"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smtClean="0"/>
              <a:t>LOGO</a:t>
            </a:r>
            <a:endParaRPr lang="en-US" dirty="0"/>
          </a:p>
        </p:txBody>
      </p:sp>
      <p:sp>
        <p:nvSpPr>
          <p:cNvPr id="39" name="Chart Placeholder 38"/>
          <p:cNvSpPr>
            <a:spLocks noGrp="1"/>
          </p:cNvSpPr>
          <p:nvPr>
            <p:ph type="chart" sz="quarter" idx="24"/>
          </p:nvPr>
        </p:nvSpPr>
        <p:spPr>
          <a:xfrm>
            <a:off x="8098974" y="8077200"/>
            <a:ext cx="5747657" cy="3352800"/>
          </a:xfrm>
          <a:prstGeom prst="rect">
            <a:avLst/>
          </a:prstGeom>
        </p:spPr>
        <p:txBody>
          <a:bodyPr vert="horz" lIns="78373" tIns="39187" rIns="78373" bIns="39187"/>
          <a:lstStyle>
            <a:lvl1pPr marL="0" indent="0">
              <a:buNone/>
              <a:defRPr sz="1400"/>
            </a:lvl1pPr>
          </a:lstStyle>
          <a:p>
            <a:endParaRPr lang="en-US" dirty="0"/>
          </a:p>
        </p:txBody>
      </p:sp>
      <p:sp>
        <p:nvSpPr>
          <p:cNvPr id="40" name="Chart Placeholder 38"/>
          <p:cNvSpPr>
            <a:spLocks noGrp="1"/>
          </p:cNvSpPr>
          <p:nvPr>
            <p:ph type="chart" sz="quarter" idx="25"/>
          </p:nvPr>
        </p:nvSpPr>
        <p:spPr>
          <a:xfrm>
            <a:off x="8098974" y="12268200"/>
            <a:ext cx="5747657" cy="3352800"/>
          </a:xfrm>
          <a:prstGeom prst="rect">
            <a:avLst/>
          </a:prstGeom>
        </p:spPr>
        <p:txBody>
          <a:bodyPr vert="horz" lIns="78373" tIns="39187" rIns="78373" bIns="39187"/>
          <a:lstStyle>
            <a:lvl1pPr marL="0" indent="0">
              <a:buNone/>
              <a:defRPr sz="1400"/>
            </a:lvl1pPr>
          </a:lstStyle>
          <a:p>
            <a:endParaRPr lang="en-US" dirty="0"/>
          </a:p>
        </p:txBody>
      </p:sp>
      <p:pic>
        <p:nvPicPr>
          <p:cNvPr id="4" name="Picture 3" descr="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69200" y="16208386"/>
            <a:ext cx="1371600" cy="219456"/>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746547" rtl="0" eaLnBrk="1" latinLnBrk="0" hangingPunct="1">
        <a:spcBef>
          <a:spcPct val="0"/>
        </a:spcBef>
        <a:buNone/>
        <a:defRPr sz="8400" kern="1200">
          <a:solidFill>
            <a:schemeClr val="tx1"/>
          </a:solidFill>
          <a:latin typeface="+mj-lt"/>
          <a:ea typeface="+mj-ea"/>
          <a:cs typeface="+mj-cs"/>
        </a:defRPr>
      </a:lvl1pPr>
    </p:titleStyle>
    <p:bodyStyle>
      <a:lvl1pPr marL="654956" indent="-654956" algn="l" defTabSz="1746547" rtl="0" eaLnBrk="1" latinLnBrk="0" hangingPunct="1">
        <a:spcBef>
          <a:spcPct val="20000"/>
        </a:spcBef>
        <a:buFont typeface="Arial" pitchFamily="34" charset="0"/>
        <a:buChar char="•"/>
        <a:defRPr sz="61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p:bodyStyle>
    <p:other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ointcommission.org/" TargetMode="External"/><Relationship Id="rId2" Type="http://schemas.openxmlformats.org/officeDocument/2006/relationships/hyperlink" Target="http://www.ahrq.gov/"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solidFill>
            <a:srgbClr val="1A4BA9"/>
          </a:solidFill>
          <a:ln>
            <a:solidFill>
              <a:srgbClr val="09306B"/>
            </a:solidFill>
          </a:ln>
        </p:spPr>
        <p:txBody>
          <a:bodyPr/>
          <a:lstStyle/>
          <a:p>
            <a:r>
              <a:rPr lang="en-US" dirty="0" smtClean="0"/>
              <a:t>Catheter Associated Urinary Tract Infections CAUTI Reductions Nurse Driven Protocol </a:t>
            </a:r>
            <a:r>
              <a:rPr lang="en-US" dirty="0" smtClean="0"/>
              <a:t/>
            </a:r>
            <a:br>
              <a:rPr lang="en-US" dirty="0" smtClean="0"/>
            </a:br>
            <a:r>
              <a:rPr lang="en-US" dirty="0" smtClean="0"/>
              <a:t>Bobbi Reid, BSN, RN </a:t>
            </a:r>
            <a:r>
              <a:rPr lang="en-US" dirty="0" smtClean="0"/>
              <a:t>  </a:t>
            </a:r>
            <a:r>
              <a:rPr lang="en-US" dirty="0" smtClean="0"/>
              <a:t>Deb Tauber MSN, RN, CEN</a:t>
            </a:r>
            <a:endParaRPr lang="en-US" dirty="0"/>
          </a:p>
        </p:txBody>
      </p:sp>
      <p:sp>
        <p:nvSpPr>
          <p:cNvPr id="20" name="Text Placeholder 19"/>
          <p:cNvSpPr>
            <a:spLocks noGrp="1"/>
          </p:cNvSpPr>
          <p:nvPr>
            <p:ph type="body" sz="quarter" idx="10"/>
          </p:nvPr>
        </p:nvSpPr>
        <p:spPr>
          <a:solidFill>
            <a:srgbClr val="1A4BA9"/>
          </a:solidFill>
          <a:ln>
            <a:solidFill>
              <a:srgbClr val="09306B"/>
            </a:solidFill>
          </a:ln>
        </p:spPr>
        <p:txBody>
          <a:bodyPr/>
          <a:lstStyle/>
          <a:p>
            <a:pPr algn="ctr"/>
            <a:r>
              <a:rPr lang="en-US" dirty="0" smtClean="0"/>
              <a:t>Introduction</a:t>
            </a:r>
            <a:endParaRPr lang="en-US" dirty="0"/>
          </a:p>
        </p:txBody>
      </p:sp>
      <p:sp>
        <p:nvSpPr>
          <p:cNvPr id="21" name="Text Placeholder 20"/>
          <p:cNvSpPr>
            <a:spLocks noGrp="1"/>
          </p:cNvSpPr>
          <p:nvPr>
            <p:ph type="body" sz="quarter" idx="11"/>
          </p:nvPr>
        </p:nvSpPr>
        <p:spPr>
          <a:xfrm>
            <a:off x="386443" y="2895600"/>
            <a:ext cx="6792685" cy="13411200"/>
          </a:xfrm>
        </p:spPr>
        <p:txBody>
          <a:bodyPr/>
          <a:lstStyle/>
          <a:p>
            <a:r>
              <a:rPr lang="en-US" sz="2000" dirty="0"/>
              <a:t>Each year it is estimated that 1.7 million patients suffer from healthcare-acquired infections (HAI), with 99,000 resulting in </a:t>
            </a:r>
            <a:r>
              <a:rPr lang="en-US" sz="2000" dirty="0" smtClean="0"/>
              <a:t>death (Finan, 2012).Nearly </a:t>
            </a:r>
            <a:r>
              <a:rPr lang="en-US" sz="2000" dirty="0"/>
              <a:t>75% of hospital-associated urinary tract infections are associated with urinary catheter use. Prolonged use of an IUC is the most important risk factor for developing a Cauti. There was a 6% increase in Cauti infections during </a:t>
            </a:r>
            <a:r>
              <a:rPr lang="en-US" sz="2000" dirty="0" smtClean="0"/>
              <a:t>2009-2013 (The Joint Commission, 2016).  </a:t>
            </a:r>
            <a:r>
              <a:rPr lang="en-US" sz="2000" dirty="0"/>
              <a:t>This can lead to longer hospital stays, and increased costs of up to $450 million per </a:t>
            </a:r>
            <a:r>
              <a:rPr lang="en-US" sz="2000" dirty="0" smtClean="0"/>
              <a:t>year, which is what the Centers for Medicare and Medicaid Services (CMS) spent providing care to 43 million Medicare beneficiaries in 2008 (Finan, 2012).  </a:t>
            </a:r>
            <a:r>
              <a:rPr lang="en-US" sz="2000" dirty="0"/>
              <a:t>Roughly, 70% of Cauti’s are preventable by using evidence-based prevention measures., which shows that up to 380,000 infections, and 9,000 deaths could be prevented (McNeil, 2017). </a:t>
            </a:r>
            <a:r>
              <a:rPr lang="en-US" sz="2000" dirty="0" smtClean="0"/>
              <a:t>It is estimated that CAUTI’s alone cost $1007.00 per episode (Finan, 2012). </a:t>
            </a:r>
            <a:endParaRPr lang="en-US" sz="2000" dirty="0"/>
          </a:p>
          <a:p>
            <a:endParaRPr lang="en-US" sz="2000" dirty="0"/>
          </a:p>
          <a:p>
            <a:r>
              <a:rPr lang="en-US" sz="2000" dirty="0"/>
              <a:t>Catheter-associated urinary tract infections (Cauti’s) can be associated with incorrect technique when inserting an indwelling catheter, incorrect care of the Foley during their hospitalization, and prolonged use. </a:t>
            </a:r>
          </a:p>
          <a:p>
            <a:endParaRPr lang="en-US" sz="2000" dirty="0"/>
          </a:p>
          <a:p>
            <a:r>
              <a:rPr lang="en-US" sz="2000" dirty="0"/>
              <a:t>Complications associated with Cauti’s cause discomfort to the patient, prolonged hospital stays, and increased cost and mortality.</a:t>
            </a:r>
          </a:p>
          <a:p>
            <a:endParaRPr lang="en-US" sz="2000" dirty="0"/>
          </a:p>
          <a:p>
            <a:r>
              <a:rPr lang="en-US" sz="2000" dirty="0"/>
              <a:t>Symptoms can include: fever, rigors, lethargy, flank pain, confusion, nausea, pelvic pain, and hematuria.</a:t>
            </a:r>
          </a:p>
          <a:p>
            <a:endParaRPr lang="en-US" sz="2000" dirty="0" smtClean="0"/>
          </a:p>
          <a:p>
            <a:r>
              <a:rPr lang="en-US" sz="2000" dirty="0" smtClean="0"/>
              <a:t>Treatment </a:t>
            </a:r>
            <a:r>
              <a:rPr lang="en-US" sz="2000" dirty="0"/>
              <a:t>can include: antibiotic therapy based on the susceptibility patterns, and best practice is that the catheter should be removed or replaced before starting an antibiotic therapy when at all possible. Duration of antibiotic therapy can range </a:t>
            </a:r>
            <a:r>
              <a:rPr lang="en-US" sz="2000" dirty="0" smtClean="0"/>
              <a:t>from </a:t>
            </a:r>
            <a:r>
              <a:rPr lang="en-US" sz="2000" dirty="0"/>
              <a:t>seven to fourteen days depending on </a:t>
            </a:r>
            <a:r>
              <a:rPr lang="en-US" sz="2000" dirty="0" smtClean="0"/>
              <a:t>the infection.</a:t>
            </a:r>
            <a:endParaRPr lang="en-US" sz="2000" dirty="0"/>
          </a:p>
          <a:p>
            <a:r>
              <a:rPr lang="en-US" sz="2000" dirty="0" smtClean="0"/>
              <a:t>Nursing is vital to preventing Cauti’s, and by following protocol, and using diligence with the care of catheters, educating yourselves with the evidence-based literature,  and by collaborating with your education team, the numbers of Cauti’s will decrease, patient outcomes will increase along with patient satisfaction (Smith, 2015).  Bi-yearly skills days are essential in  reviewing techniques, along with non-clinical staff who may be caring for indwelling catheters also. </a:t>
            </a:r>
            <a:endParaRPr lang="en-US" sz="2000" dirty="0"/>
          </a:p>
        </p:txBody>
      </p:sp>
      <p:sp>
        <p:nvSpPr>
          <p:cNvPr id="26" name="Text Placeholder 25"/>
          <p:cNvSpPr>
            <a:spLocks noGrp="1"/>
          </p:cNvSpPr>
          <p:nvPr>
            <p:ph type="body" sz="quarter" idx="16"/>
          </p:nvPr>
        </p:nvSpPr>
        <p:spPr>
          <a:solidFill>
            <a:srgbClr val="1A4BA9"/>
          </a:solidFill>
          <a:ln>
            <a:solidFill>
              <a:srgbClr val="09306B"/>
            </a:solidFill>
          </a:ln>
        </p:spPr>
        <p:txBody>
          <a:bodyPr/>
          <a:lstStyle/>
          <a:p>
            <a:pPr algn="ctr"/>
            <a:r>
              <a:rPr lang="en-US" dirty="0" smtClean="0"/>
              <a:t>Literature Review</a:t>
            </a:r>
            <a:endParaRPr lang="en-US" dirty="0"/>
          </a:p>
        </p:txBody>
      </p:sp>
      <p:sp>
        <p:nvSpPr>
          <p:cNvPr id="27" name="Text Placeholder 26"/>
          <p:cNvSpPr>
            <a:spLocks noGrp="1"/>
          </p:cNvSpPr>
          <p:nvPr>
            <p:ph type="body" sz="quarter" idx="17"/>
          </p:nvPr>
        </p:nvSpPr>
        <p:spPr/>
        <p:txBody>
          <a:bodyPr/>
          <a:lstStyle/>
          <a:p>
            <a:pPr marL="0" indent="0">
              <a:buNone/>
            </a:pPr>
            <a:r>
              <a:rPr lang="en-US" dirty="0" smtClean="0"/>
              <a:t>Agency for Healthcare Research and Quality (2017). </a:t>
            </a:r>
            <a:r>
              <a:rPr lang="en-US" i="1" dirty="0" smtClean="0"/>
              <a:t>Toolkit for reducing CAUTI in</a:t>
            </a:r>
          </a:p>
          <a:p>
            <a:pPr marL="0" indent="0">
              <a:buNone/>
            </a:pPr>
            <a:r>
              <a:rPr lang="en-US" i="1" dirty="0"/>
              <a:t> </a:t>
            </a:r>
            <a:r>
              <a:rPr lang="en-US" i="1" dirty="0" smtClean="0"/>
              <a:t>      hospitals</a:t>
            </a:r>
            <a:r>
              <a:rPr lang="en-US" dirty="0" smtClean="0"/>
              <a:t>. Retrieved: </a:t>
            </a:r>
            <a:r>
              <a:rPr lang="en-US" dirty="0" smtClean="0">
                <a:hlinkClick r:id="rId2"/>
              </a:rPr>
              <a:t>www.ahrq.gov</a:t>
            </a:r>
            <a:r>
              <a:rPr lang="en-US" dirty="0" smtClean="0"/>
              <a:t>.</a:t>
            </a:r>
          </a:p>
          <a:p>
            <a:pPr marL="0" indent="0">
              <a:buNone/>
            </a:pPr>
            <a:r>
              <a:rPr lang="en-US" dirty="0" smtClean="0"/>
              <a:t>American Nurses Association (2017). </a:t>
            </a:r>
            <a:r>
              <a:rPr lang="en-US" i="1" dirty="0" smtClean="0"/>
              <a:t>Streamlined Evidence-Based RN Tool: Catheter </a:t>
            </a:r>
          </a:p>
          <a:p>
            <a:pPr marL="0" indent="0">
              <a:buNone/>
            </a:pPr>
            <a:r>
              <a:rPr lang="en-US" i="1" dirty="0"/>
              <a:t> </a:t>
            </a:r>
            <a:r>
              <a:rPr lang="en-US" i="1" dirty="0" smtClean="0"/>
              <a:t>       Associated Urinary Tract Infection (CAUTI) Prevention</a:t>
            </a:r>
            <a:r>
              <a:rPr lang="en-US" dirty="0" smtClean="0"/>
              <a:t>. Retrieved: nursingworld.org.</a:t>
            </a:r>
          </a:p>
          <a:p>
            <a:pPr marL="0" indent="0">
              <a:buNone/>
            </a:pPr>
            <a:r>
              <a:rPr lang="en-US" dirty="0" smtClean="0"/>
              <a:t>Centers for Disease Control (2017). Catheter-Associated Urinary Tract Infections </a:t>
            </a:r>
          </a:p>
          <a:p>
            <a:pPr marL="0" indent="0">
              <a:buNone/>
            </a:pPr>
            <a:r>
              <a:rPr lang="en-US" dirty="0"/>
              <a:t> </a:t>
            </a:r>
            <a:r>
              <a:rPr lang="en-US" dirty="0" smtClean="0"/>
              <a:t>       (CAUTI’s). Retrieved: www.cdc.gov</a:t>
            </a:r>
          </a:p>
          <a:p>
            <a:pPr marL="0" indent="0">
              <a:buNone/>
            </a:pPr>
            <a:r>
              <a:rPr lang="en-US" dirty="0" smtClean="0"/>
              <a:t>Finan, D. (2012). Improving patient outcomes: Reducing the risk of CAUTI’s. </a:t>
            </a:r>
            <a:r>
              <a:rPr lang="en-US" i="1" dirty="0" smtClean="0"/>
              <a:t>The Kansas</a:t>
            </a:r>
          </a:p>
          <a:p>
            <a:pPr marL="0" indent="0">
              <a:buNone/>
            </a:pPr>
            <a:r>
              <a:rPr lang="en-US" i="1" dirty="0"/>
              <a:t> </a:t>
            </a:r>
            <a:r>
              <a:rPr lang="en-US" i="1" dirty="0" smtClean="0"/>
              <a:t>      Nurse, 87</a:t>
            </a:r>
            <a:r>
              <a:rPr lang="en-US" dirty="0" smtClean="0"/>
              <a:t>(2), 19-23.</a:t>
            </a:r>
          </a:p>
          <a:p>
            <a:pPr marL="0" indent="0">
              <a:buNone/>
            </a:pPr>
            <a:r>
              <a:rPr lang="en-US" dirty="0" smtClean="0"/>
              <a:t>Smith, C. V. (2015). On the road to zero Cauti’s: Reducing urinary-catheter device days. </a:t>
            </a:r>
          </a:p>
          <a:p>
            <a:pPr marL="0" indent="0">
              <a:buNone/>
            </a:pPr>
            <a:r>
              <a:rPr lang="en-US" dirty="0"/>
              <a:t> </a:t>
            </a:r>
            <a:r>
              <a:rPr lang="en-US" dirty="0" smtClean="0"/>
              <a:t>      </a:t>
            </a:r>
            <a:r>
              <a:rPr lang="en-US" i="1" dirty="0" smtClean="0"/>
              <a:t>American Nurse Today, 10</a:t>
            </a:r>
            <a:r>
              <a:rPr lang="en-US" dirty="0" smtClean="0"/>
              <a:t>(1), 46-48.</a:t>
            </a:r>
          </a:p>
          <a:p>
            <a:pPr marL="0" indent="0">
              <a:buNone/>
            </a:pPr>
            <a:r>
              <a:rPr lang="en-US" dirty="0" smtClean="0"/>
              <a:t>McNeil, L. (2017). Back to Basics: How evidence-based nursing practice can prevent </a:t>
            </a:r>
          </a:p>
          <a:p>
            <a:pPr marL="0" indent="0">
              <a:buNone/>
            </a:pPr>
            <a:r>
              <a:rPr lang="en-US" dirty="0"/>
              <a:t> </a:t>
            </a:r>
            <a:r>
              <a:rPr lang="en-US" dirty="0" smtClean="0"/>
              <a:t>      catheter-associated urinary tract infections. </a:t>
            </a:r>
            <a:r>
              <a:rPr lang="en-US" i="1" dirty="0" smtClean="0"/>
              <a:t>Urologic Nursing, 37</a:t>
            </a:r>
            <a:r>
              <a:rPr lang="en-US" dirty="0" smtClean="0"/>
              <a:t>(4), 204-206.</a:t>
            </a:r>
          </a:p>
          <a:p>
            <a:pPr marL="0" indent="0">
              <a:buNone/>
            </a:pPr>
            <a:r>
              <a:rPr lang="en-US" dirty="0"/>
              <a:t>The Joint Commission (2016). </a:t>
            </a:r>
            <a:r>
              <a:rPr lang="en-US" i="1" dirty="0"/>
              <a:t>National patient safety goals: Using evidence-based </a:t>
            </a:r>
          </a:p>
          <a:p>
            <a:pPr marL="0" indent="0">
              <a:buNone/>
            </a:pPr>
            <a:r>
              <a:rPr lang="en-US" i="1" dirty="0"/>
              <a:t>       Practices to prevent catheter-associated urinary tract infections</a:t>
            </a:r>
            <a:r>
              <a:rPr lang="en-US" dirty="0"/>
              <a:t>. Retrieved: </a:t>
            </a:r>
          </a:p>
          <a:p>
            <a:pPr marL="0" indent="0">
              <a:buNone/>
            </a:pPr>
            <a:r>
              <a:rPr lang="en-US" dirty="0"/>
              <a:t>       </a:t>
            </a:r>
            <a:r>
              <a:rPr lang="en-US" dirty="0" smtClean="0">
                <a:hlinkClick r:id="rId3"/>
              </a:rPr>
              <a:t>www.jointcommission.org</a:t>
            </a: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p:txBody>
      </p:sp>
      <p:sp>
        <p:nvSpPr>
          <p:cNvPr id="28" name="Text Placeholder 27"/>
          <p:cNvSpPr>
            <a:spLocks noGrp="1"/>
          </p:cNvSpPr>
          <p:nvPr>
            <p:ph type="body" sz="quarter" idx="18"/>
          </p:nvPr>
        </p:nvSpPr>
        <p:spPr>
          <a:solidFill>
            <a:srgbClr val="1A4BA9"/>
          </a:solidFill>
          <a:ln>
            <a:solidFill>
              <a:srgbClr val="09306B"/>
            </a:solidFill>
          </a:ln>
        </p:spPr>
        <p:txBody>
          <a:bodyPr/>
          <a:lstStyle/>
          <a:p>
            <a:r>
              <a:rPr lang="en-US" dirty="0" smtClean="0"/>
              <a:t>Recommendations for Practice</a:t>
            </a:r>
            <a:endParaRPr lang="en-US" dirty="0"/>
          </a:p>
        </p:txBody>
      </p:sp>
      <p:sp>
        <p:nvSpPr>
          <p:cNvPr id="29" name="Text Placeholder 28"/>
          <p:cNvSpPr>
            <a:spLocks noGrp="1"/>
          </p:cNvSpPr>
          <p:nvPr>
            <p:ph type="body" sz="quarter" idx="19"/>
          </p:nvPr>
        </p:nvSpPr>
        <p:spPr/>
        <p:txBody>
          <a:bodyPr/>
          <a:lstStyle/>
          <a:p>
            <a:pPr marL="0" indent="0">
              <a:buNone/>
            </a:pPr>
            <a:r>
              <a:rPr lang="en-US" sz="1600" dirty="0" smtClean="0"/>
              <a:t>The literature has demonstrated that Cauti’s can be prevented, by simply following protocols and guidelines that are set in each facility. Bladder Bundle  is considered a set of evidence-based practices that are implemented together. The concept of the bladder bundle is that it focuses primarily on avoiding the Cauti’s with aseptic practice, continual assessment of the indwelling catheter, and removal as soon as possible.  </a:t>
            </a:r>
          </a:p>
          <a:p>
            <a:pPr marL="0" indent="0">
              <a:buNone/>
            </a:pPr>
            <a:endParaRPr lang="en-US" sz="1600" dirty="0" smtClean="0"/>
          </a:p>
          <a:p>
            <a:pPr marL="0" indent="0">
              <a:buNone/>
            </a:pPr>
            <a:r>
              <a:rPr lang="en-US" sz="1600" dirty="0" smtClean="0"/>
              <a:t>Using criteria that is nurse-driven has shown to be quite effective in reducing the amount of Cauti’s in their facilities. </a:t>
            </a:r>
          </a:p>
          <a:p>
            <a:pPr marL="0" indent="0">
              <a:buNone/>
            </a:pPr>
            <a:endParaRPr lang="en-US" sz="1600" dirty="0" smtClean="0"/>
          </a:p>
          <a:p>
            <a:pPr marL="0" indent="0">
              <a:buNone/>
            </a:pPr>
            <a:r>
              <a:rPr lang="en-US" sz="1600" dirty="0" smtClean="0"/>
              <a:t>Much of the literature references the same criteria including:</a:t>
            </a:r>
          </a:p>
          <a:p>
            <a:pPr marL="342900" indent="-342900">
              <a:buAutoNum type="arabicPeriod"/>
            </a:pPr>
            <a:r>
              <a:rPr lang="en-US" sz="1600" dirty="0" smtClean="0"/>
              <a:t>Using indwelling catheters for only those patients who have chronic or acute </a:t>
            </a:r>
          </a:p>
          <a:p>
            <a:pPr marL="0" indent="0">
              <a:buNone/>
            </a:pPr>
            <a:r>
              <a:rPr lang="en-US" sz="1600" dirty="0"/>
              <a:t> </a:t>
            </a:r>
            <a:r>
              <a:rPr lang="en-US" sz="1600" dirty="0" smtClean="0"/>
              <a:t>      urinary retention, and other alternatives have been attempted and failed.</a:t>
            </a:r>
          </a:p>
          <a:p>
            <a:pPr marL="342900" indent="-342900">
              <a:buAutoNum type="arabicPeriod" startAt="2"/>
            </a:pPr>
            <a:r>
              <a:rPr lang="en-US" sz="1600" dirty="0" smtClean="0"/>
              <a:t>Using indwelling catheters for those patients who are in Hospice</a:t>
            </a:r>
          </a:p>
          <a:p>
            <a:pPr marL="342900" indent="-342900">
              <a:buAutoNum type="arabicPeriod" startAt="2"/>
            </a:pPr>
            <a:r>
              <a:rPr lang="en-US" sz="1600" dirty="0" smtClean="0"/>
              <a:t>Using indwelling catheters for those patients who are incontinent and have wounds that are stage 3 or 4 in the sacral or perineal areas.</a:t>
            </a:r>
          </a:p>
          <a:p>
            <a:pPr marL="342900" indent="-342900">
              <a:buAutoNum type="arabicPeriod" startAt="2"/>
            </a:pPr>
            <a:r>
              <a:rPr lang="en-US" sz="1600" dirty="0" smtClean="0"/>
              <a:t>Surgical patients.</a:t>
            </a:r>
          </a:p>
          <a:p>
            <a:pPr marL="342900" indent="-342900">
              <a:buAutoNum type="arabicPeriod" startAt="2"/>
            </a:pPr>
            <a:r>
              <a:rPr lang="en-US" sz="1600" dirty="0" smtClean="0"/>
              <a:t>Spinal injury patients.</a:t>
            </a:r>
          </a:p>
          <a:p>
            <a:pPr marL="342900" indent="-342900">
              <a:buAutoNum type="arabicPeriod" startAt="2"/>
            </a:pPr>
            <a:r>
              <a:rPr lang="en-US" sz="1600" dirty="0" smtClean="0"/>
              <a:t>Critically ill patients that need strict I &amp; O (AHRQ, 2017).</a:t>
            </a:r>
          </a:p>
          <a:p>
            <a:pPr marL="342900" indent="-342900">
              <a:buAutoNum type="arabicPeriod" startAt="2"/>
            </a:pPr>
            <a:endParaRPr lang="en-US" sz="1600" dirty="0" smtClean="0"/>
          </a:p>
          <a:p>
            <a:pPr marL="0" indent="0">
              <a:buNone/>
            </a:pPr>
            <a:r>
              <a:rPr lang="en-US" sz="1600" dirty="0" smtClean="0"/>
              <a:t>Using aseptic technique with special attention to the urinary kit and the order in which it is packaged. </a:t>
            </a:r>
          </a:p>
          <a:p>
            <a:pPr marL="0" indent="0">
              <a:buNone/>
            </a:pPr>
            <a:endParaRPr lang="en-US" sz="1600" dirty="0" smtClean="0"/>
          </a:p>
          <a:p>
            <a:pPr marL="0" indent="0">
              <a:buNone/>
            </a:pPr>
            <a:r>
              <a:rPr lang="en-US" sz="1600" dirty="0" smtClean="0"/>
              <a:t>Close assessment of the indwelling catheter, with special attention to the process of I &amp; O’s. Washing of hands, gloves, wiping the port with an alcohol pad, ensuring the port doesn’t come in contact with anything, wiping of the port with another alcohol pad, and closure. </a:t>
            </a:r>
          </a:p>
          <a:p>
            <a:pPr marL="0" indent="0">
              <a:buNone/>
            </a:pPr>
            <a:endParaRPr lang="en-US" sz="1600" dirty="0" smtClean="0"/>
          </a:p>
          <a:p>
            <a:pPr marL="0" indent="0">
              <a:buNone/>
            </a:pPr>
            <a:r>
              <a:rPr lang="en-US" sz="1600" dirty="0" smtClean="0"/>
              <a:t>Close assessment of patient for possible symptoms of a urinary tract infection. Symptoms can be subtle, with slight changes, so important to be very cognizant of the patients ques. </a:t>
            </a:r>
          </a:p>
          <a:p>
            <a:pPr marL="0" indent="0">
              <a:buNone/>
            </a:pPr>
            <a:r>
              <a:rPr lang="en-US" sz="1600" dirty="0" smtClean="0"/>
              <a:t>Finally removal as soon as possible.</a:t>
            </a:r>
            <a:endParaRPr lang="en-US" sz="1600" dirty="0"/>
          </a:p>
        </p:txBody>
      </p:sp>
      <p:sp>
        <p:nvSpPr>
          <p:cNvPr id="30" name="Text Placeholder 29"/>
          <p:cNvSpPr>
            <a:spLocks noGrp="1"/>
          </p:cNvSpPr>
          <p:nvPr>
            <p:ph type="body" sz="quarter" idx="20"/>
          </p:nvPr>
        </p:nvSpPr>
        <p:spPr>
          <a:solidFill>
            <a:srgbClr val="1A4BA9"/>
          </a:solidFill>
          <a:ln>
            <a:solidFill>
              <a:srgbClr val="09306B"/>
            </a:solidFill>
          </a:ln>
        </p:spPr>
        <p:txBody>
          <a:bodyPr/>
          <a:lstStyle/>
          <a:p>
            <a:endParaRPr lang="en-US"/>
          </a:p>
        </p:txBody>
      </p:sp>
      <p:sp>
        <p:nvSpPr>
          <p:cNvPr id="31" name="Text Placeholder 30"/>
          <p:cNvSpPr>
            <a:spLocks noGrp="1"/>
          </p:cNvSpPr>
          <p:nvPr>
            <p:ph type="body" sz="quarter" idx="21"/>
          </p:nvPr>
        </p:nvSpPr>
        <p:spPr/>
        <p:txBody>
          <a:bodyPr/>
          <a:lstStyle/>
          <a:p>
            <a:r>
              <a:rPr lang="en-US" sz="2000" b="1" dirty="0" smtClean="0"/>
              <a:t>The Joint Commission   (TJC)</a:t>
            </a:r>
          </a:p>
          <a:p>
            <a:r>
              <a:rPr lang="en-US" sz="1800" b="1" i="1" dirty="0"/>
              <a:t>National Patient Safety Goals: Using Evidence-Based Practices to Prevent Catheter-Associated Urinary Tract Infection</a:t>
            </a:r>
            <a:r>
              <a:rPr lang="en-US" sz="1800" b="1" i="1" dirty="0" smtClean="0"/>
              <a:t>.</a:t>
            </a:r>
          </a:p>
          <a:p>
            <a:r>
              <a:rPr lang="en-US" sz="1600" dirty="0" smtClean="0"/>
              <a:t>TJC evaluates healthcare organizations to ensure that they are providing high quality, safe, and effective care consistently. National Patient Safety Goals were established in 2002, and each NPSG contains specific elements of performance which are measurable, and expert evidence-based strategies. Healthcare organizations that do not adopt these safety practices risk losing their accreditation.</a:t>
            </a:r>
          </a:p>
          <a:p>
            <a:r>
              <a:rPr lang="en-US" sz="2000" b="1" dirty="0" smtClean="0"/>
              <a:t>Agency for Healthcare Research and Quality (AHRQ)</a:t>
            </a:r>
            <a:r>
              <a:rPr lang="en-US" sz="1800" b="1" dirty="0" smtClean="0"/>
              <a:t> </a:t>
            </a:r>
          </a:p>
          <a:p>
            <a:r>
              <a:rPr lang="en-US" sz="1800" b="1" i="1" dirty="0" smtClean="0"/>
              <a:t>Toolkit for reducing catheter-associated urinary tract infections in hospital units: Implementation guide. </a:t>
            </a:r>
          </a:p>
          <a:p>
            <a:r>
              <a:rPr lang="en-US" sz="1800" dirty="0" smtClean="0"/>
              <a:t>This article discusses appropriate and inappropriate indications for </a:t>
            </a:r>
            <a:r>
              <a:rPr lang="en-US" sz="1600" dirty="0" smtClean="0"/>
              <a:t>indwelling urinary catheters, and the importance of properly trained clinicians, appropriate maintenance, and prompt removal of catheters. The role of nursing is key to reducing inappropriate use of urinary catheters. Using a nurse-driven protocol for removing indwelling urinary catheters has proven effective in reducing Cauti’s, along with having the physicians engaged as champions is also key.</a:t>
            </a:r>
          </a:p>
          <a:p>
            <a:r>
              <a:rPr lang="en-US" sz="2000" b="1" dirty="0" smtClean="0"/>
              <a:t>American Nurse Today</a:t>
            </a:r>
          </a:p>
          <a:p>
            <a:r>
              <a:rPr lang="en-US" sz="1800" b="1" i="1" dirty="0" smtClean="0"/>
              <a:t>On the road to zero Cauti’s: Reducing urinary catheter device days. </a:t>
            </a:r>
          </a:p>
          <a:p>
            <a:r>
              <a:rPr lang="en-US" sz="1600" dirty="0" smtClean="0"/>
              <a:t>This article demonstrates how a quality-improvement project and a culture shift helped to reduce the number of Cauti’s at their hospital. They used evidence-based research along with electronic alerts to remind both physicians and nurses when a catheter was in place for more than 48 hours. They also revised their nursing flowsheet to align with an intervention-bundle recommendation. The bundle included: intact securement device, maintenance of a closed system unobstructed urine flow, drainage bag below the bladder, and perineal care documented at least daily or more depending on the patient’s needs.</a:t>
            </a:r>
          </a:p>
          <a:p>
            <a:r>
              <a:rPr lang="en-US" sz="2000" b="1" dirty="0" smtClean="0"/>
              <a:t>The Kansas Nurse</a:t>
            </a:r>
          </a:p>
          <a:p>
            <a:r>
              <a:rPr lang="en-US" sz="1800" b="1" i="1" dirty="0" smtClean="0"/>
              <a:t>Improving patient outcomes; reducing the risk of Cauti’s.</a:t>
            </a:r>
          </a:p>
          <a:p>
            <a:r>
              <a:rPr lang="en-US" sz="1600" dirty="0" smtClean="0"/>
              <a:t>This article discusses the significance of practicing with evidence-based care, and it provided the statistics of the costs that are associated with the increase in Cauti’s. The literature talked about bundling again with the following factors in mind: avoiding unnecessary use of urinary catheters, excellent care in maintaining the catheter, and removal as soon as possible. </a:t>
            </a:r>
          </a:p>
          <a:p>
            <a:r>
              <a:rPr lang="en-US" sz="2000" b="1" dirty="0" smtClean="0"/>
              <a:t>Urologic Nursing</a:t>
            </a:r>
          </a:p>
          <a:p>
            <a:r>
              <a:rPr lang="en-US" sz="1800" b="1" i="1" dirty="0" smtClean="0"/>
              <a:t>Back to Basics: How evidence-based nursing practice can prevent catheter-associated urinary tract infection. </a:t>
            </a:r>
          </a:p>
          <a:p>
            <a:r>
              <a:rPr lang="en-US" sz="1600" dirty="0" smtClean="0"/>
              <a:t>This article reviews the importance of utilizing evidence-based care with their Foley catheters. They discuss the following four components which are essential to the prevention of Cauti’s: avoiding unnecessary placement of indwelling catheters, aseptic technique when placing indwelling catheters, the maintenance of Foley care, and removing the catheter as soon as possible. </a:t>
            </a:r>
          </a:p>
          <a:p>
            <a:endParaRPr lang="en-US" sz="1800" dirty="0" smtClean="0"/>
          </a:p>
          <a:p>
            <a:endParaRPr lang="en-US" sz="2400" dirty="0"/>
          </a:p>
        </p:txBody>
      </p:sp>
      <p:pic>
        <p:nvPicPr>
          <p:cNvPr id="11" name="Picture 10"/>
          <p:cNvPicPr/>
          <p:nvPr/>
        </p:nvPicPr>
        <p:blipFill rotWithShape="1">
          <a:blip r:embed="rId4" cstate="print">
            <a:extLst>
              <a:ext uri="{28A0092B-C50C-407E-A947-70E740481C1C}">
                <a14:useLocalDpi xmlns:a14="http://schemas.microsoft.com/office/drawing/2010/main" val="0"/>
              </a:ext>
            </a:extLst>
          </a:blip>
          <a:srcRect l="34775" t="26809" r="16987" b="13405"/>
          <a:stretch/>
        </p:blipFill>
        <p:spPr bwMode="auto">
          <a:xfrm>
            <a:off x="19410317" y="396875"/>
            <a:ext cx="2186940" cy="2041525"/>
          </a:xfrm>
          <a:prstGeom prst="rect">
            <a:avLst/>
          </a:prstGeom>
          <a:ln>
            <a:noFill/>
          </a:ln>
          <a:extLst>
            <a:ext uri="{53640926-AAD7-44D8-BBD7-CCE9431645EC}">
              <a14:shadowObscured xmlns:a14="http://schemas.microsoft.com/office/drawing/2010/main"/>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2174</TotalTime>
  <Words>1303</Words>
  <Application>Microsoft Office PowerPoint</Application>
  <PresentationFormat>Custom</PresentationFormat>
  <Paragraphs>66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Catheter Associated Urinary Tract Infections CAUTI Reductions Nurse Driven Protocol  Bobbi Reid, BSN, RN   Deb Tauber MSN, RN, CEN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Viens</dc:creator>
  <cp:lastModifiedBy>Debra Tauber</cp:lastModifiedBy>
  <cp:revision>47</cp:revision>
  <dcterms:created xsi:type="dcterms:W3CDTF">2013-01-28T22:40:39Z</dcterms:created>
  <dcterms:modified xsi:type="dcterms:W3CDTF">2017-10-19T17:21:59Z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