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06" autoAdjust="0"/>
  </p:normalViewPr>
  <p:slideViewPr>
    <p:cSldViewPr>
      <p:cViewPr varScale="1">
        <p:scale>
          <a:sx n="57" d="100"/>
          <a:sy n="57" d="100"/>
        </p:scale>
        <p:origin x="1540"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3C127B-1A8D-44CE-86EA-B1CD7C828120}"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149259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C127B-1A8D-44CE-86EA-B1CD7C828120}"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4262114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C127B-1A8D-44CE-86EA-B1CD7C828120}"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2336250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C127B-1A8D-44CE-86EA-B1CD7C828120}"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3434490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3C127B-1A8D-44CE-86EA-B1CD7C828120}"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293497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3C127B-1A8D-44CE-86EA-B1CD7C828120}"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2136764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3C127B-1A8D-44CE-86EA-B1CD7C828120}" type="datetimeFigureOut">
              <a:rPr lang="en-US" smtClean="0"/>
              <a:t>9/5/2017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1645479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3C127B-1A8D-44CE-86EA-B1CD7C828120}" type="datetimeFigureOut">
              <a:rPr lang="en-US" smtClean="0"/>
              <a:t>9/5/2017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3065412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C127B-1A8D-44CE-86EA-B1CD7C828120}" type="datetimeFigureOut">
              <a:rPr lang="en-US" smtClean="0"/>
              <a:t>9/5/2017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3661847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3C127B-1A8D-44CE-86EA-B1CD7C828120}"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4163742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3C127B-1A8D-44CE-86EA-B1CD7C828120}"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615181-4BF2-470C-A93A-615286C062A9}" type="slidenum">
              <a:rPr lang="en-US" smtClean="0"/>
              <a:t>‹#›</a:t>
            </a:fld>
            <a:endParaRPr lang="en-US"/>
          </a:p>
        </p:txBody>
      </p:sp>
    </p:spTree>
    <p:extLst>
      <p:ext uri="{BB962C8B-B14F-4D97-AF65-F5344CB8AC3E}">
        <p14:creationId xmlns:p14="http://schemas.microsoft.com/office/powerpoint/2010/main" val="3305565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C127B-1A8D-44CE-86EA-B1CD7C828120}" type="datetimeFigureOut">
              <a:rPr lang="en-US" smtClean="0"/>
              <a:t>9/5/2017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615181-4BF2-470C-A93A-615286C062A9}" type="slidenum">
              <a:rPr lang="en-US" smtClean="0"/>
              <a:t>‹#›</a:t>
            </a:fld>
            <a:endParaRPr lang="en-US"/>
          </a:p>
        </p:txBody>
      </p:sp>
    </p:spTree>
    <p:extLst>
      <p:ext uri="{BB962C8B-B14F-4D97-AF65-F5344CB8AC3E}">
        <p14:creationId xmlns:p14="http://schemas.microsoft.com/office/powerpoint/2010/main" val="419775054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pn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7.png"/><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31.xml"/><Relationship Id="rId3" Type="http://schemas.openxmlformats.org/officeDocument/2006/relationships/slide" Target="slide11.xml"/><Relationship Id="rId7" Type="http://schemas.openxmlformats.org/officeDocument/2006/relationships/slide" Target="slide13.xml"/><Relationship Id="rId12" Type="http://schemas.openxmlformats.org/officeDocument/2006/relationships/slide" Target="slide23.xml"/><Relationship Id="rId17" Type="http://schemas.openxmlformats.org/officeDocument/2006/relationships/slide" Target="slide33.xml"/><Relationship Id="rId2" Type="http://schemas.openxmlformats.org/officeDocument/2006/relationships/slide" Target="slide3.xml"/><Relationship Id="rId16" Type="http://schemas.openxmlformats.org/officeDocument/2006/relationships/slide" Target="slide25.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5.xml"/><Relationship Id="rId5" Type="http://schemas.openxmlformats.org/officeDocument/2006/relationships/slide" Target="slide27.xml"/><Relationship Id="rId15" Type="http://schemas.openxmlformats.org/officeDocument/2006/relationships/slide" Target="slide17.xml"/><Relationship Id="rId10" Type="http://schemas.openxmlformats.org/officeDocument/2006/relationships/slide" Target="slide7.xml"/><Relationship Id="rId4" Type="http://schemas.openxmlformats.org/officeDocument/2006/relationships/slide" Target="slide19.xml"/><Relationship Id="rId9" Type="http://schemas.openxmlformats.org/officeDocument/2006/relationships/slide" Target="slide29.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3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www.youtube.com/watch?v=gwc5kCAP8f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Pediatric Jeopardy </a:t>
            </a:r>
            <a:r>
              <a:rPr lang="en-US" sz="800" dirty="0" smtClean="0"/>
              <a:t/>
            </a:r>
            <a:br>
              <a:rPr lang="en-US" sz="800" dirty="0" smtClean="0"/>
            </a:br>
            <a:r>
              <a:rPr lang="en-US" sz="1600" i="1" dirty="0" smtClean="0"/>
              <a:t>Created by Deb </a:t>
            </a:r>
            <a:r>
              <a:rPr lang="en-US" sz="1600" i="1" dirty="0"/>
              <a:t> </a:t>
            </a:r>
            <a:r>
              <a:rPr lang="en-US" sz="1600" i="1" dirty="0" smtClean="0"/>
              <a:t>and  Christy Tauber 4/2012</a:t>
            </a:r>
            <a:endParaRPr lang="en-US" sz="1600" i="1" dirty="0"/>
          </a:p>
        </p:txBody>
      </p:sp>
      <p:sp>
        <p:nvSpPr>
          <p:cNvPr id="7" name="Content Placeholder 6"/>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600200"/>
            <a:ext cx="3200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037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ABC or Scratch Game?</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4" name="Smiley Face 3">
            <a:hlinkClick r:id="rId3" action="ppaction://hlinksldjump"/>
          </p:cNvPr>
          <p:cNvSpPr/>
          <p:nvPr/>
        </p:nvSpPr>
        <p:spPr>
          <a:xfrm>
            <a:off x="6858000" y="4654731"/>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766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hlinkClick r:id="rId4" action="ppaction://hlinksldjump"/>
              </a:rPr>
              <a:t>Breath Sounds for 100 points</a:t>
            </a:r>
            <a:endParaRPr lang="en-US" dirty="0">
              <a:solidFill>
                <a:schemeClr val="bg1"/>
              </a:solidFill>
            </a:endParaRPr>
          </a:p>
        </p:txBody>
      </p:sp>
      <p:pic>
        <p:nvPicPr>
          <p:cNvPr id="4" name="baby with Croup Stridor Barking Cough visual   audio sound - YouTub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86025" y="1905000"/>
            <a:ext cx="3141663" cy="4221163"/>
          </a:xfrm>
        </p:spPr>
      </p:pic>
    </p:spTree>
    <p:extLst>
      <p:ext uri="{BB962C8B-B14F-4D97-AF65-F5344CB8AC3E}">
        <p14:creationId xmlns:p14="http://schemas.microsoft.com/office/powerpoint/2010/main" val="2738464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4830762"/>
          </a:xfrm>
        </p:spPr>
        <p:txBody>
          <a:bodyPr>
            <a:normAutofit/>
          </a:bodyPr>
          <a:lstStyle/>
          <a:p>
            <a:r>
              <a:rPr lang="en-US" sz="5400" dirty="0" smtClean="0"/>
              <a:t>What is Croup?</a:t>
            </a:r>
            <a:endParaRPr lang="en-US" sz="5400" dirty="0"/>
          </a:p>
        </p:txBody>
      </p:sp>
      <p:sp>
        <p:nvSpPr>
          <p:cNvPr id="3" name="Smiley Face 2">
            <a:hlinkClick r:id="rId2" action="ppaction://hlinksldjump"/>
          </p:cNvPr>
          <p:cNvSpPr/>
          <p:nvPr/>
        </p:nvSpPr>
        <p:spPr>
          <a:xfrm>
            <a:off x="6858000" y="4648200"/>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814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4" action="ppaction://hlinksldjump"/>
              </a:rPr>
              <a:t>Breath Sounds for 200</a:t>
            </a:r>
            <a:endParaRPr lang="en-US" dirty="0"/>
          </a:p>
        </p:txBody>
      </p:sp>
      <p:pic>
        <p:nvPicPr>
          <p:cNvPr id="4" name="asthma_wheezing_(sound).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extLst>
      <p:ext uri="{BB962C8B-B14F-4D97-AF65-F5344CB8AC3E}">
        <p14:creationId xmlns:p14="http://schemas.microsoft.com/office/powerpoint/2010/main" val="2246272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990600"/>
            <a:ext cx="8229600" cy="4297362"/>
          </a:xfrm>
        </p:spPr>
        <p:txBody>
          <a:bodyPr>
            <a:normAutofit/>
          </a:bodyPr>
          <a:lstStyle/>
          <a:p>
            <a:r>
              <a:rPr lang="en-US" sz="5400" dirty="0" smtClean="0"/>
              <a:t>What is Asthma/Wheezes?</a:t>
            </a:r>
            <a:endParaRPr lang="en-US" sz="5400" dirty="0"/>
          </a:p>
        </p:txBody>
      </p:sp>
      <p:sp>
        <p:nvSpPr>
          <p:cNvPr id="3" name="Smiley Face 2">
            <a:hlinkClick r:id="rId2" action="ppaction://hlinksldjump"/>
          </p:cNvPr>
          <p:cNvSpPr/>
          <p:nvPr/>
        </p:nvSpPr>
        <p:spPr>
          <a:xfrm>
            <a:off x="6858000" y="4654731"/>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214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hlinkClick r:id="rId4" action="ppaction://hlinksldjump"/>
              </a:rPr>
              <a:t>Breath Sounds for 300</a:t>
            </a:r>
            <a:endParaRPr lang="en-US" dirty="0"/>
          </a:p>
        </p:txBody>
      </p:sp>
      <p:pic>
        <p:nvPicPr>
          <p:cNvPr id="2" name="Breath_Sounds_-_Crackel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lum bright="-100000"/>
          </a:blip>
          <a:stretch>
            <a:fillRect/>
          </a:stretch>
        </p:blipFill>
        <p:spPr>
          <a:xfrm>
            <a:off x="1554163" y="1600200"/>
            <a:ext cx="6034087" cy="4525963"/>
          </a:xfrm>
        </p:spPr>
      </p:pic>
    </p:spTree>
    <p:extLst>
      <p:ext uri="{BB962C8B-B14F-4D97-AF65-F5344CB8AC3E}">
        <p14:creationId xmlns:p14="http://schemas.microsoft.com/office/powerpoint/2010/main" val="3969230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68962"/>
          </a:xfrm>
        </p:spPr>
        <p:txBody>
          <a:bodyPr>
            <a:normAutofit/>
          </a:bodyPr>
          <a:lstStyle/>
          <a:p>
            <a:r>
              <a:rPr lang="en-US" sz="6000" dirty="0" smtClean="0"/>
              <a:t>What are Rhonchi?</a:t>
            </a:r>
            <a:endParaRPr lang="en-US" sz="6000" dirty="0"/>
          </a:p>
        </p:txBody>
      </p:sp>
      <p:sp>
        <p:nvSpPr>
          <p:cNvPr id="3" name="Smiley Face 2">
            <a:hlinkClick r:id="rId2" action="ppaction://hlinksldjump"/>
          </p:cNvPr>
          <p:cNvSpPr/>
          <p:nvPr/>
        </p:nvSpPr>
        <p:spPr>
          <a:xfrm>
            <a:off x="6858000" y="4654731"/>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275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hlinkClick r:id="rId4" action="ppaction://hlinksldjump"/>
              </a:rPr>
              <a:t>Breath Sounds for 400</a:t>
            </a:r>
            <a:endParaRPr lang="en-US" dirty="0"/>
          </a:p>
        </p:txBody>
      </p:sp>
      <p:pic>
        <p:nvPicPr>
          <p:cNvPr id="2" name="Connor in hospital with Croup (Stridor) - YouTub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extLst>
      <p:ext uri="{BB962C8B-B14F-4D97-AF65-F5344CB8AC3E}">
        <p14:creationId xmlns:p14="http://schemas.microsoft.com/office/powerpoint/2010/main" val="3835011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278562"/>
          </a:xfrm>
        </p:spPr>
        <p:txBody>
          <a:bodyPr>
            <a:normAutofit/>
          </a:bodyPr>
          <a:lstStyle/>
          <a:p>
            <a:r>
              <a:rPr lang="en-US" sz="7200" dirty="0" smtClean="0"/>
              <a:t>What is Stridor?</a:t>
            </a:r>
            <a:endParaRPr lang="en-US" sz="7200" dirty="0"/>
          </a:p>
        </p:txBody>
      </p:sp>
      <p:sp>
        <p:nvSpPr>
          <p:cNvPr id="3" name="Smiley Face 2">
            <a:hlinkClick r:id="rId2" action="ppaction://hlinksldjump"/>
          </p:cNvPr>
          <p:cNvSpPr/>
          <p:nvPr/>
        </p:nvSpPr>
        <p:spPr>
          <a:xfrm>
            <a:off x="6858000" y="4654731"/>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719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“That didn't hurt”  </a:t>
            </a:r>
            <a:br>
              <a:rPr lang="en-US" dirty="0" smtClean="0"/>
            </a:br>
            <a:r>
              <a:rPr lang="en-US" dirty="0" smtClean="0"/>
              <a:t> for 100</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399" y="1600200"/>
            <a:ext cx="7193747" cy="4267200"/>
          </a:xfrm>
          <a:prstGeom prst="rect">
            <a:avLst/>
          </a:prstGeom>
        </p:spPr>
      </p:pic>
    </p:spTree>
    <p:extLst>
      <p:ext uri="{BB962C8B-B14F-4D97-AF65-F5344CB8AC3E}">
        <p14:creationId xmlns:p14="http://schemas.microsoft.com/office/powerpoint/2010/main" val="3740593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23111100"/>
              </p:ext>
            </p:extLst>
          </p:nvPr>
        </p:nvGraphicFramePr>
        <p:xfrm>
          <a:off x="914400" y="762000"/>
          <a:ext cx="7391400" cy="5516880"/>
        </p:xfrm>
        <a:graphic>
          <a:graphicData uri="http://schemas.openxmlformats.org/drawingml/2006/table">
            <a:tbl>
              <a:tblPr firstRow="1" bandRow="1">
                <a:tableStyleId>{5C22544A-7EE6-4342-B048-85BDC9FD1C3A}</a:tableStyleId>
              </a:tblPr>
              <a:tblGrid>
                <a:gridCol w="1847850"/>
                <a:gridCol w="1847850"/>
                <a:gridCol w="1847850"/>
                <a:gridCol w="1847850"/>
              </a:tblGrid>
              <a:tr h="1082040">
                <a:tc>
                  <a:txBody>
                    <a:bodyPr/>
                    <a:lstStyle/>
                    <a:p>
                      <a:pPr algn="ctr"/>
                      <a:endParaRPr lang="en-US" dirty="0" smtClean="0"/>
                    </a:p>
                    <a:p>
                      <a:pPr algn="ctr"/>
                      <a:r>
                        <a:rPr lang="en-US" dirty="0" smtClean="0"/>
                        <a:t>Risky</a:t>
                      </a:r>
                    </a:p>
                    <a:p>
                      <a:pPr algn="ctr"/>
                      <a:r>
                        <a:rPr lang="en-US" dirty="0" smtClean="0"/>
                        <a:t>Business</a:t>
                      </a:r>
                    </a:p>
                    <a:p>
                      <a:pPr algn="ctr"/>
                      <a:endParaRPr lang="en-US" dirty="0"/>
                    </a:p>
                  </a:txBody>
                  <a:tcPr/>
                </a:tc>
                <a:tc>
                  <a:txBody>
                    <a:bodyPr/>
                    <a:lstStyle/>
                    <a:p>
                      <a:pPr algn="ctr"/>
                      <a:endParaRPr lang="en-US" dirty="0" smtClean="0"/>
                    </a:p>
                    <a:p>
                      <a:pPr algn="ctr"/>
                      <a:r>
                        <a:rPr lang="en-US" dirty="0" smtClean="0"/>
                        <a:t>“Hark! What sound</a:t>
                      </a:r>
                      <a:r>
                        <a:rPr lang="en-US" baseline="0" dirty="0" smtClean="0"/>
                        <a:t> is that?”</a:t>
                      </a:r>
                      <a:endParaRPr lang="en-US" dirty="0"/>
                    </a:p>
                  </a:txBody>
                  <a:tcPr/>
                </a:tc>
                <a:tc>
                  <a:txBody>
                    <a:bodyPr/>
                    <a:lstStyle/>
                    <a:p>
                      <a:pPr algn="ctr"/>
                      <a:endParaRPr lang="en-US" dirty="0"/>
                    </a:p>
                    <a:p>
                      <a:pPr algn="ctr"/>
                      <a:r>
                        <a:rPr lang="en-US" dirty="0" smtClean="0"/>
                        <a:t>“That </a:t>
                      </a:r>
                      <a:r>
                        <a:rPr lang="en-US" smtClean="0"/>
                        <a:t>didn’t hurt”</a:t>
                      </a:r>
                      <a:endParaRPr lang="en-US" dirty="0" smtClean="0"/>
                    </a:p>
                  </a:txBody>
                  <a:tcPr/>
                </a:tc>
                <a:tc>
                  <a:txBody>
                    <a:bodyPr/>
                    <a:lstStyle/>
                    <a:p>
                      <a:pPr algn="ctr"/>
                      <a:endParaRPr lang="en-US" dirty="0" smtClean="0"/>
                    </a:p>
                    <a:p>
                      <a:pPr algn="ctr"/>
                      <a:r>
                        <a:rPr lang="en-US" dirty="0" smtClean="0"/>
                        <a:t>Communication Conundrums</a:t>
                      </a:r>
                      <a:r>
                        <a:rPr lang="en-US" baseline="0" dirty="0" smtClean="0"/>
                        <a:t> </a:t>
                      </a:r>
                      <a:endParaRPr lang="en-US" dirty="0"/>
                    </a:p>
                  </a:txBody>
                  <a:tcPr/>
                </a:tc>
              </a:tr>
              <a:tr h="1082040">
                <a:tc>
                  <a:txBody>
                    <a:bodyPr/>
                    <a:lstStyle/>
                    <a:p>
                      <a:pPr algn="ctr"/>
                      <a:endParaRPr lang="en-US" dirty="0" smtClean="0"/>
                    </a:p>
                    <a:p>
                      <a:pPr algn="ctr"/>
                      <a:r>
                        <a:rPr lang="en-US" dirty="0" smtClean="0">
                          <a:hlinkClick r:id="rId2" action="ppaction://hlinksldjump"/>
                        </a:rPr>
                        <a:t>100</a:t>
                      </a:r>
                      <a:endParaRPr lang="en-US" dirty="0"/>
                    </a:p>
                  </a:txBody>
                  <a:tcPr/>
                </a:tc>
                <a:tc>
                  <a:txBody>
                    <a:bodyPr/>
                    <a:lstStyle/>
                    <a:p>
                      <a:pPr algn="ctr"/>
                      <a:endParaRPr lang="en-US" dirty="0" smtClean="0"/>
                    </a:p>
                    <a:p>
                      <a:pPr algn="ctr"/>
                      <a:r>
                        <a:rPr lang="en-US" dirty="0" smtClean="0">
                          <a:hlinkClick r:id="rId3" action="ppaction://hlinksldjump"/>
                        </a:rPr>
                        <a:t>100</a:t>
                      </a:r>
                      <a:endParaRPr lang="en-US" dirty="0" smtClean="0"/>
                    </a:p>
                  </a:txBody>
                  <a:tcPr/>
                </a:tc>
                <a:tc>
                  <a:txBody>
                    <a:bodyPr/>
                    <a:lstStyle/>
                    <a:p>
                      <a:pPr algn="ctr"/>
                      <a:endParaRPr lang="en-US" dirty="0" smtClean="0"/>
                    </a:p>
                    <a:p>
                      <a:pPr algn="ctr"/>
                      <a:r>
                        <a:rPr lang="en-US" dirty="0" smtClean="0">
                          <a:hlinkClick r:id="rId4" action="ppaction://hlinksldjump"/>
                        </a:rPr>
                        <a:t>100</a:t>
                      </a:r>
                      <a:endParaRPr lang="en-US" dirty="0"/>
                    </a:p>
                  </a:txBody>
                  <a:tcPr/>
                </a:tc>
                <a:tc>
                  <a:txBody>
                    <a:bodyPr/>
                    <a:lstStyle/>
                    <a:p>
                      <a:pPr algn="ctr"/>
                      <a:endParaRPr lang="en-US" dirty="0" smtClean="0"/>
                    </a:p>
                    <a:p>
                      <a:pPr algn="ctr"/>
                      <a:r>
                        <a:rPr lang="en-US" dirty="0" smtClean="0">
                          <a:hlinkClick r:id="rId5" action="ppaction://hlinksldjump"/>
                        </a:rPr>
                        <a:t>100</a:t>
                      </a:r>
                      <a:endParaRPr lang="en-US" dirty="0"/>
                    </a:p>
                  </a:txBody>
                  <a:tcPr/>
                </a:tc>
              </a:tr>
              <a:tr h="1082040">
                <a:tc>
                  <a:txBody>
                    <a:bodyPr/>
                    <a:lstStyle/>
                    <a:p>
                      <a:pPr algn="ctr"/>
                      <a:endParaRPr lang="en-US" dirty="0" smtClean="0"/>
                    </a:p>
                    <a:p>
                      <a:pPr algn="ctr"/>
                      <a:r>
                        <a:rPr lang="en-US" dirty="0" smtClean="0">
                          <a:hlinkClick r:id="rId6" action="ppaction://hlinksldjump"/>
                        </a:rPr>
                        <a:t>200</a:t>
                      </a:r>
                      <a:endParaRPr lang="en-US" dirty="0"/>
                    </a:p>
                  </a:txBody>
                  <a:tcPr/>
                </a:tc>
                <a:tc>
                  <a:txBody>
                    <a:bodyPr/>
                    <a:lstStyle/>
                    <a:p>
                      <a:pPr algn="ctr"/>
                      <a:endParaRPr lang="en-US" dirty="0" smtClean="0"/>
                    </a:p>
                    <a:p>
                      <a:pPr algn="ctr"/>
                      <a:r>
                        <a:rPr lang="en-US" dirty="0" smtClean="0">
                          <a:hlinkClick r:id="rId7" action="ppaction://hlinksldjump"/>
                        </a:rPr>
                        <a:t>200</a:t>
                      </a:r>
                      <a:endParaRPr lang="en-US" dirty="0"/>
                    </a:p>
                  </a:txBody>
                  <a:tcPr/>
                </a:tc>
                <a:tc>
                  <a:txBody>
                    <a:bodyPr/>
                    <a:lstStyle/>
                    <a:p>
                      <a:pPr algn="ctr"/>
                      <a:endParaRPr lang="en-US" dirty="0" smtClean="0"/>
                    </a:p>
                    <a:p>
                      <a:pPr algn="ctr"/>
                      <a:r>
                        <a:rPr lang="en-US" dirty="0" smtClean="0">
                          <a:hlinkClick r:id="rId8" action="ppaction://hlinksldjump"/>
                        </a:rPr>
                        <a:t>200</a:t>
                      </a:r>
                      <a:endParaRPr lang="en-US" dirty="0"/>
                    </a:p>
                  </a:txBody>
                  <a:tcPr/>
                </a:tc>
                <a:tc>
                  <a:txBody>
                    <a:bodyPr/>
                    <a:lstStyle/>
                    <a:p>
                      <a:pPr algn="ctr"/>
                      <a:endParaRPr lang="en-US" dirty="0" smtClean="0"/>
                    </a:p>
                    <a:p>
                      <a:pPr algn="ctr"/>
                      <a:r>
                        <a:rPr lang="en-US" dirty="0" smtClean="0">
                          <a:hlinkClick r:id="rId9" action="ppaction://hlinksldjump"/>
                        </a:rPr>
                        <a:t>200</a:t>
                      </a:r>
                      <a:endParaRPr lang="en-US" dirty="0"/>
                    </a:p>
                  </a:txBody>
                  <a:tcPr/>
                </a:tc>
              </a:tr>
              <a:tr h="1082040">
                <a:tc>
                  <a:txBody>
                    <a:bodyPr/>
                    <a:lstStyle/>
                    <a:p>
                      <a:pPr algn="ctr"/>
                      <a:endParaRPr lang="en-US" dirty="0" smtClean="0"/>
                    </a:p>
                    <a:p>
                      <a:pPr algn="ctr"/>
                      <a:r>
                        <a:rPr lang="en-US" dirty="0" smtClean="0">
                          <a:hlinkClick r:id="rId10" action="ppaction://hlinksldjump"/>
                        </a:rPr>
                        <a:t>300</a:t>
                      </a:r>
                      <a:endParaRPr lang="en-US" dirty="0"/>
                    </a:p>
                  </a:txBody>
                  <a:tcPr/>
                </a:tc>
                <a:tc>
                  <a:txBody>
                    <a:bodyPr/>
                    <a:lstStyle/>
                    <a:p>
                      <a:pPr algn="ctr"/>
                      <a:endParaRPr lang="en-US" dirty="0" smtClean="0"/>
                    </a:p>
                    <a:p>
                      <a:pPr algn="ctr"/>
                      <a:r>
                        <a:rPr lang="en-US" dirty="0" smtClean="0">
                          <a:hlinkClick r:id="rId11" action="ppaction://hlinksldjump"/>
                        </a:rPr>
                        <a:t>300</a:t>
                      </a:r>
                      <a:endParaRPr lang="en-US" dirty="0"/>
                    </a:p>
                  </a:txBody>
                  <a:tcPr/>
                </a:tc>
                <a:tc>
                  <a:txBody>
                    <a:bodyPr/>
                    <a:lstStyle/>
                    <a:p>
                      <a:pPr algn="ctr"/>
                      <a:endParaRPr lang="en-US" dirty="0" smtClean="0"/>
                    </a:p>
                    <a:p>
                      <a:pPr algn="ctr"/>
                      <a:r>
                        <a:rPr lang="en-US" dirty="0" smtClean="0">
                          <a:hlinkClick r:id="rId12" action="ppaction://hlinksldjump"/>
                        </a:rPr>
                        <a:t>300</a:t>
                      </a:r>
                      <a:endParaRPr lang="en-US" dirty="0"/>
                    </a:p>
                  </a:txBody>
                  <a:tcPr/>
                </a:tc>
                <a:tc>
                  <a:txBody>
                    <a:bodyPr/>
                    <a:lstStyle/>
                    <a:p>
                      <a:pPr algn="ctr"/>
                      <a:endParaRPr lang="en-US" dirty="0" smtClean="0"/>
                    </a:p>
                    <a:p>
                      <a:pPr algn="ctr"/>
                      <a:r>
                        <a:rPr lang="en-US" dirty="0" smtClean="0">
                          <a:hlinkClick r:id="rId13" action="ppaction://hlinksldjump"/>
                        </a:rPr>
                        <a:t>300</a:t>
                      </a:r>
                      <a:endParaRPr lang="en-US" dirty="0" smtClean="0"/>
                    </a:p>
                  </a:txBody>
                  <a:tcPr/>
                </a:tc>
              </a:tr>
              <a:tr h="1082040">
                <a:tc>
                  <a:txBody>
                    <a:bodyPr/>
                    <a:lstStyle/>
                    <a:p>
                      <a:pPr algn="ctr"/>
                      <a:endParaRPr lang="en-US" dirty="0" smtClean="0"/>
                    </a:p>
                    <a:p>
                      <a:pPr algn="ctr"/>
                      <a:r>
                        <a:rPr lang="en-US" dirty="0" smtClean="0">
                          <a:hlinkClick r:id="rId14" action="ppaction://hlinksldjump"/>
                        </a:rPr>
                        <a:t>400</a:t>
                      </a:r>
                      <a:endParaRPr lang="en-US" dirty="0"/>
                    </a:p>
                  </a:txBody>
                  <a:tcPr/>
                </a:tc>
                <a:tc>
                  <a:txBody>
                    <a:bodyPr/>
                    <a:lstStyle/>
                    <a:p>
                      <a:pPr algn="ctr"/>
                      <a:endParaRPr lang="en-US" dirty="0" smtClean="0"/>
                    </a:p>
                    <a:p>
                      <a:pPr algn="ctr"/>
                      <a:r>
                        <a:rPr lang="en-US" dirty="0" smtClean="0">
                          <a:hlinkClick r:id="rId15" action="ppaction://hlinksldjump"/>
                        </a:rPr>
                        <a:t>400</a:t>
                      </a:r>
                      <a:endParaRPr lang="en-US" dirty="0"/>
                    </a:p>
                  </a:txBody>
                  <a:tcPr/>
                </a:tc>
                <a:tc>
                  <a:txBody>
                    <a:bodyPr/>
                    <a:lstStyle/>
                    <a:p>
                      <a:pPr algn="ctr"/>
                      <a:endParaRPr lang="en-US" dirty="0" smtClean="0">
                        <a:hlinkClick r:id="rId16" action="ppaction://hlinksldjump"/>
                      </a:endParaRPr>
                    </a:p>
                    <a:p>
                      <a:pPr algn="ctr"/>
                      <a:r>
                        <a:rPr lang="en-US" dirty="0" smtClean="0">
                          <a:hlinkClick r:id="rId16" action="ppaction://hlinksldjump"/>
                        </a:rPr>
                        <a:t>400</a:t>
                      </a:r>
                      <a:endParaRPr lang="en-US" dirty="0"/>
                    </a:p>
                  </a:txBody>
                  <a:tcPr/>
                </a:tc>
                <a:tc>
                  <a:txBody>
                    <a:bodyPr/>
                    <a:lstStyle/>
                    <a:p>
                      <a:pPr algn="ctr"/>
                      <a:endParaRPr lang="en-US" dirty="0" smtClean="0"/>
                    </a:p>
                    <a:p>
                      <a:pPr algn="ctr"/>
                      <a:r>
                        <a:rPr lang="en-US" dirty="0" smtClean="0">
                          <a:hlinkClick r:id="rId17" action="ppaction://hlinksldjump"/>
                        </a:rPr>
                        <a:t>400</a:t>
                      </a:r>
                      <a:endParaRPr lang="en-US" dirty="0"/>
                    </a:p>
                  </a:txBody>
                  <a:tcPr/>
                </a:tc>
              </a:tr>
            </a:tbl>
          </a:graphicData>
        </a:graphic>
      </p:graphicFrame>
    </p:spTree>
    <p:extLst>
      <p:ext uri="{BB962C8B-B14F-4D97-AF65-F5344CB8AC3E}">
        <p14:creationId xmlns:p14="http://schemas.microsoft.com/office/powerpoint/2010/main" val="17595865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dirty="0"/>
              <a:t/>
            </a:r>
            <a:br>
              <a:rPr lang="en-US" sz="3200" dirty="0"/>
            </a:br>
            <a:r>
              <a:rPr lang="en-US" sz="3200" dirty="0"/>
              <a:t/>
            </a:r>
            <a:br>
              <a:rPr lang="en-US" sz="3200" dirty="0"/>
            </a:br>
            <a:r>
              <a:rPr lang="en-US" sz="5300" dirty="0" smtClean="0"/>
              <a:t>What is Child Abuse?</a:t>
            </a:r>
            <a:r>
              <a:rPr lang="en-US" sz="3200" dirty="0"/>
              <a:t/>
            </a:r>
            <a:br>
              <a:rPr lang="en-US" sz="3200" dirty="0"/>
            </a:br>
            <a:r>
              <a:rPr lang="en-US" sz="3200" dirty="0"/>
              <a:t/>
            </a:r>
            <a:br>
              <a:rPr lang="en-US" sz="3200" dirty="0"/>
            </a:br>
            <a:endParaRPr lang="en-US" sz="3200" dirty="0"/>
          </a:p>
        </p:txBody>
      </p:sp>
      <p:sp>
        <p:nvSpPr>
          <p:cNvPr id="2" name="Content Placeholder 1"/>
          <p:cNvSpPr>
            <a:spLocks noGrp="1"/>
          </p:cNvSpPr>
          <p:nvPr>
            <p:ph idx="1"/>
          </p:nvPr>
        </p:nvSpPr>
        <p:spPr/>
        <p:txBody>
          <a:bodyPr/>
          <a:lstStyle/>
          <a:p>
            <a:pPr algn="ctr"/>
            <a:r>
              <a:rPr lang="en-US" dirty="0" smtClean="0"/>
              <a:t>Electrical cord around the neck</a:t>
            </a:r>
          </a:p>
          <a:p>
            <a:pPr algn="ctr"/>
            <a:endParaRPr lang="en-US" dirty="0"/>
          </a:p>
          <a:p>
            <a:pPr algn="ctr"/>
            <a:r>
              <a:rPr lang="en-US" dirty="0" smtClean="0"/>
              <a:t>Inflicted burn to wrist</a:t>
            </a:r>
          </a:p>
          <a:p>
            <a:pPr algn="ctr"/>
            <a:endParaRPr lang="en-US" dirty="0"/>
          </a:p>
          <a:p>
            <a:pPr algn="ctr"/>
            <a:r>
              <a:rPr lang="en-US" dirty="0" smtClean="0"/>
              <a:t>Circumferential burn to leg</a:t>
            </a:r>
            <a:endParaRPr lang="en-US" dirty="0"/>
          </a:p>
        </p:txBody>
      </p:sp>
      <p:sp>
        <p:nvSpPr>
          <p:cNvPr id="5" name="Smiley Face 4">
            <a:hlinkClick r:id="rId2" action="ppaction://hlinksldjump"/>
          </p:cNvPr>
          <p:cNvSpPr/>
          <p:nvPr/>
        </p:nvSpPr>
        <p:spPr>
          <a:xfrm>
            <a:off x="6858000" y="4654731"/>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644792"/>
            <a:ext cx="2438401" cy="1446415"/>
          </a:xfrm>
          <a:prstGeom prst="rect">
            <a:avLst/>
          </a:prstGeom>
        </p:spPr>
      </p:pic>
    </p:spTree>
    <p:extLst>
      <p:ext uri="{BB962C8B-B14F-4D97-AF65-F5344CB8AC3E}">
        <p14:creationId xmlns:p14="http://schemas.microsoft.com/office/powerpoint/2010/main" val="3833275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 “That didn’t hurt”</a:t>
            </a:r>
            <a:r>
              <a:rPr lang="en-US" dirty="0"/>
              <a:t/>
            </a:r>
            <a:br>
              <a:rPr lang="en-US" dirty="0"/>
            </a:br>
            <a:r>
              <a:rPr lang="en-US" dirty="0" smtClean="0"/>
              <a:t> </a:t>
            </a:r>
            <a:r>
              <a:rPr lang="en-US" dirty="0"/>
              <a:t>for </a:t>
            </a:r>
            <a:r>
              <a:rPr lang="en-US" dirty="0" smtClean="0"/>
              <a:t>200</a:t>
            </a:r>
            <a:endParaRPr lang="en-US" dirty="0"/>
          </a:p>
        </p:txBody>
      </p:sp>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8938" y="1600200"/>
            <a:ext cx="4346123" cy="4525963"/>
          </a:xfrm>
        </p:spPr>
      </p:pic>
    </p:spTree>
    <p:extLst>
      <p:ext uri="{BB962C8B-B14F-4D97-AF65-F5344CB8AC3E}">
        <p14:creationId xmlns:p14="http://schemas.microsoft.com/office/powerpoint/2010/main" val="153020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362200"/>
            <a:ext cx="8229600" cy="1143000"/>
          </a:xfrm>
        </p:spPr>
        <p:txBody>
          <a:bodyPr>
            <a:normAutofit fontScale="90000"/>
          </a:bodyPr>
          <a:lstStyle/>
          <a:p>
            <a:r>
              <a:rPr lang="en-US" sz="6000" dirty="0" smtClean="0"/>
              <a:t>What are Mongolian Spots?</a:t>
            </a:r>
            <a:endParaRPr lang="en-US" sz="6000" dirty="0"/>
          </a:p>
        </p:txBody>
      </p:sp>
      <p:sp>
        <p:nvSpPr>
          <p:cNvPr id="3" name="Smiley Face 2">
            <a:hlinkClick r:id="rId2" action="ppaction://hlinksldjump"/>
          </p:cNvPr>
          <p:cNvSpPr/>
          <p:nvPr/>
        </p:nvSpPr>
        <p:spPr>
          <a:xfrm>
            <a:off x="6858000" y="4654731"/>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593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“That didn’t Hurt”  </a:t>
            </a:r>
            <a:r>
              <a:rPr lang="en-US" dirty="0"/>
              <a:t/>
            </a:r>
            <a:br>
              <a:rPr lang="en-US" dirty="0"/>
            </a:br>
            <a:r>
              <a:rPr lang="en-US" dirty="0" smtClean="0"/>
              <a:t> </a:t>
            </a:r>
            <a:r>
              <a:rPr lang="en-US" dirty="0"/>
              <a:t>for </a:t>
            </a:r>
            <a:r>
              <a:rPr lang="en-US" dirty="0" smtClean="0"/>
              <a:t>300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981200"/>
            <a:ext cx="2792062" cy="1828800"/>
          </a:xfrm>
          <a:prstGeom prst="rect">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276600"/>
            <a:ext cx="2819400" cy="2349500"/>
          </a:xfrm>
          <a:prstGeom prst="rect">
            <a:avLst/>
          </a:prstGeom>
        </p:spPr>
      </p:pic>
    </p:spTree>
    <p:extLst>
      <p:ext uri="{BB962C8B-B14F-4D97-AF65-F5344CB8AC3E}">
        <p14:creationId xmlns:p14="http://schemas.microsoft.com/office/powerpoint/2010/main" val="191099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68962"/>
          </a:xfrm>
        </p:spPr>
        <p:txBody>
          <a:bodyPr>
            <a:normAutofit/>
          </a:bodyPr>
          <a:lstStyle/>
          <a:p>
            <a:r>
              <a:rPr lang="en-US" sz="7200" dirty="0" smtClean="0"/>
              <a:t>What are cigarette burns?</a:t>
            </a:r>
            <a:endParaRPr lang="en-US" sz="7200" dirty="0"/>
          </a:p>
        </p:txBody>
      </p:sp>
      <p:sp>
        <p:nvSpPr>
          <p:cNvPr id="3" name="Smiley Face 2">
            <a:hlinkClick r:id="rId2" action="ppaction://hlinksldjump"/>
          </p:cNvPr>
          <p:cNvSpPr/>
          <p:nvPr/>
        </p:nvSpPr>
        <p:spPr>
          <a:xfrm>
            <a:off x="6858000" y="4648200"/>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325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“That didn’t hurt”  </a:t>
            </a:r>
            <a:r>
              <a:rPr lang="en-US" dirty="0"/>
              <a:t/>
            </a:r>
            <a:br>
              <a:rPr lang="en-US" dirty="0"/>
            </a:br>
            <a:r>
              <a:rPr lang="en-US" dirty="0" smtClean="0"/>
              <a:t> </a:t>
            </a:r>
            <a:r>
              <a:rPr lang="en-US" dirty="0"/>
              <a:t>for </a:t>
            </a:r>
            <a:r>
              <a:rPr lang="en-US" dirty="0" smtClean="0"/>
              <a:t>400</a:t>
            </a:r>
            <a:endParaRPr lang="en-US" dirty="0"/>
          </a:p>
        </p:txBody>
      </p:sp>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4200" y="1828800"/>
            <a:ext cx="3123538" cy="3971131"/>
          </a:xfrm>
        </p:spPr>
      </p:pic>
    </p:spTree>
    <p:extLst>
      <p:ext uri="{BB962C8B-B14F-4D97-AF65-F5344CB8AC3E}">
        <p14:creationId xmlns:p14="http://schemas.microsoft.com/office/powerpoint/2010/main" val="2455091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68962"/>
          </a:xfrm>
        </p:spPr>
        <p:txBody>
          <a:bodyPr>
            <a:normAutofit/>
          </a:bodyPr>
          <a:lstStyle/>
          <a:p>
            <a:r>
              <a:rPr lang="en-US" sz="6600" dirty="0" smtClean="0"/>
              <a:t>What is Cupping?</a:t>
            </a:r>
            <a:endParaRPr lang="en-US" sz="6600" dirty="0"/>
          </a:p>
        </p:txBody>
      </p:sp>
      <p:sp>
        <p:nvSpPr>
          <p:cNvPr id="3" name="Smiley Face 2">
            <a:hlinkClick r:id="rId2" action="ppaction://hlinksldjump"/>
          </p:cNvPr>
          <p:cNvSpPr/>
          <p:nvPr/>
        </p:nvSpPr>
        <p:spPr>
          <a:xfrm>
            <a:off x="6858000" y="4654731"/>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9057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Communication Conundrums </a:t>
            </a:r>
            <a:br>
              <a:rPr lang="en-US" dirty="0" smtClean="0"/>
            </a:br>
            <a:r>
              <a:rPr lang="en-US" dirty="0" smtClean="0"/>
              <a:t>for 100 points</a:t>
            </a:r>
            <a:endParaRPr lang="en-US" dirty="0"/>
          </a:p>
        </p:txBody>
      </p:sp>
      <p:sp>
        <p:nvSpPr>
          <p:cNvPr id="4" name="Content Placeholder 3"/>
          <p:cNvSpPr>
            <a:spLocks noGrp="1"/>
          </p:cNvSpPr>
          <p:nvPr>
            <p:ph idx="1"/>
          </p:nvPr>
        </p:nvSpPr>
        <p:spPr>
          <a:solidFill>
            <a:srgbClr val="FFFF00"/>
          </a:solidFill>
        </p:spPr>
        <p:txBody>
          <a:bodyPr/>
          <a:lstStyle/>
          <a:p>
            <a:endParaRPr lang="en-US" dirty="0" smtClean="0"/>
          </a:p>
          <a:p>
            <a:r>
              <a:rPr lang="en-US" dirty="0" smtClean="0">
                <a:hlinkClick r:id="rId2" action="ppaction://hlinksldjump"/>
              </a:rPr>
              <a:t>Explain </a:t>
            </a:r>
            <a:r>
              <a:rPr lang="en-US" dirty="0">
                <a:hlinkClick r:id="rId2" action="ppaction://hlinksldjump"/>
              </a:rPr>
              <a:t>the use of Dye in </a:t>
            </a:r>
            <a:r>
              <a:rPr lang="en-US" dirty="0" smtClean="0">
                <a:hlinkClick r:id="rId2" action="ppaction://hlinksldjump"/>
              </a:rPr>
              <a:t>Testing </a:t>
            </a:r>
            <a:r>
              <a:rPr lang="en-US" dirty="0">
                <a:hlinkClick r:id="rId2" action="ppaction://hlinksldjump"/>
              </a:rPr>
              <a:t>to children. </a:t>
            </a:r>
            <a:endParaRPr lang="en-US" dirty="0" smtClean="0">
              <a:hlinkClick r:id="rId2" action="ppaction://hlinksldjump"/>
            </a:endParaRPr>
          </a:p>
          <a:p>
            <a:endParaRPr lang="en-US" dirty="0">
              <a:hlinkClick r:id="rId2" action="ppaction://hlinksldjump"/>
            </a:endParaRPr>
          </a:p>
          <a:p>
            <a:pPr marL="0" indent="0">
              <a:buNone/>
            </a:pPr>
            <a:r>
              <a:rPr lang="en-US" dirty="0" smtClean="0">
                <a:hlinkClick r:id="rId2" action="ppaction://hlinksldjump"/>
              </a:rPr>
              <a:t>Hint:</a:t>
            </a:r>
          </a:p>
          <a:p>
            <a:r>
              <a:rPr lang="en-US" dirty="0" smtClean="0">
                <a:hlinkClick r:id="rId2" action="ppaction://hlinksldjump"/>
              </a:rPr>
              <a:t> </a:t>
            </a:r>
            <a:r>
              <a:rPr lang="en-US" dirty="0">
                <a:hlinkClick r:id="rId2" action="ppaction://hlinksldjump"/>
              </a:rPr>
              <a:t>(they may think they are going </a:t>
            </a:r>
            <a:r>
              <a:rPr lang="en-US" dirty="0" smtClean="0">
                <a:hlinkClick r:id="rId2" action="ppaction://hlinksldjump"/>
              </a:rPr>
              <a:t>to die).</a:t>
            </a:r>
            <a:endParaRPr lang="en-US" dirty="0">
              <a:hlinkClick r:id="rId2" action="ppaction://hlinksldjump"/>
            </a:endParaRPr>
          </a:p>
          <a:p>
            <a:pPr marL="0" indent="0">
              <a:buNone/>
            </a:pPr>
            <a:r>
              <a:rPr lang="en-US" dirty="0" smtClean="0">
                <a:hlinkClick r:id="rId2" action="ppaction://hlinksldjump"/>
              </a:rPr>
              <a:t>                               </a:t>
            </a:r>
            <a:endParaRPr lang="en-US" dirty="0"/>
          </a:p>
          <a:p>
            <a:endParaRPr lang="en-US" dirty="0"/>
          </a:p>
        </p:txBody>
      </p:sp>
    </p:spTree>
    <p:extLst>
      <p:ext uri="{BB962C8B-B14F-4D97-AF65-F5344CB8AC3E}">
        <p14:creationId xmlns:p14="http://schemas.microsoft.com/office/powerpoint/2010/main" val="1378708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communication points</a:t>
            </a:r>
            <a:endParaRPr lang="en-US" dirty="0"/>
          </a:p>
        </p:txBody>
      </p:sp>
      <p:sp>
        <p:nvSpPr>
          <p:cNvPr id="3" name="Content Placeholder 2"/>
          <p:cNvSpPr>
            <a:spLocks noGrp="1"/>
          </p:cNvSpPr>
          <p:nvPr>
            <p:ph idx="1"/>
          </p:nvPr>
        </p:nvSpPr>
        <p:spPr>
          <a:xfrm>
            <a:off x="457200" y="1305151"/>
            <a:ext cx="8229600" cy="4525963"/>
          </a:xfrm>
        </p:spPr>
        <p:txBody>
          <a:bodyPr/>
          <a:lstStyle/>
          <a:p>
            <a:r>
              <a:rPr lang="en-US" dirty="0" smtClean="0"/>
              <a:t>Use kid friendly dialogue</a:t>
            </a:r>
          </a:p>
          <a:p>
            <a:pPr lvl="1"/>
            <a:r>
              <a:rPr lang="en-US" dirty="0" smtClean="0"/>
              <a:t>“We are going to take some pictures of your insides.”  (“Test” is a scary word)</a:t>
            </a:r>
          </a:p>
          <a:p>
            <a:pPr lvl="1"/>
            <a:r>
              <a:rPr lang="en-US" dirty="0" smtClean="0"/>
              <a:t>Use words such as “adding some color into your blood”</a:t>
            </a:r>
          </a:p>
          <a:p>
            <a:pPr lvl="1"/>
            <a:r>
              <a:rPr lang="en-US" dirty="0" smtClean="0"/>
              <a:t>“The color in your blood will make it easier for the doctor to see what is going on in the pictures.”</a:t>
            </a:r>
          </a:p>
          <a:p>
            <a:endParaRPr lang="en-US" dirty="0"/>
          </a:p>
        </p:txBody>
      </p:sp>
      <p:sp>
        <p:nvSpPr>
          <p:cNvPr id="4" name="Smiley Face 3">
            <a:hlinkClick r:id="rId2" action="ppaction://hlinksldjump"/>
          </p:cNvPr>
          <p:cNvSpPr/>
          <p:nvPr/>
        </p:nvSpPr>
        <p:spPr>
          <a:xfrm>
            <a:off x="7543800" y="5410200"/>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4800600"/>
            <a:ext cx="1352550" cy="1812154"/>
          </a:xfrm>
          <a:prstGeom prst="rect">
            <a:avLst/>
          </a:prstGeom>
        </p:spPr>
      </p:pic>
    </p:spTree>
    <p:extLst>
      <p:ext uri="{BB962C8B-B14F-4D97-AF65-F5344CB8AC3E}">
        <p14:creationId xmlns:p14="http://schemas.microsoft.com/office/powerpoint/2010/main" val="2426148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Communication Conundrums </a:t>
            </a:r>
            <a:br>
              <a:rPr lang="en-US" dirty="0" smtClean="0"/>
            </a:br>
            <a:r>
              <a:rPr lang="en-US" dirty="0" smtClean="0"/>
              <a:t>for 200 points</a:t>
            </a:r>
            <a:br>
              <a:rPr lang="en-US" dirty="0" smtClean="0"/>
            </a:br>
            <a:endParaRPr lang="en-US" dirty="0"/>
          </a:p>
        </p:txBody>
      </p:sp>
      <p:sp>
        <p:nvSpPr>
          <p:cNvPr id="3" name="Content Placeholder 2"/>
          <p:cNvSpPr>
            <a:spLocks noGrp="1"/>
          </p:cNvSpPr>
          <p:nvPr>
            <p:ph idx="1"/>
          </p:nvPr>
        </p:nvSpPr>
        <p:spPr>
          <a:xfrm>
            <a:off x="381000" y="2057400"/>
            <a:ext cx="8229600" cy="4525963"/>
          </a:xfrm>
        </p:spPr>
        <p:txBody>
          <a:bodyPr>
            <a:normAutofit/>
          </a:bodyPr>
          <a:lstStyle/>
          <a:p>
            <a:pPr lvl="8" algn="ctr"/>
            <a:r>
              <a:rPr lang="en-US" sz="3600" dirty="0" smtClean="0"/>
              <a:t>Describe </a:t>
            </a:r>
            <a:r>
              <a:rPr lang="en-US" sz="3600" dirty="0"/>
              <a:t>how you can </a:t>
            </a:r>
            <a:r>
              <a:rPr lang="en-US" sz="3600" dirty="0" smtClean="0"/>
              <a:t>explain to a </a:t>
            </a:r>
            <a:r>
              <a:rPr lang="en-US" sz="3600" dirty="0"/>
              <a:t>child you are going to start an intravenous solution for rehydration.</a:t>
            </a:r>
          </a:p>
          <a:p>
            <a:pPr lvl="8"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4234070"/>
            <a:ext cx="2641600" cy="1981200"/>
          </a:xfrm>
          <a:prstGeom prst="rect">
            <a:avLst/>
          </a:prstGeom>
        </p:spPr>
      </p:pic>
    </p:spTree>
    <p:extLst>
      <p:ext uri="{BB962C8B-B14F-4D97-AF65-F5344CB8AC3E}">
        <p14:creationId xmlns:p14="http://schemas.microsoft.com/office/powerpoint/2010/main" val="1083400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609600"/>
          </a:xfrm>
        </p:spPr>
        <p:txBody>
          <a:bodyPr>
            <a:normAutofit fontScale="90000"/>
          </a:bodyPr>
          <a:lstStyle/>
          <a:p>
            <a:r>
              <a:rPr lang="en-US" dirty="0" smtClean="0"/>
              <a:t>Risky Business for 100 points</a:t>
            </a:r>
            <a:endParaRPr lang="en-US" dirty="0"/>
          </a:p>
        </p:txBody>
      </p:sp>
      <p:sp>
        <p:nvSpPr>
          <p:cNvPr id="3" name="Subtitle 2"/>
          <p:cNvSpPr>
            <a:spLocks noGrp="1"/>
          </p:cNvSpPr>
          <p:nvPr>
            <p:ph type="subTitle" idx="1"/>
          </p:nvPr>
        </p:nvSpPr>
        <p:spPr>
          <a:xfrm>
            <a:off x="1371600" y="2286000"/>
            <a:ext cx="6400800" cy="3733800"/>
          </a:xfrm>
          <a:solidFill>
            <a:srgbClr val="FFFF00"/>
          </a:solidFill>
        </p:spPr>
        <p:txBody>
          <a:bodyPr>
            <a:normAutofit lnSpcReduction="10000"/>
          </a:bodyPr>
          <a:lstStyle/>
          <a:p>
            <a:r>
              <a:rPr lang="en-US" sz="4400" b="1" dirty="0" smtClean="0">
                <a:solidFill>
                  <a:schemeClr val="accent2">
                    <a:lumMod val="75000"/>
                  </a:schemeClr>
                </a:solidFill>
                <a:latin typeface="Calibri" pitchFamily="34" charset="0"/>
                <a:cs typeface="Calibri" pitchFamily="34" charset="0"/>
              </a:rPr>
              <a:t>Demonstrate how you can you quickly determine the </a:t>
            </a:r>
            <a:r>
              <a:rPr lang="en-US" sz="4400" b="1" dirty="0">
                <a:solidFill>
                  <a:schemeClr val="accent2">
                    <a:lumMod val="75000"/>
                  </a:schemeClr>
                </a:solidFill>
                <a:latin typeface="Calibri" pitchFamily="34" charset="0"/>
                <a:cs typeface="Calibri" pitchFamily="34" charset="0"/>
              </a:rPr>
              <a:t>c</a:t>
            </a:r>
            <a:r>
              <a:rPr lang="en-US" sz="4400" b="1" dirty="0" smtClean="0">
                <a:solidFill>
                  <a:schemeClr val="accent2">
                    <a:lumMod val="75000"/>
                  </a:schemeClr>
                </a:solidFill>
                <a:latin typeface="Calibri" pitchFamily="34" charset="0"/>
                <a:cs typeface="Calibri" pitchFamily="34" charset="0"/>
              </a:rPr>
              <a:t>orrect </a:t>
            </a:r>
            <a:r>
              <a:rPr lang="en-US" sz="4400" b="1" dirty="0">
                <a:solidFill>
                  <a:schemeClr val="accent2">
                    <a:lumMod val="75000"/>
                  </a:schemeClr>
                </a:solidFill>
                <a:latin typeface="Calibri" pitchFamily="34" charset="0"/>
                <a:cs typeface="Calibri" pitchFamily="34" charset="0"/>
              </a:rPr>
              <a:t>size </a:t>
            </a:r>
            <a:r>
              <a:rPr lang="en-US" sz="4400" b="1" dirty="0" smtClean="0">
                <a:solidFill>
                  <a:schemeClr val="accent2">
                    <a:lumMod val="75000"/>
                  </a:schemeClr>
                </a:solidFill>
                <a:latin typeface="Calibri" pitchFamily="34" charset="0"/>
                <a:cs typeface="Calibri" pitchFamily="34" charset="0"/>
              </a:rPr>
              <a:t>Endotracheal tube and other resuscitation equipment for Annie</a:t>
            </a:r>
            <a:endParaRPr lang="en-US" sz="4400" b="1" dirty="0">
              <a:solidFill>
                <a:schemeClr val="accent2">
                  <a:lumMod val="75000"/>
                </a:schemeClr>
              </a:solidFill>
              <a:latin typeface="Calibri" pitchFamily="34" charset="0"/>
              <a:cs typeface="Calibri" pitchFamily="34" charset="0"/>
            </a:endParaRPr>
          </a:p>
          <a:p>
            <a:endParaRPr lang="en-US" sz="4400" b="1" dirty="0" smtClean="0">
              <a:solidFill>
                <a:schemeClr val="accent2">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26036686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Communication Conundrums for 200</a:t>
            </a:r>
            <a:endParaRPr lang="en-US" dirty="0"/>
          </a:p>
        </p:txBody>
      </p:sp>
      <p:sp>
        <p:nvSpPr>
          <p:cNvPr id="4" name="Smiley Face 3">
            <a:hlinkClick r:id="rId2" action="ppaction://hlinksldjump"/>
          </p:cNvPr>
          <p:cNvSpPr/>
          <p:nvPr/>
        </p:nvSpPr>
        <p:spPr>
          <a:xfrm>
            <a:off x="6858000" y="5562600"/>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457200" y="1600201"/>
            <a:ext cx="8229600" cy="3962399"/>
          </a:xfrm>
        </p:spPr>
        <p:txBody>
          <a:bodyPr>
            <a:normAutofit fontScale="92500" lnSpcReduction="20000"/>
          </a:bodyPr>
          <a:lstStyle/>
          <a:p>
            <a:r>
              <a:rPr lang="en-US" dirty="0"/>
              <a:t>Did you ever see a plant that was really dry?</a:t>
            </a:r>
            <a:br>
              <a:rPr lang="en-US" dirty="0"/>
            </a:br>
            <a:r>
              <a:rPr lang="en-US" dirty="0"/>
              <a:t>When you give it some water it perks up?</a:t>
            </a:r>
            <a:br>
              <a:rPr lang="en-US" dirty="0"/>
            </a:br>
            <a:r>
              <a:rPr lang="en-US" dirty="0"/>
              <a:t>That is what we are going to do with you, we are going to take one of your branches (point to their veins) and we are going to put a little straw inside of it, (give them an IV plastic catheter)</a:t>
            </a:r>
            <a:br>
              <a:rPr lang="en-US" dirty="0"/>
            </a:br>
            <a:r>
              <a:rPr lang="en-US" dirty="0"/>
              <a:t>We are going to fill you all up with water and your are going to feel so much better, it might hurt just a little bit, you will need hold really still and it won’t hurt that much</a:t>
            </a:r>
            <a:r>
              <a:rPr lang="en-US" dirty="0" smtClean="0"/>
              <a:t>.”</a:t>
            </a:r>
            <a:endParaRPr lang="en-US" dirty="0"/>
          </a:p>
        </p:txBody>
      </p:sp>
    </p:spTree>
    <p:extLst>
      <p:ext uri="{BB962C8B-B14F-4D97-AF65-F5344CB8AC3E}">
        <p14:creationId xmlns:p14="http://schemas.microsoft.com/office/powerpoint/2010/main" val="1235055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Communication Conundrums</a:t>
            </a:r>
            <a:br>
              <a:rPr lang="en-US" dirty="0" smtClean="0"/>
            </a:br>
            <a:r>
              <a:rPr lang="en-US" dirty="0" smtClean="0"/>
              <a:t>for 300 points</a:t>
            </a:r>
            <a:endParaRPr lang="en-US" dirty="0"/>
          </a:p>
        </p:txBody>
      </p:sp>
      <p:sp>
        <p:nvSpPr>
          <p:cNvPr id="3" name="Content Placeholder 2"/>
          <p:cNvSpPr>
            <a:spLocks noGrp="1"/>
          </p:cNvSpPr>
          <p:nvPr>
            <p:ph idx="1"/>
          </p:nvPr>
        </p:nvSpPr>
        <p:spPr>
          <a:xfrm>
            <a:off x="457200" y="2362200"/>
            <a:ext cx="8229600" cy="3763963"/>
          </a:xfrm>
          <a:solidFill>
            <a:srgbClr val="FFFF00"/>
          </a:solidFill>
        </p:spPr>
        <p:txBody>
          <a:bodyPr/>
          <a:lstStyle/>
          <a:p>
            <a:r>
              <a:rPr lang="en-US" dirty="0" smtClean="0">
                <a:hlinkClick r:id="rId2" action="ppaction://hlinksldjump"/>
              </a:rPr>
              <a:t>Describe giving a “shot” to a child.</a:t>
            </a:r>
          </a:p>
          <a:p>
            <a:endParaRPr lang="en-US" dirty="0">
              <a:hlinkClick r:id="rId2" action="ppaction://hlinksldjump"/>
            </a:endParaRPr>
          </a:p>
          <a:p>
            <a:r>
              <a:rPr lang="en-US" dirty="0" smtClean="0">
                <a:hlinkClick r:id="rId2" action="ppaction://hlinksldjump"/>
              </a:rPr>
              <a:t>Hint:</a:t>
            </a:r>
          </a:p>
          <a:p>
            <a:r>
              <a:rPr lang="en-US" dirty="0" smtClean="0">
                <a:hlinkClick r:id="rId2" action="ppaction://hlinksldjump"/>
              </a:rPr>
              <a:t>They may associate gun shots with shot</a:t>
            </a:r>
            <a:endParaRPr lang="en-US" dirty="0"/>
          </a:p>
        </p:txBody>
      </p:sp>
      <p:pic>
        <p:nvPicPr>
          <p:cNvPr id="1026" name="Picture 2" descr="C:\Users\D01312700\AppData\Local\Microsoft\Windows\Temporary Internet Files\Content.IE5\0JHL8S72\MC90029094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724400"/>
            <a:ext cx="1122630" cy="1456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0063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communication points</a:t>
            </a:r>
            <a:endParaRPr lang="en-US" dirty="0"/>
          </a:p>
        </p:txBody>
      </p:sp>
      <p:sp>
        <p:nvSpPr>
          <p:cNvPr id="3" name="Content Placeholder 2"/>
          <p:cNvSpPr>
            <a:spLocks noGrp="1"/>
          </p:cNvSpPr>
          <p:nvPr>
            <p:ph idx="1"/>
          </p:nvPr>
        </p:nvSpPr>
        <p:spPr/>
        <p:txBody>
          <a:bodyPr/>
          <a:lstStyle/>
          <a:p>
            <a:r>
              <a:rPr lang="en-US" dirty="0" smtClean="0"/>
              <a:t>When discussing administration of an injection tell the child that he or she will feel a small sting like a bee sting and it will hurt just a little bit.</a:t>
            </a:r>
          </a:p>
          <a:p>
            <a:r>
              <a:rPr lang="en-US" dirty="0" smtClean="0"/>
              <a:t>Tell them that they can cry if they want, but if they stay still it will hurt much less.</a:t>
            </a:r>
          </a:p>
          <a:p>
            <a:r>
              <a:rPr lang="en-US" dirty="0" smtClean="0"/>
              <a:t>Let them pick the site when possible and decide who will hold them.</a:t>
            </a:r>
            <a:endParaRPr lang="en-US" dirty="0"/>
          </a:p>
        </p:txBody>
      </p:sp>
      <p:sp>
        <p:nvSpPr>
          <p:cNvPr id="4" name="Smiley Face 3">
            <a:hlinkClick r:id="rId2" action="ppaction://hlinksldjump"/>
          </p:cNvPr>
          <p:cNvSpPr/>
          <p:nvPr/>
        </p:nvSpPr>
        <p:spPr>
          <a:xfrm>
            <a:off x="6781800" y="5334000"/>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512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Communication Conundrums </a:t>
            </a:r>
            <a:br>
              <a:rPr lang="en-US" dirty="0" smtClean="0"/>
            </a:br>
            <a:r>
              <a:rPr lang="en-US" dirty="0" smtClean="0"/>
              <a:t>for 400 points</a:t>
            </a:r>
            <a:endParaRPr lang="en-US" dirty="0"/>
          </a:p>
        </p:txBody>
      </p:sp>
      <p:sp>
        <p:nvSpPr>
          <p:cNvPr id="3" name="Content Placeholder 2"/>
          <p:cNvSpPr>
            <a:spLocks noGrp="1"/>
          </p:cNvSpPr>
          <p:nvPr>
            <p:ph idx="1"/>
          </p:nvPr>
        </p:nvSpPr>
        <p:spPr>
          <a:solidFill>
            <a:srgbClr val="FFFF00"/>
          </a:solidFill>
        </p:spPr>
        <p:txBody>
          <a:bodyPr/>
          <a:lstStyle/>
          <a:p>
            <a:r>
              <a:rPr lang="en-US" dirty="0" smtClean="0">
                <a:hlinkClick r:id="rId2" action="ppaction://hlinksldjump"/>
              </a:rPr>
              <a:t>Describe the CT (cat) scan process to a child.</a:t>
            </a:r>
          </a:p>
          <a:p>
            <a:endParaRPr lang="en-US" dirty="0">
              <a:hlinkClick r:id="rId2" action="ppaction://hlinksldjump"/>
            </a:endParaRPr>
          </a:p>
          <a:p>
            <a:r>
              <a:rPr lang="en-US" dirty="0" smtClean="0">
                <a:hlinkClick r:id="rId2" action="ppaction://hlinksldjump"/>
              </a:rPr>
              <a:t>Hint: </a:t>
            </a:r>
          </a:p>
          <a:p>
            <a:r>
              <a:rPr lang="en-US" dirty="0" smtClean="0">
                <a:hlinkClick r:id="rId2" action="ppaction://hlinksldjump"/>
              </a:rPr>
              <a:t>They may think you are talking about a Cat.</a:t>
            </a:r>
            <a:endParaRPr lang="en-US" dirty="0"/>
          </a:p>
        </p:txBody>
      </p:sp>
      <p:pic>
        <p:nvPicPr>
          <p:cNvPr id="1026" name="Picture 2" descr="C:\Users\D01312700\AppData\Local\Microsoft\Windows\Temporary Internet Files\Content.IE5\9PMJGXI4\MP90040207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4267200"/>
            <a:ext cx="1338435" cy="200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39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communication points</a:t>
            </a:r>
            <a:endParaRPr lang="en-US" dirty="0"/>
          </a:p>
        </p:txBody>
      </p:sp>
      <p:sp>
        <p:nvSpPr>
          <p:cNvPr id="3" name="Content Placeholder 2"/>
          <p:cNvSpPr>
            <a:spLocks noGrp="1"/>
          </p:cNvSpPr>
          <p:nvPr>
            <p:ph idx="1"/>
          </p:nvPr>
        </p:nvSpPr>
        <p:spPr/>
        <p:txBody>
          <a:bodyPr/>
          <a:lstStyle/>
          <a:p>
            <a:r>
              <a:rPr lang="en-US" dirty="0" smtClean="0"/>
              <a:t>We are going to take some pictures of you with a special camera</a:t>
            </a:r>
          </a:p>
          <a:p>
            <a:r>
              <a:rPr lang="en-US" dirty="0" smtClean="0"/>
              <a:t>It looks like a big tube, almost like one of those slides you go on through, you will need to lie very still so we can all the pictures of your insides when you are in the tube.</a:t>
            </a:r>
          </a:p>
          <a:p>
            <a:pPr marL="0" indent="0">
              <a:buNone/>
            </a:pPr>
            <a:endParaRPr lang="en-US" dirty="0"/>
          </a:p>
        </p:txBody>
      </p:sp>
      <p:sp>
        <p:nvSpPr>
          <p:cNvPr id="4" name="Smiley Face 3">
            <a:hlinkClick r:id="rId2" action="ppaction://hlinksldjump"/>
          </p:cNvPr>
          <p:cNvSpPr/>
          <p:nvPr/>
        </p:nvSpPr>
        <p:spPr>
          <a:xfrm>
            <a:off x="7239000" y="5410200"/>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34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t>
            </a:r>
            <a:r>
              <a:rPr lang="en-US" dirty="0" err="1" smtClean="0"/>
              <a:t>Broselow</a:t>
            </a:r>
            <a:r>
              <a:rPr lang="en-US" dirty="0" smtClean="0"/>
              <a:t> Tape</a:t>
            </a:r>
            <a:endParaRPr lang="en-US" dirty="0"/>
          </a:p>
        </p:txBody>
      </p:sp>
      <p:sp>
        <p:nvSpPr>
          <p:cNvPr id="3" name="Content Placeholder 2"/>
          <p:cNvSpPr>
            <a:spLocks noGrp="1"/>
          </p:cNvSpPr>
          <p:nvPr>
            <p:ph idx="1"/>
          </p:nvPr>
        </p:nvSpPr>
        <p:spPr/>
        <p:txBody>
          <a:bodyPr/>
          <a:lstStyle/>
          <a:p>
            <a:endParaRPr lang="en-US" dirty="0"/>
          </a:p>
          <a:p>
            <a:pPr marL="0" indent="0">
              <a:buNone/>
            </a:pPr>
            <a:endParaRPr lang="en-US" dirty="0" smtClean="0"/>
          </a:p>
          <a:p>
            <a:endParaRPr lang="en-US" dirty="0" smtClean="0"/>
          </a:p>
        </p:txBody>
      </p:sp>
      <p:sp>
        <p:nvSpPr>
          <p:cNvPr id="4" name="Smiley Face 3">
            <a:hlinkClick r:id="rId2" action="ppaction://hlinksldjump"/>
          </p:cNvPr>
          <p:cNvSpPr/>
          <p:nvPr/>
        </p:nvSpPr>
        <p:spPr>
          <a:xfrm>
            <a:off x="7239000" y="4894217"/>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l_fi" descr="http://img.medscape.com/pi/emed/ckb/trauma/432648-435031-3647.jpg"/>
          <p:cNvPicPr/>
          <p:nvPr/>
        </p:nvPicPr>
        <p:blipFill>
          <a:blip r:embed="rId3" cstate="print"/>
          <a:srcRect/>
          <a:stretch>
            <a:fillRect/>
          </a:stretch>
        </p:blipFill>
        <p:spPr bwMode="auto">
          <a:xfrm>
            <a:off x="2971800" y="1752600"/>
            <a:ext cx="2847975" cy="3796665"/>
          </a:xfrm>
          <a:prstGeom prst="rect">
            <a:avLst/>
          </a:prstGeom>
          <a:noFill/>
          <a:ln w="9525">
            <a:noFill/>
            <a:miter lim="800000"/>
            <a:headEnd/>
            <a:tailEnd/>
          </a:ln>
        </p:spPr>
      </p:pic>
    </p:spTree>
    <p:extLst>
      <p:ext uri="{BB962C8B-B14F-4D97-AF65-F5344CB8AC3E}">
        <p14:creationId xmlns:p14="http://schemas.microsoft.com/office/powerpoint/2010/main" val="441108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066800"/>
          </a:xfrm>
        </p:spPr>
        <p:txBody>
          <a:bodyPr/>
          <a:lstStyle/>
          <a:p>
            <a:r>
              <a:rPr lang="en-US" dirty="0" smtClean="0"/>
              <a:t>Risky Business for 200 points</a:t>
            </a:r>
            <a:endParaRPr lang="en-US" dirty="0"/>
          </a:p>
        </p:txBody>
      </p:sp>
      <p:sp>
        <p:nvSpPr>
          <p:cNvPr id="3" name="Subtitle 2"/>
          <p:cNvSpPr>
            <a:spLocks noGrp="1"/>
          </p:cNvSpPr>
          <p:nvPr>
            <p:ph type="subTitle" idx="1"/>
          </p:nvPr>
        </p:nvSpPr>
        <p:spPr>
          <a:xfrm>
            <a:off x="1066800" y="2209800"/>
            <a:ext cx="6934200" cy="3505200"/>
          </a:xfrm>
        </p:spPr>
        <p:txBody>
          <a:bodyPr>
            <a:noAutofit/>
          </a:bodyPr>
          <a:lstStyle/>
          <a:p>
            <a:r>
              <a:rPr lang="en-US" sz="5400" dirty="0"/>
              <a:t>In this game, pre-teens and teens try to strangulate each other to get a brief high</a:t>
            </a:r>
          </a:p>
          <a:p>
            <a:endParaRPr lang="en-US" sz="5400" b="1" dirty="0" smtClean="0">
              <a:solidFill>
                <a:schemeClr val="accent2">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4152270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the Choking Game </a:t>
            </a:r>
            <a:endParaRPr lang="en-US" dirty="0"/>
          </a:p>
        </p:txBody>
      </p:sp>
      <p:sp>
        <p:nvSpPr>
          <p:cNvPr id="5" name="Content Placeholder 4"/>
          <p:cNvSpPr>
            <a:spLocks noGrp="1"/>
          </p:cNvSpPr>
          <p:nvPr>
            <p:ph idx="1"/>
          </p:nvPr>
        </p:nvSpPr>
        <p:spPr/>
        <p:txBody>
          <a:bodyPr>
            <a:normAutofit fontScale="62500" lnSpcReduction="20000"/>
          </a:bodyPr>
          <a:lstStyle/>
          <a:p>
            <a:pPr>
              <a:buNone/>
            </a:pPr>
            <a:r>
              <a:rPr lang="en-US" dirty="0"/>
              <a:t>Also called:  space monkey, fainting, pass-out game, black-out game, American dream, </a:t>
            </a:r>
            <a:r>
              <a:rPr lang="en-US" dirty="0" err="1"/>
              <a:t>flatliner</a:t>
            </a:r>
            <a:r>
              <a:rPr lang="en-US" dirty="0"/>
              <a:t>, space cowboy, knock out, gasp, rising sun or </a:t>
            </a:r>
            <a:r>
              <a:rPr lang="en-US" dirty="0" err="1"/>
              <a:t>airplaining</a:t>
            </a:r>
            <a:r>
              <a:rPr lang="en-US" dirty="0"/>
              <a:t>.</a:t>
            </a:r>
          </a:p>
          <a:p>
            <a:pPr>
              <a:buNone/>
            </a:pPr>
            <a:endParaRPr lang="en-US" dirty="0"/>
          </a:p>
          <a:p>
            <a:pPr>
              <a:buNone/>
            </a:pPr>
            <a:endParaRPr lang="en-US" dirty="0"/>
          </a:p>
          <a:p>
            <a:pPr>
              <a:buNone/>
            </a:pPr>
            <a:r>
              <a:rPr lang="en-US" dirty="0">
                <a:hlinkClick r:id="rId2"/>
              </a:rPr>
              <a:t>http://www.youtube.com/watch?v=gwc5kCAP8fU</a:t>
            </a:r>
            <a:r>
              <a:rPr lang="en-US" dirty="0"/>
              <a:t> </a:t>
            </a:r>
          </a:p>
          <a:p>
            <a:pPr>
              <a:buNone/>
            </a:pPr>
            <a:endParaRPr lang="en-US" dirty="0"/>
          </a:p>
          <a:p>
            <a:r>
              <a:rPr lang="en-US" dirty="0"/>
              <a:t>According to one website, more than 50 children nationally, have lost their lives to the choking game in one year alone.  Symptoms of this dangerous activity. Watch for the following:</a:t>
            </a:r>
          </a:p>
          <a:p>
            <a:pPr>
              <a:buNone/>
            </a:pPr>
            <a:r>
              <a:rPr lang="en-US" dirty="0"/>
              <a:t>           Unexplained marks or bruises on the throat</a:t>
            </a:r>
          </a:p>
          <a:p>
            <a:pPr>
              <a:buNone/>
            </a:pPr>
            <a:r>
              <a:rPr lang="en-US" dirty="0"/>
              <a:t>           Frequent or severe headaches</a:t>
            </a:r>
          </a:p>
          <a:p>
            <a:pPr>
              <a:buNone/>
            </a:pPr>
            <a:r>
              <a:rPr lang="en-US" dirty="0"/>
              <a:t>           Unexplained cuts or bruises caused by falling</a:t>
            </a:r>
          </a:p>
          <a:p>
            <a:pPr>
              <a:buNone/>
            </a:pPr>
            <a:r>
              <a:rPr lang="en-US" dirty="0"/>
              <a:t>           Belts, leashes, ropes or shoelaces tied in strange knots                    or found in unusual locations</a:t>
            </a:r>
          </a:p>
          <a:p>
            <a:endParaRPr lang="en-US" dirty="0"/>
          </a:p>
        </p:txBody>
      </p:sp>
      <p:sp>
        <p:nvSpPr>
          <p:cNvPr id="6" name="Smiley Face 5">
            <a:hlinkClick r:id="rId3" action="ppaction://hlinksldjump"/>
          </p:cNvPr>
          <p:cNvSpPr/>
          <p:nvPr/>
        </p:nvSpPr>
        <p:spPr>
          <a:xfrm>
            <a:off x="7010400" y="5061857"/>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864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990599"/>
          </a:xfrm>
        </p:spPr>
        <p:txBody>
          <a:bodyPr/>
          <a:lstStyle/>
          <a:p>
            <a:r>
              <a:rPr lang="en-US" dirty="0" smtClean="0"/>
              <a:t>Risky Business for 300 points</a:t>
            </a:r>
            <a:endParaRPr lang="en-US" dirty="0"/>
          </a:p>
        </p:txBody>
      </p:sp>
      <p:sp>
        <p:nvSpPr>
          <p:cNvPr id="3" name="Subtitle 2"/>
          <p:cNvSpPr>
            <a:spLocks noGrp="1"/>
          </p:cNvSpPr>
          <p:nvPr>
            <p:ph type="subTitle" idx="1"/>
          </p:nvPr>
        </p:nvSpPr>
        <p:spPr>
          <a:xfrm>
            <a:off x="1371600" y="1981200"/>
            <a:ext cx="6400800" cy="3657600"/>
          </a:xfrm>
        </p:spPr>
        <p:txBody>
          <a:bodyPr>
            <a:normAutofit/>
          </a:bodyPr>
          <a:lstStyle/>
          <a:p>
            <a:r>
              <a:rPr lang="en-US" sz="4000" b="1" dirty="0">
                <a:solidFill>
                  <a:schemeClr val="tx1"/>
                </a:solidFill>
              </a:rPr>
              <a:t>In this game teens bring medications from their home and pour them in a bowl and each take some.</a:t>
            </a:r>
          </a:p>
          <a:p>
            <a:endParaRPr lang="en-US" sz="4000" b="1" dirty="0">
              <a:solidFill>
                <a:schemeClr val="accent2">
                  <a:lumMod val="75000"/>
                </a:schemeClr>
              </a:solidFill>
              <a:latin typeface="Bradley Hand ITC" pitchFamily="66" charset="0"/>
            </a:endParaRPr>
          </a:p>
        </p:txBody>
      </p:sp>
    </p:spTree>
    <p:extLst>
      <p:ext uri="{BB962C8B-B14F-4D97-AF65-F5344CB8AC3E}">
        <p14:creationId xmlns:p14="http://schemas.microsoft.com/office/powerpoint/2010/main" val="2910138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Pharm Party </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51001" y="2500607"/>
            <a:ext cx="4041998" cy="272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miley Face 3">
            <a:hlinkClick r:id="rId3" action="ppaction://hlinksldjump"/>
          </p:cNvPr>
          <p:cNvSpPr/>
          <p:nvPr/>
        </p:nvSpPr>
        <p:spPr>
          <a:xfrm>
            <a:off x="6934200" y="4800600"/>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052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609601"/>
            <a:ext cx="7772400" cy="1142999"/>
          </a:xfrm>
        </p:spPr>
        <p:txBody>
          <a:bodyPr/>
          <a:lstStyle/>
          <a:p>
            <a:r>
              <a:rPr lang="en-US" dirty="0" smtClean="0"/>
              <a:t>Risky Business for 400 points</a:t>
            </a:r>
            <a:endParaRPr lang="en-US" dirty="0"/>
          </a:p>
        </p:txBody>
      </p:sp>
      <p:sp>
        <p:nvSpPr>
          <p:cNvPr id="5" name="Subtitle 4"/>
          <p:cNvSpPr>
            <a:spLocks noGrp="1"/>
          </p:cNvSpPr>
          <p:nvPr>
            <p:ph type="subTitle" idx="1"/>
          </p:nvPr>
        </p:nvSpPr>
        <p:spPr>
          <a:xfrm>
            <a:off x="1447800" y="2133600"/>
            <a:ext cx="6400800" cy="3505200"/>
          </a:xfrm>
        </p:spPr>
        <p:txBody>
          <a:bodyPr>
            <a:noAutofit/>
          </a:bodyPr>
          <a:lstStyle/>
          <a:p>
            <a:r>
              <a:rPr lang="en-US" sz="4000" dirty="0">
                <a:solidFill>
                  <a:schemeClr val="tx1"/>
                </a:solidFill>
              </a:rPr>
              <a:t>In this game teens scratch letters into each </a:t>
            </a:r>
            <a:r>
              <a:rPr lang="en-US" sz="4000" dirty="0" smtClean="0">
                <a:solidFill>
                  <a:schemeClr val="tx1"/>
                </a:solidFill>
              </a:rPr>
              <a:t>others </a:t>
            </a:r>
            <a:r>
              <a:rPr lang="en-US" sz="4000" dirty="0">
                <a:solidFill>
                  <a:schemeClr val="tx1"/>
                </a:solidFill>
              </a:rPr>
              <a:t>skin</a:t>
            </a:r>
          </a:p>
          <a:p>
            <a:endParaRPr lang="en-US" sz="4000" b="1" dirty="0">
              <a:solidFill>
                <a:schemeClr val="accent2">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7307136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429</TotalTime>
  <Words>575</Words>
  <Application>Microsoft Office PowerPoint</Application>
  <PresentationFormat>On-screen Show (4:3)</PresentationFormat>
  <Paragraphs>119</Paragraphs>
  <Slides>34</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Bradley Hand ITC</vt:lpstr>
      <vt:lpstr>Calibri</vt:lpstr>
      <vt:lpstr>Office Theme</vt:lpstr>
      <vt:lpstr>Pediatric Jeopardy  Created by Deb  and  Christy Tauber 4/2012</vt:lpstr>
      <vt:lpstr>PowerPoint Presentation</vt:lpstr>
      <vt:lpstr>Risky Business for 100 points</vt:lpstr>
      <vt:lpstr>What is the Broselow Tape</vt:lpstr>
      <vt:lpstr>Risky Business for 200 points</vt:lpstr>
      <vt:lpstr>What is the Choking Game </vt:lpstr>
      <vt:lpstr>Risky Business for 300 points</vt:lpstr>
      <vt:lpstr>What is a Pharm Party </vt:lpstr>
      <vt:lpstr>Risky Business for 400 points</vt:lpstr>
      <vt:lpstr>What is the ABC or Scratch Game?</vt:lpstr>
      <vt:lpstr> Breath Sounds for 100 points</vt:lpstr>
      <vt:lpstr>What is Croup?</vt:lpstr>
      <vt:lpstr>Breath Sounds for 200</vt:lpstr>
      <vt:lpstr>What is Asthma/Wheezes?</vt:lpstr>
      <vt:lpstr>Breath Sounds for 300</vt:lpstr>
      <vt:lpstr>What are Rhonchi?</vt:lpstr>
      <vt:lpstr>Breath Sounds for 400</vt:lpstr>
      <vt:lpstr>What is Stridor?</vt:lpstr>
      <vt:lpstr>“That didn't hurt”    for 100</vt:lpstr>
      <vt:lpstr>  What is Child Abuse?  </vt:lpstr>
      <vt:lpstr> “That didn’t hurt”  for 200</vt:lpstr>
      <vt:lpstr>What are Mongolian Spots?</vt:lpstr>
      <vt:lpstr>“That didn’t Hurt”    for 300</vt:lpstr>
      <vt:lpstr>What are cigarette burns?</vt:lpstr>
      <vt:lpstr>“That didn’t hurt”    for 400</vt:lpstr>
      <vt:lpstr>What is Cupping?</vt:lpstr>
      <vt:lpstr>Communication Conundrums  for 100 points</vt:lpstr>
      <vt:lpstr>Key communication points</vt:lpstr>
      <vt:lpstr>Communication Conundrums  for 200 points </vt:lpstr>
      <vt:lpstr>Communication Conundrums for 200</vt:lpstr>
      <vt:lpstr>Communication Conundrums for 300 points</vt:lpstr>
      <vt:lpstr>Key communication points</vt:lpstr>
      <vt:lpstr>Communication Conundrums  for 400 points</vt:lpstr>
      <vt:lpstr>Key communication points</vt:lpstr>
    </vt:vector>
  </TitlesOfParts>
  <Company>DeVry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DeVry Inc</dc:creator>
  <cp:lastModifiedBy>Debra Tauber</cp:lastModifiedBy>
  <cp:revision>52</cp:revision>
  <dcterms:created xsi:type="dcterms:W3CDTF">2012-04-03T21:03:35Z</dcterms:created>
  <dcterms:modified xsi:type="dcterms:W3CDTF">2017-09-05T18:41:55Z</dcterms:modified>
</cp:coreProperties>
</file>