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Raleway"/>
      <p:regular r:id="rId37"/>
      <p:bold r:id="rId38"/>
      <p:italic r:id="rId39"/>
      <p:boldItalic r:id="rId40"/>
    </p:embeddedFont>
    <p:embeddedFont>
      <p:font typeface="Lato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aleway-boldItalic.fntdata"/><Relationship Id="rId20" Type="http://schemas.openxmlformats.org/officeDocument/2006/relationships/slide" Target="slides/slide15.xml"/><Relationship Id="rId42" Type="http://schemas.openxmlformats.org/officeDocument/2006/relationships/font" Target="fonts/Lato-bold.fntdata"/><Relationship Id="rId41" Type="http://schemas.openxmlformats.org/officeDocument/2006/relationships/font" Target="fonts/Lato-regular.fntdata"/><Relationship Id="rId22" Type="http://schemas.openxmlformats.org/officeDocument/2006/relationships/slide" Target="slides/slide17.xml"/><Relationship Id="rId44" Type="http://schemas.openxmlformats.org/officeDocument/2006/relationships/font" Target="fonts/Lato-boldItalic.fntdata"/><Relationship Id="rId21" Type="http://schemas.openxmlformats.org/officeDocument/2006/relationships/slide" Target="slides/slide16.xml"/><Relationship Id="rId43" Type="http://schemas.openxmlformats.org/officeDocument/2006/relationships/font" Target="fonts/Lato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aleway-regular.fntdata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Raleway-italic.fntdata"/><Relationship Id="rId16" Type="http://schemas.openxmlformats.org/officeDocument/2006/relationships/slide" Target="slides/slide11.xml"/><Relationship Id="rId38" Type="http://schemas.openxmlformats.org/officeDocument/2006/relationships/font" Target="fonts/Raleway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2d02815269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2d02815269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2d02815269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2d02815269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2d02815269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2d02815269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2d02815269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2d02815269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2d02815269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2d02815269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2d02815269_1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2d02815269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2d02815269_1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2d02815269_1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2d02815269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2d02815269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2d02815269_1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2d02815269_1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2d02815269_1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2d02815269_1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f259f6245f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f259f6245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2d02815269_1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2d02815269_1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0c694769ea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20c694769ea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f259f6245f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f259f6245f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f259f6245f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f259f6245f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0c8a3a2664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0c8a3a2664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f259f6245f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1f259f6245f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0e4d5426c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20e4d5426c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233b601fd2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2233b601fd2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233b601fd2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233b601fd2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f352f68212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f352f68212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0c694769ea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0c694769ea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f259f6245f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f259f6245f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0c8a3a2664_2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0c8a3a2664_2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2d0281526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2d0281526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2d0281526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2d0281526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2d0281526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2d0281526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080e949434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080e949434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0c694769ea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0c694769e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2d02815269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2d02815269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youtube.com/watch?v=o97mUQ1y9bg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developer.bitcoin.org/reference/rpc/" TargetMode="External"/><Relationship Id="rId4" Type="http://schemas.openxmlformats.org/officeDocument/2006/relationships/hyperlink" Target="https://en.bitcoin.it/wiki/Bitcoin_Core_0.11_(ch_4):_P2P_Network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Architectural Enhancement </a:t>
            </a:r>
            <a:r>
              <a:rPr lang="en-CA"/>
              <a:t>o</a:t>
            </a:r>
            <a:r>
              <a:rPr lang="en-CA"/>
              <a:t>f</a:t>
            </a:r>
            <a:r>
              <a:rPr lang="en-CA"/>
              <a:t> Bitcoin Core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1649100" y="2987150"/>
            <a:ext cx="5848800" cy="155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u="sng">
                <a:solidFill>
                  <a:schemeClr val="hlink"/>
                </a:solidFill>
                <a:hlinkClick r:id="rId3"/>
              </a:rPr>
              <a:t>https://www.youtube.com/watch?v=o97mUQ1y9bg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/>
          <p:nvPr>
            <p:ph type="title"/>
          </p:nvPr>
        </p:nvSpPr>
        <p:spPr>
          <a:xfrm>
            <a:off x="729450" y="1318650"/>
            <a:ext cx="4079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#1: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Impacted Subsystems</a:t>
            </a:r>
            <a:endParaRPr/>
          </a:p>
        </p:txBody>
      </p:sp>
      <p:sp>
        <p:nvSpPr>
          <p:cNvPr id="152" name="Google Shape;152;p22"/>
          <p:cNvSpPr txBox="1"/>
          <p:nvPr>
            <p:ph idx="1" type="body"/>
          </p:nvPr>
        </p:nvSpPr>
        <p:spPr>
          <a:xfrm>
            <a:off x="729450" y="2232250"/>
            <a:ext cx="3774300" cy="27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CA"/>
              <a:t>API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Needs to expose interface for generating ID pair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Validation Engine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User authentication component will be stored here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Peer Discovery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Maintains a database for peers who are </a:t>
            </a:r>
            <a:r>
              <a:rPr lang="en-CA"/>
              <a:t>authorized to use the restricted services. Queries using the ID pair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RPC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New RPC commands are placed inside whichever RPC file it mostly relates to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New RPC files can be created if it doesn’t fit into any existing files</a:t>
            </a:r>
            <a:endParaRPr/>
          </a:p>
        </p:txBody>
      </p:sp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1925" y="800300"/>
            <a:ext cx="3705926" cy="425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 txBox="1"/>
          <p:nvPr>
            <p:ph type="title"/>
          </p:nvPr>
        </p:nvSpPr>
        <p:spPr>
          <a:xfrm>
            <a:off x="729450" y="1295975"/>
            <a:ext cx="7492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#1: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Stakeholders</a:t>
            </a:r>
            <a:endParaRPr/>
          </a:p>
        </p:txBody>
      </p:sp>
      <p:sp>
        <p:nvSpPr>
          <p:cNvPr id="159" name="Google Shape;159;p23"/>
          <p:cNvSpPr txBox="1"/>
          <p:nvPr>
            <p:ph idx="1" type="body"/>
          </p:nvPr>
        </p:nvSpPr>
        <p:spPr>
          <a:xfrm>
            <a:off x="729450" y="2199950"/>
            <a:ext cx="3774300" cy="20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Bitcoin Core Users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Primarily concerned with the security of their sensitive data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Concerned with the benefits they gain from the new feature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Developers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Need to ensure the security, as well as maintainability and manageability to allow the feature to expand</a:t>
            </a:r>
            <a:endParaRPr/>
          </a:p>
        </p:txBody>
      </p:sp>
      <p:pic>
        <p:nvPicPr>
          <p:cNvPr id="160" name="Google Shape;16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1925" y="800300"/>
            <a:ext cx="3705926" cy="425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>
            <p:ph type="title"/>
          </p:nvPr>
        </p:nvSpPr>
        <p:spPr>
          <a:xfrm>
            <a:off x="729450" y="1295975"/>
            <a:ext cx="7492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#1: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NFRs for Users</a:t>
            </a:r>
            <a:endParaRPr/>
          </a:p>
        </p:txBody>
      </p:sp>
      <p:sp>
        <p:nvSpPr>
          <p:cNvPr id="166" name="Google Shape;166;p24"/>
          <p:cNvSpPr txBox="1"/>
          <p:nvPr>
            <p:ph idx="1" type="body"/>
          </p:nvPr>
        </p:nvSpPr>
        <p:spPr>
          <a:xfrm>
            <a:off x="729450" y="2207100"/>
            <a:ext cx="3774300" cy="20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Security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Users don’t want their bitcoin information to be compromised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Accuracy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Users expect requests for the restricted service to return accurate results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Performance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Users don’t want to be kept waiting for their requests to be fulfilled</a:t>
            </a:r>
            <a:endParaRPr/>
          </a:p>
        </p:txBody>
      </p:sp>
      <p:pic>
        <p:nvPicPr>
          <p:cNvPr id="167" name="Google Shape;16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1925" y="800300"/>
            <a:ext cx="3705926" cy="425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 txBox="1"/>
          <p:nvPr>
            <p:ph type="title"/>
          </p:nvPr>
        </p:nvSpPr>
        <p:spPr>
          <a:xfrm>
            <a:off x="729450" y="1295975"/>
            <a:ext cx="7492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#1: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NFRs for Developers</a:t>
            </a:r>
            <a:endParaRPr/>
          </a:p>
        </p:txBody>
      </p:sp>
      <p:sp>
        <p:nvSpPr>
          <p:cNvPr id="173" name="Google Shape;173;p25"/>
          <p:cNvSpPr txBox="1"/>
          <p:nvPr>
            <p:ph idx="1" type="body"/>
          </p:nvPr>
        </p:nvSpPr>
        <p:spPr>
          <a:xfrm>
            <a:off x="729450" y="2207100"/>
            <a:ext cx="3774300" cy="256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Security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Developers want to avoid legal actions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Testability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Developers want to ensure security and correctness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Evolvability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Developers want to be able to add new services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Maintainability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Developers want to be able to update or add new services without much rework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Manageability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Developers want to be able to review logs and analyze security issues</a:t>
            </a:r>
            <a:endParaRPr/>
          </a:p>
        </p:txBody>
      </p:sp>
      <p:pic>
        <p:nvPicPr>
          <p:cNvPr id="174" name="Google Shape;17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1925" y="800300"/>
            <a:ext cx="3705926" cy="425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 txBox="1"/>
          <p:nvPr>
            <p:ph type="title"/>
          </p:nvPr>
        </p:nvSpPr>
        <p:spPr>
          <a:xfrm>
            <a:off x="729450" y="1295975"/>
            <a:ext cx="7492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#1: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Plans for Testing</a:t>
            </a:r>
            <a:endParaRPr/>
          </a:p>
        </p:txBody>
      </p:sp>
      <p:sp>
        <p:nvSpPr>
          <p:cNvPr id="180" name="Google Shape;180;p26"/>
          <p:cNvSpPr txBox="1"/>
          <p:nvPr>
            <p:ph idx="1" type="body"/>
          </p:nvPr>
        </p:nvSpPr>
        <p:spPr>
          <a:xfrm>
            <a:off x="729450" y="2207100"/>
            <a:ext cx="3774300" cy="273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Infeasible to have someone manually send messages to test feature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Fake receiving messages by passing the message directly into ProcessMessage()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Peer authentication tests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New file called peer_authentication.cpp should be placed inside src/test/fuzz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Attempts requesting service using randomly generated ID pairs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Attempts requesting service with the correct ID pair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RPC command tests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Safe RPC commands are inserted inside RPC_COMMANDS_SAFE_FOR_FUZZING inside src/test/fuzz/rpc.cpp</a:t>
            </a:r>
            <a:endParaRPr/>
          </a:p>
        </p:txBody>
      </p:sp>
      <p:pic>
        <p:nvPicPr>
          <p:cNvPr id="181" name="Google Shape;18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1925" y="800300"/>
            <a:ext cx="3705926" cy="425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 txBox="1"/>
          <p:nvPr>
            <p:ph type="title"/>
          </p:nvPr>
        </p:nvSpPr>
        <p:spPr>
          <a:xfrm>
            <a:off x="729450" y="1318650"/>
            <a:ext cx="4079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#2</a:t>
            </a:r>
            <a:endParaRPr i="1"/>
          </a:p>
        </p:txBody>
      </p:sp>
      <p:sp>
        <p:nvSpPr>
          <p:cNvPr id="187" name="Google Shape;187;p27"/>
          <p:cNvSpPr txBox="1"/>
          <p:nvPr>
            <p:ph idx="1" type="body"/>
          </p:nvPr>
        </p:nvSpPr>
        <p:spPr>
          <a:xfrm>
            <a:off x="729450" y="1981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CA"/>
              <a:t>C</a:t>
            </a:r>
            <a:r>
              <a:rPr lang="en-CA"/>
              <a:t>reate a new module called ACM (Access Control Manager).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1500"/>
              </a:spcAft>
              <a:buSzPts val="1300"/>
              <a:buChar char="●"/>
            </a:pPr>
            <a:r>
              <a:rPr lang="en-CA"/>
              <a:t>Several components that will be impacted by the implementation.</a:t>
            </a:r>
            <a:endParaRPr/>
          </a:p>
        </p:txBody>
      </p:sp>
      <p:pic>
        <p:nvPicPr>
          <p:cNvPr id="188" name="Google Shape;18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3825" y="594125"/>
            <a:ext cx="3313350" cy="447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>
            <p:ph type="title"/>
          </p:nvPr>
        </p:nvSpPr>
        <p:spPr>
          <a:xfrm>
            <a:off x="729450" y="1318650"/>
            <a:ext cx="4079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#2: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Impacted Subsystems</a:t>
            </a:r>
            <a:endParaRPr/>
          </a:p>
        </p:txBody>
      </p:sp>
      <p:sp>
        <p:nvSpPr>
          <p:cNvPr id="194" name="Google Shape;194;p28"/>
          <p:cNvSpPr txBox="1"/>
          <p:nvPr>
            <p:ph idx="1" type="body"/>
          </p:nvPr>
        </p:nvSpPr>
        <p:spPr>
          <a:xfrm>
            <a:off x="729450" y="2232250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10832" lvl="0" marL="457200" rtl="0" algn="l">
              <a:spcBef>
                <a:spcPts val="0"/>
              </a:spcBef>
              <a:spcAft>
                <a:spcPts val="0"/>
              </a:spcAft>
              <a:buSzPct val="107692"/>
              <a:buChar char="●"/>
            </a:pPr>
            <a:r>
              <a:rPr lang="en-CA"/>
              <a:t>ACM (New Module):</a:t>
            </a:r>
            <a:endParaRPr/>
          </a:p>
          <a:p>
            <a:pPr indent="-293211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CA"/>
              <a:t>Works by providing APIs to control access to functionalities to related modules.</a:t>
            </a:r>
            <a:endParaRPr/>
          </a:p>
          <a:p>
            <a:pPr indent="-310832" lvl="0" marL="457200" rtl="0" algn="l">
              <a:spcBef>
                <a:spcPts val="0"/>
              </a:spcBef>
              <a:spcAft>
                <a:spcPts val="0"/>
              </a:spcAft>
              <a:buSzPct val="107692"/>
              <a:buChar char="●"/>
            </a:pPr>
            <a:r>
              <a:rPr lang="en-CA"/>
              <a:t>API</a:t>
            </a:r>
            <a:endParaRPr/>
          </a:p>
          <a:p>
            <a:pPr indent="-293211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CA"/>
              <a:t>C</a:t>
            </a:r>
            <a:r>
              <a:rPr lang="en-CA"/>
              <a:t>all the appropriate APIs in the ACM module to authenticate and authorize.</a:t>
            </a:r>
            <a:endParaRPr/>
          </a:p>
          <a:p>
            <a:pPr indent="-30495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Peer Discovery</a:t>
            </a:r>
            <a:endParaRPr/>
          </a:p>
          <a:p>
            <a:pPr indent="-293211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CA"/>
              <a:t>Is </a:t>
            </a:r>
            <a:r>
              <a:rPr lang="en-CA"/>
              <a:t>responsible for discovering and connecting to other peers that can be authenticated by the ACM subsystem.</a:t>
            </a:r>
            <a:endParaRPr/>
          </a:p>
          <a:p>
            <a:pPr indent="-30495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RPC</a:t>
            </a:r>
            <a:endParaRPr/>
          </a:p>
          <a:p>
            <a:pPr indent="-293211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CA"/>
              <a:t>ACM will control who can use RPC commands and what they can do.</a:t>
            </a:r>
            <a:endParaRPr/>
          </a:p>
        </p:txBody>
      </p:sp>
      <p:pic>
        <p:nvPicPr>
          <p:cNvPr id="195" name="Google Shape;19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3825" y="594125"/>
            <a:ext cx="3313350" cy="447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 txBox="1"/>
          <p:nvPr>
            <p:ph type="title"/>
          </p:nvPr>
        </p:nvSpPr>
        <p:spPr>
          <a:xfrm>
            <a:off x="729450" y="1295975"/>
            <a:ext cx="7492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#2: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Stakeholders for the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Proposed Enhancement</a:t>
            </a:r>
            <a:endParaRPr/>
          </a:p>
        </p:txBody>
      </p:sp>
      <p:sp>
        <p:nvSpPr>
          <p:cNvPr id="201" name="Google Shape;201;p29"/>
          <p:cNvSpPr txBox="1"/>
          <p:nvPr>
            <p:ph idx="1" type="body"/>
          </p:nvPr>
        </p:nvSpPr>
        <p:spPr>
          <a:xfrm>
            <a:off x="729450" y="2443175"/>
            <a:ext cx="3774300" cy="20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Bitcoin Core Users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Are primarily concerned with the security of their sensitive data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Developers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Need to ensure the security of the proposed enhancement and consider its maintainability and manageability</a:t>
            </a:r>
            <a:endParaRPr/>
          </a:p>
        </p:txBody>
      </p:sp>
      <p:pic>
        <p:nvPicPr>
          <p:cNvPr id="202" name="Google Shape;20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3825" y="594125"/>
            <a:ext cx="3313350" cy="447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0"/>
          <p:cNvSpPr txBox="1"/>
          <p:nvPr>
            <p:ph type="title"/>
          </p:nvPr>
        </p:nvSpPr>
        <p:spPr>
          <a:xfrm>
            <a:off x="729450" y="1295975"/>
            <a:ext cx="7492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#2: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NFRs for Stakeholders</a:t>
            </a:r>
            <a:endParaRPr/>
          </a:p>
        </p:txBody>
      </p:sp>
      <p:sp>
        <p:nvSpPr>
          <p:cNvPr id="208" name="Google Shape;208;p30"/>
          <p:cNvSpPr txBox="1"/>
          <p:nvPr>
            <p:ph idx="1" type="body"/>
          </p:nvPr>
        </p:nvSpPr>
        <p:spPr>
          <a:xfrm>
            <a:off x="729450" y="2228575"/>
            <a:ext cx="3774300" cy="20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Bitcoin Core Users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Security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Accuracy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Performance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Developers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Security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Testability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Evolvability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Maintainability</a:t>
            </a:r>
            <a:endParaRPr/>
          </a:p>
        </p:txBody>
      </p:sp>
      <p:pic>
        <p:nvPicPr>
          <p:cNvPr id="209" name="Google Shape;20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3825" y="594125"/>
            <a:ext cx="3313350" cy="447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/>
          <p:nvPr>
            <p:ph type="title"/>
          </p:nvPr>
        </p:nvSpPr>
        <p:spPr>
          <a:xfrm>
            <a:off x="729450" y="1295975"/>
            <a:ext cx="7492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#2: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Plan for Testing</a:t>
            </a:r>
            <a:endParaRPr/>
          </a:p>
        </p:txBody>
      </p:sp>
      <p:sp>
        <p:nvSpPr>
          <p:cNvPr id="215" name="Google Shape;215;p31"/>
          <p:cNvSpPr txBox="1"/>
          <p:nvPr>
            <p:ph idx="1" type="body"/>
          </p:nvPr>
        </p:nvSpPr>
        <p:spPr>
          <a:xfrm>
            <a:off x="729450" y="2169550"/>
            <a:ext cx="3774300" cy="289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Focus: 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Correctness &amp; reliability of acm.cpp &amp; acm.h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Components: 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Authentication</a:t>
            </a:r>
            <a:r>
              <a:rPr lang="en-CA"/>
              <a:t>,</a:t>
            </a:r>
            <a:r>
              <a:rPr lang="en-CA"/>
              <a:t> Authorization</a:t>
            </a:r>
            <a:r>
              <a:rPr lang="en-CA"/>
              <a:t>, </a:t>
            </a:r>
            <a:r>
              <a:rPr lang="en-CA"/>
              <a:t>Policy Management, Logging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Test cases: 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Normal, Boundary, Error conditions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Framework: 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Google Test (C++)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Goal: 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Solid foundation, works as intended for customers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6" name="Google Shape;21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3825" y="594125"/>
            <a:ext cx="3313350" cy="447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Architectural Enhancement</a:t>
            </a:r>
            <a:r>
              <a:rPr lang="en-CA"/>
              <a:t> of Bitcoin Core</a:t>
            </a:r>
            <a:endParaRPr/>
          </a:p>
        </p:txBody>
      </p:sp>
      <p:sp>
        <p:nvSpPr>
          <p:cNvPr id="93" name="Google Shape;93;p14"/>
          <p:cNvSpPr txBox="1"/>
          <p:nvPr>
            <p:ph idx="1" type="subTitle"/>
          </p:nvPr>
        </p:nvSpPr>
        <p:spPr>
          <a:xfrm>
            <a:off x="613925" y="2987150"/>
            <a:ext cx="7919100" cy="158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Group 20 - GoDaddy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49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Arsh Kochhar (Proposed Enhancement, Implementation #1)</a:t>
            </a:r>
            <a:endParaRPr/>
          </a:p>
          <a:p>
            <a:pPr indent="-3149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Brian Cho (</a:t>
            </a:r>
            <a:r>
              <a:rPr b="1" lang="en-CA"/>
              <a:t>Presenter</a:t>
            </a:r>
            <a:r>
              <a:rPr lang="en-CA"/>
              <a:t>, Abstract, Test Plans #1, Use Cases, Conclusion, Implementation #1)</a:t>
            </a:r>
            <a:endParaRPr/>
          </a:p>
          <a:p>
            <a:pPr indent="-3149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Julian Wei (Evaluation, Potential Risks, Lessons Learned, Implementation #1)</a:t>
            </a:r>
            <a:endParaRPr/>
          </a:p>
          <a:p>
            <a:pPr indent="-3149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Junhui Zong (</a:t>
            </a:r>
            <a:r>
              <a:rPr b="1" lang="en-CA"/>
              <a:t>Team Leader</a:t>
            </a:r>
            <a:r>
              <a:rPr lang="en-CA"/>
              <a:t>, Implementation #2)</a:t>
            </a:r>
            <a:endParaRPr/>
          </a:p>
          <a:p>
            <a:pPr indent="-3149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Ye Shen (Implementation #2)</a:t>
            </a:r>
            <a:endParaRPr/>
          </a:p>
          <a:p>
            <a:pPr indent="-3149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Yuchen Li (</a:t>
            </a:r>
            <a:r>
              <a:rPr b="1" lang="en-CA"/>
              <a:t>Presenter</a:t>
            </a:r>
            <a:r>
              <a:rPr lang="en-CA"/>
              <a:t>, Current State, Implementation #2)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2"/>
          <p:cNvSpPr txBox="1"/>
          <p:nvPr>
            <p:ph type="title"/>
          </p:nvPr>
        </p:nvSpPr>
        <p:spPr>
          <a:xfrm>
            <a:off x="729450" y="1295975"/>
            <a:ext cx="7492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Evaluating the Implementations</a:t>
            </a:r>
            <a:endParaRPr/>
          </a:p>
        </p:txBody>
      </p:sp>
      <p:sp>
        <p:nvSpPr>
          <p:cNvPr id="222" name="Google Shape;222;p32"/>
          <p:cNvSpPr txBox="1"/>
          <p:nvPr>
            <p:ph idx="1" type="body"/>
          </p:nvPr>
        </p:nvSpPr>
        <p:spPr>
          <a:xfrm>
            <a:off x="729450" y="2012175"/>
            <a:ext cx="3774300" cy="268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Both implementations have the same NFRs and stakeholders (with manageability being the exception)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Both implementations affect the stakeholders and NFRs in similar ways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</a:t>
            </a:r>
            <a:r>
              <a:rPr lang="en-CA"/>
              <a:t>mplementation</a:t>
            </a:r>
            <a:r>
              <a:rPr lang="en-CA"/>
              <a:t> 1 makes no changes to the high-level architecture, whereas implementation 2 adds a new high-level component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Implementation</a:t>
            </a:r>
            <a:r>
              <a:rPr lang="en-CA"/>
              <a:t> 1 is</a:t>
            </a:r>
            <a:r>
              <a:rPr lang="en-CA"/>
              <a:t> </a:t>
            </a:r>
            <a:r>
              <a:rPr lang="en-CA"/>
              <a:t>preferred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3" name="Google Shape;22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7825" y="1492650"/>
            <a:ext cx="3007524" cy="3007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Potential Risks</a:t>
            </a:r>
            <a:endParaRPr/>
          </a:p>
        </p:txBody>
      </p:sp>
      <p:sp>
        <p:nvSpPr>
          <p:cNvPr id="229" name="Google Shape;229;p33"/>
          <p:cNvSpPr txBox="1"/>
          <p:nvPr>
            <p:ph idx="1" type="body"/>
          </p:nvPr>
        </p:nvSpPr>
        <p:spPr>
          <a:xfrm>
            <a:off x="729450" y="1985875"/>
            <a:ext cx="4323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b="1" lang="en-CA"/>
              <a:t>Security</a:t>
            </a:r>
            <a:endParaRPr b="1"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Use errors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Compromised </a:t>
            </a:r>
            <a:r>
              <a:rPr lang="en-CA"/>
              <a:t>privileged</a:t>
            </a:r>
            <a:r>
              <a:rPr lang="en-CA"/>
              <a:t> peers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Possible </a:t>
            </a:r>
            <a:r>
              <a:rPr lang="en-CA"/>
              <a:t>safety</a:t>
            </a:r>
            <a:r>
              <a:rPr lang="en-CA"/>
              <a:t> nets &amp; checks needed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b="1" lang="en-CA"/>
              <a:t>Performance</a:t>
            </a:r>
            <a:endParaRPr b="1"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Efficient</a:t>
            </a:r>
            <a:r>
              <a:rPr lang="en-CA"/>
              <a:t> encryption &amp; decryption algorithms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Scalability for peer communication traffic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b="1" lang="en-CA"/>
              <a:t>Usability</a:t>
            </a:r>
            <a:endParaRPr b="1"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Procedure for lost keys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Key &amp; peer management system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Options to freeze keys &amp; remove privileged peers</a:t>
            </a:r>
            <a:endParaRPr/>
          </a:p>
        </p:txBody>
      </p:sp>
      <p:pic>
        <p:nvPicPr>
          <p:cNvPr id="230" name="Google Shape;23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1925" y="1781275"/>
            <a:ext cx="2502525" cy="222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Use Cases</a:t>
            </a:r>
            <a:endParaRPr/>
          </a:p>
        </p:txBody>
      </p:sp>
      <p:sp>
        <p:nvSpPr>
          <p:cNvPr id="236" name="Google Shape;236;p3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Generating a unique ID pair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Retrieving a peer’s list of transactions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5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/>
              <a:t>Use Case #1:</a:t>
            </a:r>
            <a:endParaRPr sz="2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/>
              <a:t>Generating a unique ID pair</a:t>
            </a:r>
            <a:endParaRPr sz="2300"/>
          </a:p>
        </p:txBody>
      </p:sp>
      <p:sp>
        <p:nvSpPr>
          <p:cNvPr id="242" name="Google Shape;242;p35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3" name="Google Shape;24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8750" y="953600"/>
            <a:ext cx="3457575" cy="401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8164" y="311963"/>
            <a:ext cx="3887675" cy="451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Use Case #2: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Retrieving a peer’s list of transactions</a:t>
            </a:r>
            <a:endParaRPr/>
          </a:p>
        </p:txBody>
      </p:sp>
      <p:sp>
        <p:nvSpPr>
          <p:cNvPr id="254" name="Google Shape;254;p37"/>
          <p:cNvSpPr txBox="1"/>
          <p:nvPr>
            <p:ph idx="1" type="body"/>
          </p:nvPr>
        </p:nvSpPr>
        <p:spPr>
          <a:xfrm>
            <a:off x="730000" y="3013950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5" name="Google Shape;25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7500" y="523900"/>
            <a:ext cx="4223850" cy="458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9600" y="268475"/>
            <a:ext cx="6404800" cy="694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9600" y="-1913400"/>
            <a:ext cx="6404800" cy="694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Conclusion</a:t>
            </a:r>
            <a:endParaRPr/>
          </a:p>
        </p:txBody>
      </p:sp>
      <p:sp>
        <p:nvSpPr>
          <p:cNvPr id="271" name="Google Shape;271;p40"/>
          <p:cNvSpPr txBox="1"/>
          <p:nvPr>
            <p:ph idx="1" type="body"/>
          </p:nvPr>
        </p:nvSpPr>
        <p:spPr>
          <a:xfrm>
            <a:off x="729450" y="1985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 current architecture allows the addition of our new proposed feature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Although both implementations were found to affect mostly the same stakeholders and NFRs, implementation 1 was determined to be the better option as keeps the high-level architecture the same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However, security remains a major risk for both implementations due to the nature of the feature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1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Lessons Learned</a:t>
            </a:r>
            <a:endParaRPr/>
          </a:p>
        </p:txBody>
      </p:sp>
      <p:sp>
        <p:nvSpPr>
          <p:cNvPr id="277" name="Google Shape;277;p41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Work was streamlined by </a:t>
            </a:r>
            <a:r>
              <a:rPr lang="en-CA"/>
              <a:t>incorporating</a:t>
            </a:r>
            <a:r>
              <a:rPr lang="en-CA"/>
              <a:t> the lessons we learned from past assignments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Coming up with the enhancement idea was difficult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We browsed some Bitcoin Improvement Protocols (BIPs) to look for inspiration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An example was BIP 150 which talks about user authentication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Overview</a:t>
            </a:r>
            <a:endParaRPr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729325" y="2078875"/>
            <a:ext cx="3927900" cy="27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chemeClr val="lt1"/>
                </a:highlight>
              </a:rPr>
              <a:t>Proposed Enhancement</a:t>
            </a:r>
            <a:endParaRPr/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Current State of the Architecture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Implementation #1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Implementation #2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Evaluating the Implementations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Potential Risks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Use Cases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Lessons Learned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Conclusion</a:t>
            </a:r>
            <a:endParaRPr>
              <a:highlight>
                <a:srgbClr val="FFFFFF"/>
              </a:highlight>
            </a:endParaRPr>
          </a:p>
        </p:txBody>
      </p:sp>
      <p:sp>
        <p:nvSpPr>
          <p:cNvPr id="100" name="Google Shape;100;p15"/>
          <p:cNvSpPr txBox="1"/>
          <p:nvPr>
            <p:ph idx="2" type="body"/>
          </p:nvPr>
        </p:nvSpPr>
        <p:spPr>
          <a:xfrm>
            <a:off x="4572004" y="202172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2"/>
          <p:cNvSpPr txBox="1"/>
          <p:nvPr>
            <p:ph type="title"/>
          </p:nvPr>
        </p:nvSpPr>
        <p:spPr>
          <a:xfrm>
            <a:off x="727650" y="12982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References</a:t>
            </a:r>
            <a:endParaRPr/>
          </a:p>
        </p:txBody>
      </p:sp>
      <p:sp>
        <p:nvSpPr>
          <p:cNvPr id="283" name="Google Shape;283;p42"/>
          <p:cNvSpPr txBox="1"/>
          <p:nvPr>
            <p:ph idx="1" type="body"/>
          </p:nvPr>
        </p:nvSpPr>
        <p:spPr>
          <a:xfrm>
            <a:off x="729450" y="2078875"/>
            <a:ext cx="7688700" cy="256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Bitcoin RPC Reference: </a:t>
            </a:r>
            <a:r>
              <a:rPr i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RPC API reference</a:t>
            </a:r>
            <a:r>
              <a:rPr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Bitcoin. (n.d.). Retrieved March 19, 2023, from </a:t>
            </a:r>
            <a:r>
              <a:rPr lang="en-CA" sz="12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https://developer.bitcoin.org/reference/rpc/ 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Peer Discovery: </a:t>
            </a:r>
            <a:r>
              <a:rPr i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Bitcoin Core 0.11 (CH 4): P2p network</a:t>
            </a:r>
            <a:r>
              <a:rPr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Bitcoin Core 0.11 (ch 4): P2P Network - Bitcoin Wiki. Retrieved February 10, 2023, from </a:t>
            </a:r>
            <a:r>
              <a:rPr lang="en-CA" sz="12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https://en.bitcoin.it/wiki/Bitcoin_Core_0.11_(ch_4):_P2P_Network 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Github Repo: </a:t>
            </a:r>
            <a:r>
              <a:rPr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Bitcoin. (n.d.). </a:t>
            </a:r>
            <a:r>
              <a:rPr i="1"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Bitcoin/Bitcoin: Bitcoin Core Integration/Staging tree</a:t>
            </a:r>
            <a:r>
              <a:rPr lang="en-CA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GitHub. Retrieved March 19, 2023, from https://github.com/bitcoin/bitcoin </a:t>
            </a:r>
            <a:endParaRPr sz="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3"/>
          <p:cNvSpPr txBox="1"/>
          <p:nvPr>
            <p:ph type="ctrTitle"/>
          </p:nvPr>
        </p:nvSpPr>
        <p:spPr>
          <a:xfrm>
            <a:off x="727950" y="1739400"/>
            <a:ext cx="7688100" cy="166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Thanks for listening!</a:t>
            </a:r>
            <a:endParaRPr/>
          </a:p>
        </p:txBody>
      </p:sp>
      <p:sp>
        <p:nvSpPr>
          <p:cNvPr id="289" name="Google Shape;289;p43"/>
          <p:cNvSpPr txBox="1"/>
          <p:nvPr>
            <p:ph idx="1" type="subTitle"/>
          </p:nvPr>
        </p:nvSpPr>
        <p:spPr>
          <a:xfrm>
            <a:off x="794952" y="4217925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Proposed Enhancement</a:t>
            </a:r>
            <a:endParaRPr/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 proposed enhancement aims to provide limited access to node services to a subset of peers in the Bitcoin Core network</a:t>
            </a:r>
            <a:endParaRPr/>
          </a:p>
        </p:txBody>
      </p:sp>
      <p:pic>
        <p:nvPicPr>
          <p:cNvPr id="107" name="Google Shape;10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1700" y="1853850"/>
            <a:ext cx="2874475" cy="246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type="title"/>
          </p:nvPr>
        </p:nvSpPr>
        <p:spPr>
          <a:xfrm>
            <a:off x="729450" y="1318650"/>
            <a:ext cx="41700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Proposed Enhancement: Examples of New Services</a:t>
            </a:r>
            <a:endParaRPr/>
          </a:p>
        </p:txBody>
      </p:sp>
      <p:sp>
        <p:nvSpPr>
          <p:cNvPr id="113" name="Google Shape;113;p17"/>
          <p:cNvSpPr txBox="1"/>
          <p:nvPr>
            <p:ph idx="1" type="body"/>
          </p:nvPr>
        </p:nvSpPr>
        <p:spPr>
          <a:xfrm>
            <a:off x="729450" y="215042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These restricted services mostly deal with sending sensitive data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Show keys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Show bandwidth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Show balance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Mining stats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Show spending</a:t>
            </a:r>
            <a:endParaRPr/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1700" y="1853850"/>
            <a:ext cx="2874475" cy="246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729450" y="1318650"/>
            <a:ext cx="41700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Proposed Enhancement: Applications</a:t>
            </a:r>
            <a:endParaRPr/>
          </a:p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729450" y="215042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Bitcoin inheritance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Backup management</a:t>
            </a:r>
            <a:endParaRPr/>
          </a:p>
        </p:txBody>
      </p:sp>
      <p:pic>
        <p:nvPicPr>
          <p:cNvPr id="121" name="Google Shape;12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1700" y="1853850"/>
            <a:ext cx="2874475" cy="246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Current Architecture</a:t>
            </a:r>
            <a:endParaRPr/>
          </a:p>
        </p:txBody>
      </p:sp>
      <p:sp>
        <p:nvSpPr>
          <p:cNvPr id="127" name="Google Shape;127;p19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H</a:t>
            </a:r>
            <a:r>
              <a:rPr lang="en-CA"/>
              <a:t>as undergone several modifications that enhanced its functionality. 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Critical subsystem for </a:t>
            </a:r>
            <a:r>
              <a:rPr lang="en-CA"/>
              <a:t>enhancement</a:t>
            </a:r>
            <a:r>
              <a:rPr lang="en-CA"/>
              <a:t>:</a:t>
            </a:r>
            <a:endParaRPr/>
          </a:p>
          <a:p>
            <a:pPr indent="-298450" lvl="1" marL="13716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API</a:t>
            </a:r>
            <a:endParaRPr/>
          </a:p>
          <a:p>
            <a:pPr indent="-298450" lvl="1" marL="13716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Peer Discovery</a:t>
            </a:r>
            <a:endParaRPr/>
          </a:p>
          <a:p>
            <a:pPr indent="-298450" lvl="1" marL="13716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Validation Engine</a:t>
            </a:r>
            <a:endParaRPr/>
          </a:p>
          <a:p>
            <a:pPr indent="-298450" lvl="1" marL="13716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RPC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1925" y="800300"/>
            <a:ext cx="3705926" cy="4255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9"/>
          <p:cNvSpPr/>
          <p:nvPr/>
        </p:nvSpPr>
        <p:spPr>
          <a:xfrm>
            <a:off x="7314350" y="884975"/>
            <a:ext cx="491400" cy="294900"/>
          </a:xfrm>
          <a:prstGeom prst="rect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9"/>
          <p:cNvSpPr/>
          <p:nvPr/>
        </p:nvSpPr>
        <p:spPr>
          <a:xfrm>
            <a:off x="5326150" y="1558950"/>
            <a:ext cx="603900" cy="294900"/>
          </a:xfrm>
          <a:prstGeom prst="rect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9"/>
          <p:cNvSpPr/>
          <p:nvPr/>
        </p:nvSpPr>
        <p:spPr>
          <a:xfrm>
            <a:off x="7248525" y="1558950"/>
            <a:ext cx="603900" cy="294900"/>
          </a:xfrm>
          <a:prstGeom prst="rect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9"/>
          <p:cNvSpPr/>
          <p:nvPr/>
        </p:nvSpPr>
        <p:spPr>
          <a:xfrm>
            <a:off x="6243625" y="3165100"/>
            <a:ext cx="603900" cy="294900"/>
          </a:xfrm>
          <a:prstGeom prst="rect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/>
          <p:nvPr>
            <p:ph type="title"/>
          </p:nvPr>
        </p:nvSpPr>
        <p:spPr>
          <a:xfrm>
            <a:off x="729450" y="1318650"/>
            <a:ext cx="4079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#1</a:t>
            </a:r>
            <a:endParaRPr i="1"/>
          </a:p>
        </p:txBody>
      </p:sp>
      <p:sp>
        <p:nvSpPr>
          <p:cNvPr id="138" name="Google Shape;138;p20"/>
          <p:cNvSpPr txBox="1"/>
          <p:nvPr>
            <p:ph idx="1" type="body"/>
          </p:nvPr>
        </p:nvSpPr>
        <p:spPr>
          <a:xfrm>
            <a:off x="729450" y="1981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CA"/>
              <a:t>Generate and share </a:t>
            </a:r>
            <a:r>
              <a:rPr lang="en-CA"/>
              <a:t>secret keys between two peers via a different platform (e.g. email) and use an authentication mechanism to allow services between those peers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This implementation does not </a:t>
            </a:r>
            <a:r>
              <a:rPr lang="en-CA"/>
              <a:t>impact</a:t>
            </a:r>
            <a:r>
              <a:rPr lang="en-CA"/>
              <a:t> the architecture at a high-level</a:t>
            </a:r>
            <a:endParaRPr/>
          </a:p>
        </p:txBody>
      </p:sp>
      <p:pic>
        <p:nvPicPr>
          <p:cNvPr id="139" name="Google Shape;13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1925" y="800300"/>
            <a:ext cx="3705926" cy="425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>
            <p:ph type="title"/>
          </p:nvPr>
        </p:nvSpPr>
        <p:spPr>
          <a:xfrm>
            <a:off x="729450" y="1318650"/>
            <a:ext cx="4079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Implementation #1: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Sequence of Actions</a:t>
            </a:r>
            <a:endParaRPr/>
          </a:p>
        </p:txBody>
      </p:sp>
      <p:sp>
        <p:nvSpPr>
          <p:cNvPr id="145" name="Google Shape;145;p21"/>
          <p:cNvSpPr txBox="1"/>
          <p:nvPr>
            <p:ph idx="1" type="body"/>
          </p:nvPr>
        </p:nvSpPr>
        <p:spPr>
          <a:xfrm>
            <a:off x="729450" y="2225100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-29876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CA"/>
              <a:t>The user generates a random ID pair with source and destination IDs as the entries</a:t>
            </a:r>
            <a:endParaRPr/>
          </a:p>
          <a:p>
            <a:pPr indent="-29876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CA"/>
              <a:t>User sends the ID pair and their public IP address to the peer via a different platform (e.g. email)</a:t>
            </a:r>
            <a:endParaRPr/>
          </a:p>
          <a:p>
            <a:pPr indent="-29876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CA"/>
              <a:t>Configure the visibility of services for that peer</a:t>
            </a:r>
            <a:endParaRPr/>
          </a:p>
          <a:p>
            <a:pPr indent="-29876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CA"/>
              <a:t>Before the peer sends a request for the restricted service, Bitcoin Core establishes a secure channel</a:t>
            </a:r>
            <a:endParaRPr/>
          </a:p>
          <a:p>
            <a:pPr indent="-29876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-CA"/>
              <a:t>The peer attaches the ID pair and sends a request. The user uses that ID pair to authenticate the user and provides service</a:t>
            </a:r>
            <a:endParaRPr/>
          </a:p>
        </p:txBody>
      </p:sp>
      <p:pic>
        <p:nvPicPr>
          <p:cNvPr id="146" name="Google Shape;14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1925" y="800300"/>
            <a:ext cx="3705926" cy="425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