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</p:sldIdLst>
  <p:sldSz cy="5143500" cx="9144000"/>
  <p:notesSz cx="6858000" cy="9144000"/>
  <p:embeddedFontLst>
    <p:embeddedFont>
      <p:font typeface="Raleway"/>
      <p:regular r:id="rId40"/>
      <p:bold r:id="rId41"/>
      <p:italic r:id="rId42"/>
      <p:boldItalic r:id="rId43"/>
    </p:embeddedFont>
    <p:embeddedFont>
      <p:font typeface="Lato"/>
      <p:regular r:id="rId44"/>
      <p:bold r:id="rId45"/>
      <p:italic r:id="rId46"/>
      <p:boldItalic r:id="rId4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Raleway-regular.fntdata"/><Relationship Id="rId20" Type="http://schemas.openxmlformats.org/officeDocument/2006/relationships/slide" Target="slides/slide15.xml"/><Relationship Id="rId42" Type="http://schemas.openxmlformats.org/officeDocument/2006/relationships/font" Target="fonts/Raleway-italic.fntdata"/><Relationship Id="rId41" Type="http://schemas.openxmlformats.org/officeDocument/2006/relationships/font" Target="fonts/Raleway-bold.fntdata"/><Relationship Id="rId22" Type="http://schemas.openxmlformats.org/officeDocument/2006/relationships/slide" Target="slides/slide17.xml"/><Relationship Id="rId44" Type="http://schemas.openxmlformats.org/officeDocument/2006/relationships/font" Target="fonts/Lato-regular.fntdata"/><Relationship Id="rId21" Type="http://schemas.openxmlformats.org/officeDocument/2006/relationships/slide" Target="slides/slide16.xml"/><Relationship Id="rId43" Type="http://schemas.openxmlformats.org/officeDocument/2006/relationships/font" Target="fonts/Raleway-boldItalic.fntdata"/><Relationship Id="rId24" Type="http://schemas.openxmlformats.org/officeDocument/2006/relationships/slide" Target="slides/slide19.xml"/><Relationship Id="rId46" Type="http://schemas.openxmlformats.org/officeDocument/2006/relationships/font" Target="fonts/Lato-italic.fntdata"/><Relationship Id="rId23" Type="http://schemas.openxmlformats.org/officeDocument/2006/relationships/slide" Target="slides/slide18.xml"/><Relationship Id="rId45" Type="http://schemas.openxmlformats.org/officeDocument/2006/relationships/font" Target="fonts/Lato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47" Type="http://schemas.openxmlformats.org/officeDocument/2006/relationships/font" Target="fonts/Lato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slide" Target="slides/slide30.xml"/><Relationship Id="rId12" Type="http://schemas.openxmlformats.org/officeDocument/2006/relationships/slide" Target="slides/slide7.xml"/><Relationship Id="rId34" Type="http://schemas.openxmlformats.org/officeDocument/2006/relationships/slide" Target="slides/slide29.xml"/><Relationship Id="rId15" Type="http://schemas.openxmlformats.org/officeDocument/2006/relationships/slide" Target="slides/slide10.xml"/><Relationship Id="rId37" Type="http://schemas.openxmlformats.org/officeDocument/2006/relationships/slide" Target="slides/slide32.xml"/><Relationship Id="rId14" Type="http://schemas.openxmlformats.org/officeDocument/2006/relationships/slide" Target="slides/slide9.xml"/><Relationship Id="rId36" Type="http://schemas.openxmlformats.org/officeDocument/2006/relationships/slide" Target="slides/slide31.xml"/><Relationship Id="rId17" Type="http://schemas.openxmlformats.org/officeDocument/2006/relationships/slide" Target="slides/slide12.xml"/><Relationship Id="rId39" Type="http://schemas.openxmlformats.org/officeDocument/2006/relationships/slide" Target="slides/slide34.xml"/><Relationship Id="rId16" Type="http://schemas.openxmlformats.org/officeDocument/2006/relationships/slide" Target="slides/slide11.xml"/><Relationship Id="rId38" Type="http://schemas.openxmlformats.org/officeDocument/2006/relationships/slide" Target="slides/slide33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g20c8a3a2664_2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6" name="Google Shape;146;g20c8a3a2664_2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20c694769ea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20c694769ea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0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g20c694769ea_0_1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2" name="Google Shape;162;g20c694769ea_0_1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2080e949434_0_1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2080e949434_0_1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g1f259f6245f_0_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9" name="Google Shape;179;g1f259f6245f_0_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g1f259f6245f_0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8" name="Google Shape;188;g1f259f6245f_0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1f259f6245f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1f259f6245f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f259f6245f_0_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f259f6245f_0_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g1f259f6245f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4" name="Google Shape;214;g1f259f6245f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g1f259f6245f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2" name="Google Shape;222;g1f259f6245f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f259f6245f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1f259f6245f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1f259f6245f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1f259f6245f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f259f6245f_0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f259f6245f_0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20c694769ea_0_1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20c694769ea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20c694769ea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20c694769ea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1f259f6245f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1f259f6245f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1f259f6245f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1f259f6245f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g20c8a3a2664_1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6" name="Google Shape;276;g20c8a3a2664_1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20c8a3a2664_1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20c8a3a2664_1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g1f259f6245f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6" name="Google Shape;286;g1f259f6245f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20e4d5426c5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20e4d5426c5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0c694769ea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0c694769ea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g1f259f6245f_0_1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0" name="Google Shape;300;g1f259f6245f_0_1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1f352f68212_1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1f352f68212_1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f259f6245f_0_1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2" name="Google Shape;312;g1f259f6245f_0_1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g1f355c3171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8" name="Google Shape;318;g1f355c3171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2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Google Shape;323;g20c8a3a2664_2_5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4" name="Google Shape;324;g20c8a3a2664_2_5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0c8a3a2664_2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20c8a3a2664_2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080e949434_0_1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2080e949434_0_1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20c694769ea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20c694769ea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20c694769ea_0_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20c694769ea_0_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20c8a3a2664_2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20c8a3a2664_2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20c694769ea_0_1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20c694769ea_0_1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11" name="Google Shape;11;p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2" name="Google Shape;12;p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" name="Google Shape;13;p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4" name="Google Shape;14;p2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5" name="Google Shape;15;p2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6" name="Google Shape;16;p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oogle Shape;74;p1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5" name="Google Shape;75;p1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76" name="Google Shape;76;p1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77" name="Google Shape;77;p11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79" name="Google Shape;79;p1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oogle Shape;18;p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9" name="Google Shape;19;p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" name="Google Shape;20;p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1" name="Google Shape;21;p3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2" name="Google Shape;22;p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25" name="Google Shape;25;p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6" name="Google Shape;26;p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" name="Google Shape;27;p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28" name="Google Shape;28;p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29" name="Google Shape;29;p4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33" name="Google Shape;33;p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" name="Google Shape;35;p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36" name="Google Shape;36;p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5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5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9" name="Google Shape;39;p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6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2" name="Google Shape;42;p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3" name="Google Shape;43;p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5" name="Google Shape;45;p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6" name="Google Shape;46;p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7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49" name="Google Shape;49;p7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0" name="Google Shape;50;p7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1" name="Google Shape;51;p7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2" name="Google Shape;52;p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3" name="Google Shape;53;p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54" name="Google Shape;54;p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57" name="Google Shape;57;p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58" name="Google Shape;58;p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59" name="Google Shape;59;p8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60" name="Google Shape;60;p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grpSp>
        <p:nvGrpSpPr>
          <p:cNvPr id="63" name="Google Shape;63;p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4" name="Google Shape;64;p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65" name="Google Shape;65;p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66" name="Google Shape;66;p9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7" name="Google Shape;67;p9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68" name="Google Shape;68;p9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9" name="Google Shape;69;p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0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2" name="Google Shape;72;p1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sz="2800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sz="13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sz="11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 algn="r">
              <a:buNone/>
              <a:defRPr sz="1000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C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www.youtube.com/watch?v=Aiji5g99ZkQ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Relationship Id="rId4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5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5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5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5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10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1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10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2.xml"/><Relationship Id="rId3" Type="http://schemas.openxmlformats.org/officeDocument/2006/relationships/hyperlink" Target="https://cypherpunks-core.github.io/bitcoinbook/ch03.html" TargetMode="External"/><Relationship Id="rId4" Type="http://schemas.openxmlformats.org/officeDocument/2006/relationships/hyperlink" Target="https://subscription.packtpub.com/book/hardware-and-creative/9781785281976/2/ch02lvl1sec12/mining-with-bitcoin-core" TargetMode="External"/><Relationship Id="rId9" Type="http://schemas.openxmlformats.org/officeDocument/2006/relationships/hyperlink" Target="https://coinguides.org/bitcoin-mempool/" TargetMode="External"/><Relationship Id="rId5" Type="http://schemas.openxmlformats.org/officeDocument/2006/relationships/hyperlink" Target="https://www.oreilly.com/library/view/mastering-bitcoin/9781491902639/ch06.html" TargetMode="External"/><Relationship Id="rId6" Type="http://schemas.openxmlformats.org/officeDocument/2006/relationships/hyperlink" Target="https://developer.bitcoin.org/devguide/p2p_network.html" TargetMode="External"/><Relationship Id="rId7" Type="http://schemas.openxmlformats.org/officeDocument/2006/relationships/hyperlink" Target="https://en.bitcoin.it/wiki/Bitcoin_Core_0.11_(ch_4):_P2P_Network" TargetMode="External"/><Relationship Id="rId8" Type="http://schemas.openxmlformats.org/officeDocument/2006/relationships/hyperlink" Target="https://www.blockchain.com/explorer/charts/mempool-size" TargetMode="External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3.xml"/><Relationship Id="rId3" Type="http://schemas.openxmlformats.org/officeDocument/2006/relationships/hyperlink" Target="https://encyclopedia.pub/entry/33603" TargetMode="External"/><Relationship Id="rId4" Type="http://schemas.openxmlformats.org/officeDocument/2006/relationships/hyperlink" Target="https://www.coinbase.com/learn/crypto-basics/what-is-a-crypto-wallet" TargetMode="External"/><Relationship Id="rId9" Type="http://schemas.openxmlformats.org/officeDocument/2006/relationships/hyperlink" Target="https://cypherpunks-core.github.io/bitcoinbook/ch11.html" TargetMode="External"/><Relationship Id="rId5" Type="http://schemas.openxmlformats.org/officeDocument/2006/relationships/hyperlink" Target="https://cryptochamp.com/where-are-unspent-transaction-outputs-utxo-stored/" TargetMode="External"/><Relationship Id="rId6" Type="http://schemas.openxmlformats.org/officeDocument/2006/relationships/hyperlink" Target="https://www.researchgate.net/figure/A-Blockchain-Network-node-A-full-node-stores-all-the-data-in-the-blockchain-including_fig1_329464413" TargetMode="External"/><Relationship Id="rId7" Type="http://schemas.openxmlformats.org/officeDocument/2006/relationships/hyperlink" Target="https://crypto.bi/eli5-blockchain/" TargetMode="External"/><Relationship Id="rId8" Type="http://schemas.openxmlformats.org/officeDocument/2006/relationships/hyperlink" Target="https://bitcoin.stackexchange.com/questions/87487/transaction-verification-engine" TargetMode="External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Conceptual Architecture </a:t>
            </a:r>
            <a:r>
              <a:rPr lang="en-CA"/>
              <a:t>o</a:t>
            </a:r>
            <a:r>
              <a:rPr lang="en-CA"/>
              <a:t>f</a:t>
            </a:r>
            <a:r>
              <a:rPr lang="en-CA"/>
              <a:t> Bitcoin Core</a:t>
            </a:r>
            <a:endParaRPr/>
          </a:p>
        </p:txBody>
      </p:sp>
      <p:sp>
        <p:nvSpPr>
          <p:cNvPr id="87" name="Google Shape;87;p13"/>
          <p:cNvSpPr txBox="1"/>
          <p:nvPr>
            <p:ph idx="1" type="subTitle"/>
          </p:nvPr>
        </p:nvSpPr>
        <p:spPr>
          <a:xfrm>
            <a:off x="1647600" y="2987150"/>
            <a:ext cx="5848800" cy="1555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 u="sng">
                <a:solidFill>
                  <a:schemeClr val="hlink"/>
                </a:solidFill>
                <a:hlinkClick r:id="rId3"/>
              </a:rPr>
              <a:t>https://www.youtube.com/watch?v=Aiji5g99ZkQ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2"/>
          <p:cNvSpPr txBox="1"/>
          <p:nvPr>
            <p:ph idx="4294967295"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9" name="Google Shape;14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0025" y="770375"/>
            <a:ext cx="3843349" cy="36027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" name="Google Shape;150;p22"/>
          <p:cNvPicPr preferRelativeResize="0"/>
          <p:nvPr/>
        </p:nvPicPr>
        <p:blipFill rotWithShape="1">
          <a:blip r:embed="rId4">
            <a:alphaModFix/>
          </a:blip>
          <a:srcRect b="14893" l="0" r="0" t="0"/>
          <a:stretch/>
        </p:blipFill>
        <p:spPr>
          <a:xfrm>
            <a:off x="4645475" y="382800"/>
            <a:ext cx="4237249" cy="42472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1" name="Google Shape;151;p22"/>
          <p:cNvCxnSpPr/>
          <p:nvPr/>
        </p:nvCxnSpPr>
        <p:spPr>
          <a:xfrm>
            <a:off x="4645475" y="244925"/>
            <a:ext cx="0" cy="4694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3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Alternatives</a:t>
            </a:r>
            <a:endParaRPr/>
          </a:p>
        </p:txBody>
      </p:sp>
      <p:sp>
        <p:nvSpPr>
          <p:cNvPr id="157" name="Google Shape;157;p23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chemeClr val="lt1"/>
                </a:highlight>
              </a:rPr>
              <a:t>The Repository style</a:t>
            </a:r>
            <a:endParaRPr>
              <a:highlight>
                <a:srgbClr val="FFFFFF"/>
              </a:highlight>
            </a:endParaRPr>
          </a:p>
          <a:p>
            <a:pPr indent="-312950" lvl="0" marL="4608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Repository contains the entire blockchain</a:t>
            </a:r>
            <a:endParaRPr>
              <a:highlight>
                <a:srgbClr val="FFFFFF"/>
              </a:highlight>
            </a:endParaRPr>
          </a:p>
          <a:p>
            <a:pPr indent="-312950" lvl="0" marL="4608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Other components would act on the repository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Not all components need to act on the database</a:t>
            </a:r>
            <a:endParaRPr u="sng">
              <a:highlight>
                <a:srgbClr val="FFFFFF"/>
              </a:highlight>
            </a:endParaRPr>
          </a:p>
        </p:txBody>
      </p:sp>
      <p:sp>
        <p:nvSpPr>
          <p:cNvPr id="158" name="Google Shape;158;p23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59" name="Google Shape;159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50087" y="522600"/>
            <a:ext cx="4161325" cy="46698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24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</a:t>
            </a:r>
            <a:endParaRPr/>
          </a:p>
        </p:txBody>
      </p:sp>
      <p:sp>
        <p:nvSpPr>
          <p:cNvPr id="165" name="Google Shape;165;p24"/>
          <p:cNvSpPr txBox="1"/>
          <p:nvPr>
            <p:ph idx="4294967295" type="body"/>
          </p:nvPr>
        </p:nvSpPr>
        <p:spPr>
          <a:xfrm>
            <a:off x="4572004" y="20217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24"/>
          <p:cNvSpPr txBox="1"/>
          <p:nvPr>
            <p:ph idx="1" type="body"/>
          </p:nvPr>
        </p:nvSpPr>
        <p:spPr>
          <a:xfrm>
            <a:off x="729450" y="2078875"/>
            <a:ext cx="7688700" cy="2700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b="1" lang="en-CA"/>
              <a:t>8</a:t>
            </a:r>
            <a:r>
              <a:rPr b="1" lang="en-CA"/>
              <a:t> s</a:t>
            </a:r>
            <a:r>
              <a:rPr b="1" lang="en-CA"/>
              <a:t>ubsystem</a:t>
            </a:r>
            <a:r>
              <a:rPr b="1" lang="en-CA"/>
              <a:t>s</a:t>
            </a:r>
            <a:r>
              <a:rPr lang="en-CA"/>
              <a:t> identified</a:t>
            </a:r>
            <a:endParaRPr/>
          </a:p>
          <a:p>
            <a: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 sz="1300"/>
              <a:t>Peer Discovery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CA" sz="1300"/>
              <a:t>Connection Manager</a:t>
            </a:r>
            <a:endParaRPr sz="1300"/>
          </a:p>
          <a:p>
            <a: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 sz="1300"/>
              <a:t>Wallet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CA" sz="1300"/>
              <a:t>Validation Engine</a:t>
            </a:r>
            <a:endParaRPr sz="1300"/>
          </a:p>
          <a:p>
            <a: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 sz="1300"/>
              <a:t>Mempool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CA" sz="1300"/>
              <a:t>Storage Engine</a:t>
            </a:r>
            <a:endParaRPr sz="1300"/>
          </a:p>
          <a:p>
            <a: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 sz="1300"/>
              <a:t>Miner</a:t>
            </a:r>
            <a:endParaRPr sz="1300"/>
          </a:p>
          <a:p>
            <a:pPr indent="-311150" lvl="1" marL="914400" rtl="0" algn="l">
              <a:spcBef>
                <a:spcPts val="0"/>
              </a:spcBef>
              <a:spcAft>
                <a:spcPts val="0"/>
              </a:spcAft>
              <a:buSzPts val="1300"/>
              <a:buChar char="○"/>
            </a:pPr>
            <a:r>
              <a:rPr lang="en-CA" sz="1300"/>
              <a:t>Remote Procedure Call</a:t>
            </a:r>
            <a:endParaRPr sz="1300"/>
          </a:p>
          <a:p>
            <a: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External Interfaces</a:t>
            </a:r>
            <a:endParaRPr/>
          </a:p>
          <a:p>
            <a: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P2P Network</a:t>
            </a:r>
            <a:endParaRPr/>
          </a:p>
          <a:p>
            <a: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External Applications</a:t>
            </a:r>
            <a:endParaRPr/>
          </a:p>
          <a:p>
            <a: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</a:pPr>
            <a:r>
              <a:rPr lang="en-CA"/>
              <a:t>GUI</a:t>
            </a:r>
            <a:endParaRPr/>
          </a:p>
        </p:txBody>
      </p:sp>
      <p:pic>
        <p:nvPicPr>
          <p:cNvPr id="167" name="Google Shape;167;p24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5"/>
          <p:cNvSpPr txBox="1"/>
          <p:nvPr>
            <p:ph type="title"/>
          </p:nvPr>
        </p:nvSpPr>
        <p:spPr>
          <a:xfrm>
            <a:off x="729450" y="1318650"/>
            <a:ext cx="3499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Peer Discovery</a:t>
            </a:r>
            <a:endParaRPr/>
          </a:p>
        </p:txBody>
      </p:sp>
      <p:sp>
        <p:nvSpPr>
          <p:cNvPr id="173" name="Google Shape;173;p25"/>
          <p:cNvSpPr txBox="1"/>
          <p:nvPr>
            <p:ph idx="1" type="body"/>
          </p:nvPr>
        </p:nvSpPr>
        <p:spPr>
          <a:xfrm>
            <a:off x="729450" y="22258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</a:t>
            </a:r>
            <a:r>
              <a:rPr lang="en-CA"/>
              <a:t>he point of contact between the Bitcoin network and the Bitcoin Core node.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Is heavily involved in discovering IP addresses of peer nodes.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Receiving and broadcasting of data.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Peers Database stores the IP address of all known peer nodes.</a:t>
            </a:r>
            <a:endParaRPr/>
          </a:p>
        </p:txBody>
      </p:sp>
      <p:pic>
        <p:nvPicPr>
          <p:cNvPr id="174" name="Google Shape;17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43075" y="2270925"/>
            <a:ext cx="2667000" cy="1304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25"/>
          <p:cNvPicPr preferRelativeResize="0"/>
          <p:nvPr/>
        </p:nvPicPr>
        <p:blipFill rotWithShape="1">
          <a:blip r:embed="rId4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5"/>
          <p:cNvSpPr/>
          <p:nvPr/>
        </p:nvSpPr>
        <p:spPr>
          <a:xfrm>
            <a:off x="5494575" y="1600200"/>
            <a:ext cx="620400" cy="302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2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Connection Manager</a:t>
            </a:r>
            <a:endParaRPr/>
          </a:p>
        </p:txBody>
      </p:sp>
      <p:sp>
        <p:nvSpPr>
          <p:cNvPr id="182" name="Google Shape;182;p26"/>
          <p:cNvSpPr txBox="1"/>
          <p:nvPr>
            <p:ph idx="1" type="body"/>
          </p:nvPr>
        </p:nvSpPr>
        <p:spPr>
          <a:xfrm>
            <a:off x="729450" y="22181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Serves</a:t>
            </a:r>
            <a:r>
              <a:rPr lang="en-CA"/>
              <a:t> as a </a:t>
            </a:r>
            <a:r>
              <a:rPr b="1" lang="en-CA"/>
              <a:t>central controller</a:t>
            </a:r>
            <a:r>
              <a:rPr lang="en-CA"/>
              <a:t>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</a:t>
            </a:r>
            <a:r>
              <a:rPr lang="en-CA"/>
              <a:t>ontrols the flow of data.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Reading each type of inbound/outbound data and reacting accordingly.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Interacts with Peer Discovery, Wallet, RPC, Validation Engine, and the Mempool.</a:t>
            </a:r>
            <a:endParaRPr/>
          </a:p>
        </p:txBody>
      </p:sp>
      <p:sp>
        <p:nvSpPr>
          <p:cNvPr id="183" name="Google Shape;183;p26"/>
          <p:cNvSpPr/>
          <p:nvPr/>
        </p:nvSpPr>
        <p:spPr>
          <a:xfrm>
            <a:off x="6451850" y="2332925"/>
            <a:ext cx="663300" cy="336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4" name="Google Shape;184;p26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6"/>
          <p:cNvSpPr/>
          <p:nvPr/>
        </p:nvSpPr>
        <p:spPr>
          <a:xfrm>
            <a:off x="6451850" y="2339425"/>
            <a:ext cx="663300" cy="289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9" name="Shape 1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Google Shape;190;p2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Wallet</a:t>
            </a:r>
            <a:endParaRPr/>
          </a:p>
        </p:txBody>
      </p:sp>
      <p:sp>
        <p:nvSpPr>
          <p:cNvPr id="191" name="Google Shape;191;p2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</a:t>
            </a:r>
            <a:r>
              <a:rPr lang="en-CA"/>
              <a:t>s used to store, manage, and track the ownership of Bitcoins.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Is responsible for generating and storing a pair of cryptographic keys.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connection between the wallet and the node are managed by the connection manager.</a:t>
            </a:r>
            <a:endParaRPr/>
          </a:p>
        </p:txBody>
      </p:sp>
      <p:pic>
        <p:nvPicPr>
          <p:cNvPr id="192" name="Google Shape;192;p27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7"/>
          <p:cNvSpPr/>
          <p:nvPr/>
        </p:nvSpPr>
        <p:spPr>
          <a:xfrm>
            <a:off x="7278450" y="2332925"/>
            <a:ext cx="642900" cy="3267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28"/>
          <p:cNvSpPr txBox="1"/>
          <p:nvPr>
            <p:ph type="title"/>
          </p:nvPr>
        </p:nvSpPr>
        <p:spPr>
          <a:xfrm>
            <a:off x="729450" y="1318650"/>
            <a:ext cx="28629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Validation Engine</a:t>
            </a:r>
            <a:endParaRPr/>
          </a:p>
        </p:txBody>
      </p:sp>
      <p:sp>
        <p:nvSpPr>
          <p:cNvPr id="199" name="Google Shape;199;p28"/>
          <p:cNvSpPr txBox="1"/>
          <p:nvPr>
            <p:ph idx="1" type="body"/>
          </p:nvPr>
        </p:nvSpPr>
        <p:spPr>
          <a:xfrm>
            <a:off x="729450" y="2185000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Maintaining the security and integrity of the Bitcoin network.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Verifying transactions.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Checking block structure.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Protecting against double-spending.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Validating the blockchain</a:t>
            </a:r>
            <a:endParaRPr/>
          </a:p>
        </p:txBody>
      </p:sp>
      <p:pic>
        <p:nvPicPr>
          <p:cNvPr id="200" name="Google Shape;200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3175" y="1853850"/>
            <a:ext cx="2734675" cy="2369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1" name="Google Shape;201;p28"/>
          <p:cNvPicPr preferRelativeResize="0"/>
          <p:nvPr/>
        </p:nvPicPr>
        <p:blipFill rotWithShape="1">
          <a:blip r:embed="rId4">
            <a:alphaModFix/>
          </a:blip>
          <a:srcRect b="14893" l="0" r="0" t="0"/>
          <a:stretch/>
        </p:blipFill>
        <p:spPr>
          <a:xfrm>
            <a:off x="4608950" y="531800"/>
            <a:ext cx="4237249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202" name="Google Shape;202;p28"/>
          <p:cNvSpPr/>
          <p:nvPr/>
        </p:nvSpPr>
        <p:spPr>
          <a:xfrm>
            <a:off x="6451850" y="3302450"/>
            <a:ext cx="663300" cy="336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9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Mempool</a:t>
            </a:r>
            <a:endParaRPr/>
          </a:p>
        </p:txBody>
      </p:sp>
      <p:sp>
        <p:nvSpPr>
          <p:cNvPr id="208" name="Google Shape;208;p29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Stores a queue </a:t>
            </a:r>
            <a:r>
              <a:rPr lang="en-CA"/>
              <a:t>of unconfirmed transactions which are waiting to be </a:t>
            </a:r>
            <a:r>
              <a:rPr b="1" lang="en-CA"/>
              <a:t>validated</a:t>
            </a:r>
            <a:r>
              <a:rPr lang="en-CA"/>
              <a:t> by the Miner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Mempool checks with Validation Engine before enqueuing the transactions</a:t>
            </a:r>
            <a:endParaRPr/>
          </a:p>
        </p:txBody>
      </p:sp>
      <p:sp>
        <p:nvSpPr>
          <p:cNvPr id="209" name="Google Shape;209;p29"/>
          <p:cNvSpPr/>
          <p:nvPr/>
        </p:nvSpPr>
        <p:spPr>
          <a:xfrm>
            <a:off x="5574175" y="2404375"/>
            <a:ext cx="663300" cy="336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10" name="Google Shape;210;p29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9"/>
          <p:cNvSpPr/>
          <p:nvPr/>
        </p:nvSpPr>
        <p:spPr>
          <a:xfrm>
            <a:off x="5472125" y="2314575"/>
            <a:ext cx="663300" cy="336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30"/>
          <p:cNvSpPr txBox="1"/>
          <p:nvPr>
            <p:ph type="title"/>
          </p:nvPr>
        </p:nvSpPr>
        <p:spPr>
          <a:xfrm>
            <a:off x="729450" y="1318650"/>
            <a:ext cx="36222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Storage Engine</a:t>
            </a:r>
            <a:endParaRPr/>
          </a:p>
        </p:txBody>
      </p:sp>
      <p:sp>
        <p:nvSpPr>
          <p:cNvPr id="217" name="Google Shape;217;p30"/>
          <p:cNvSpPr txBox="1"/>
          <p:nvPr>
            <p:ph idx="1" type="body"/>
          </p:nvPr>
        </p:nvSpPr>
        <p:spPr>
          <a:xfrm>
            <a:off x="729450" y="22584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</a:t>
            </a:r>
            <a:r>
              <a:rPr lang="en-CA"/>
              <a:t>s responsible for managing the permanent storage of all the data.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These data include blockchain, blocks, transactions, and addresses.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storage engine component accesses three main databases in the Data layer: Headers, Blocks, and Coins.</a:t>
            </a:r>
            <a:endParaRPr/>
          </a:p>
        </p:txBody>
      </p:sp>
      <p:pic>
        <p:nvPicPr>
          <p:cNvPr id="218" name="Google Shape;218;p30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219" name="Google Shape;219;p30"/>
          <p:cNvSpPr/>
          <p:nvPr/>
        </p:nvSpPr>
        <p:spPr>
          <a:xfrm>
            <a:off x="7537700" y="3288150"/>
            <a:ext cx="663300" cy="336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1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Miner</a:t>
            </a:r>
            <a:endParaRPr/>
          </a:p>
        </p:txBody>
      </p:sp>
      <p:sp>
        <p:nvSpPr>
          <p:cNvPr id="225" name="Google Shape;225;p31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Attempts</a:t>
            </a:r>
            <a:r>
              <a:rPr lang="en-CA"/>
              <a:t> to find an input to a cryptographic hash function such that the output is less than the target hash.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26" name="Google Shape;226;p31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227" name="Google Shape;227;p31"/>
          <p:cNvSpPr/>
          <p:nvPr/>
        </p:nvSpPr>
        <p:spPr>
          <a:xfrm>
            <a:off x="5463975" y="3288150"/>
            <a:ext cx="663300" cy="336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4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Conceptual Architecture of Bitcoin Core</a:t>
            </a:r>
            <a:endParaRPr/>
          </a:p>
        </p:txBody>
      </p:sp>
      <p:sp>
        <p:nvSpPr>
          <p:cNvPr id="93" name="Google Shape;93;p14"/>
          <p:cNvSpPr txBox="1"/>
          <p:nvPr>
            <p:ph idx="1" type="subTitle"/>
          </p:nvPr>
        </p:nvSpPr>
        <p:spPr>
          <a:xfrm>
            <a:off x="613925" y="2987150"/>
            <a:ext cx="7919100" cy="158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77500" lnSpcReduction="1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Group 20 - GoDaddy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Arsh Kochhar (Introduction, Wallet, Storage Engine)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Brian Cho (</a:t>
            </a:r>
            <a:r>
              <a:rPr b="1" lang="en-CA"/>
              <a:t>Presenter</a:t>
            </a:r>
            <a:r>
              <a:rPr lang="en-CA"/>
              <a:t>, Miner, Use Case #1, Sequence Diagram, Conceptual Architecture Diagram)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Julian Wei (Derivation Process, Alternatives, Peer Discovery, Connection Manager, Lessons Learned)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Junhui Zong (</a:t>
            </a:r>
            <a:r>
              <a:rPr b="1" lang="en-CA"/>
              <a:t>Team Leader</a:t>
            </a:r>
            <a:r>
              <a:rPr lang="en-CA"/>
              <a:t>, Abstract, Validation Engine, External Interfaces, Conclusion)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Ye Shen (RPC, Use Case #2, Sequence Diagram)</a:t>
            </a:r>
            <a:endParaRPr/>
          </a:p>
          <a:p>
            <a:pPr indent="-307340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-CA"/>
              <a:t>Yuchen Li (</a:t>
            </a:r>
            <a:r>
              <a:rPr b="1" lang="en-CA"/>
              <a:t>Presenter</a:t>
            </a:r>
            <a:r>
              <a:rPr lang="en-CA"/>
              <a:t>, Mempool, Architecture Styles)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2"/>
          <p:cNvSpPr txBox="1"/>
          <p:nvPr>
            <p:ph type="title"/>
          </p:nvPr>
        </p:nvSpPr>
        <p:spPr>
          <a:xfrm>
            <a:off x="729450" y="1318650"/>
            <a:ext cx="43650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- Remote Procedure Call (RPC)</a:t>
            </a:r>
            <a:endParaRPr/>
          </a:p>
        </p:txBody>
      </p:sp>
      <p:sp>
        <p:nvSpPr>
          <p:cNvPr id="233" name="Google Shape;233;p32"/>
          <p:cNvSpPr txBox="1"/>
          <p:nvPr>
            <p:ph idx="1" type="body"/>
          </p:nvPr>
        </p:nvSpPr>
        <p:spPr>
          <a:xfrm>
            <a:off x="797700" y="23442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P</a:t>
            </a:r>
            <a:r>
              <a:rPr lang="en-CA"/>
              <a:t>rovides a set of commands that can be used by </a:t>
            </a:r>
            <a:r>
              <a:rPr b="1" lang="en-CA"/>
              <a:t>external applications</a:t>
            </a:r>
            <a:r>
              <a:rPr lang="en-CA"/>
              <a:t> to interact with the </a:t>
            </a:r>
            <a:r>
              <a:rPr b="1" lang="en-CA"/>
              <a:t>Bitcoin Core program</a:t>
            </a:r>
            <a:r>
              <a:rPr lang="en-CA"/>
              <a:t>.</a:t>
            </a:r>
            <a:endParaRPr/>
          </a:p>
        </p:txBody>
      </p:sp>
      <p:pic>
        <p:nvPicPr>
          <p:cNvPr id="234" name="Google Shape;234;p32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235" name="Google Shape;235;p32"/>
          <p:cNvSpPr/>
          <p:nvPr/>
        </p:nvSpPr>
        <p:spPr>
          <a:xfrm>
            <a:off x="7521400" y="1581800"/>
            <a:ext cx="663300" cy="3369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3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External Interfaces</a:t>
            </a:r>
            <a:endParaRPr/>
          </a:p>
        </p:txBody>
      </p:sp>
      <p:sp>
        <p:nvSpPr>
          <p:cNvPr id="241" name="Google Shape;241;p33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/>
              <a:t>P2P network</a:t>
            </a:r>
            <a:endParaRPr b="1"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Includes the other nodes in the network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Inflow and outflow of information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Update to blockchain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New transactions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New peers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Validation between peers</a:t>
            </a:r>
            <a:endParaRPr/>
          </a:p>
        </p:txBody>
      </p:sp>
      <p:sp>
        <p:nvSpPr>
          <p:cNvPr id="242" name="Google Shape;242;p33"/>
          <p:cNvSpPr/>
          <p:nvPr/>
        </p:nvSpPr>
        <p:spPr>
          <a:xfrm>
            <a:off x="5378200" y="700075"/>
            <a:ext cx="908400" cy="5352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43" name="Google Shape;243;p33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3"/>
          <p:cNvSpPr/>
          <p:nvPr/>
        </p:nvSpPr>
        <p:spPr>
          <a:xfrm>
            <a:off x="5378200" y="759275"/>
            <a:ext cx="834900" cy="575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4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External Interfaces</a:t>
            </a:r>
            <a:endParaRPr/>
          </a:p>
        </p:txBody>
      </p:sp>
      <p:sp>
        <p:nvSpPr>
          <p:cNvPr id="250" name="Google Shape;250;p34"/>
          <p:cNvSpPr txBox="1"/>
          <p:nvPr>
            <p:ph idx="2" type="body"/>
          </p:nvPr>
        </p:nvSpPr>
        <p:spPr>
          <a:xfrm>
            <a:off x="729454" y="20890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CA"/>
              <a:t>External Apps</a:t>
            </a:r>
            <a:endParaRPr b="1"/>
          </a:p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Are connected to Bitcoin Core through RPC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Use RPC interface to send commands to the full nodes and retrieve information.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official Bitcoin Core GUI is downloaded separately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GUI maps GUI actions to procedure calls </a:t>
            </a:r>
            <a:endParaRPr/>
          </a:p>
        </p:txBody>
      </p:sp>
      <p:sp>
        <p:nvSpPr>
          <p:cNvPr id="251" name="Google Shape;251;p34"/>
          <p:cNvSpPr/>
          <p:nvPr/>
        </p:nvSpPr>
        <p:spPr>
          <a:xfrm>
            <a:off x="6962100" y="659275"/>
            <a:ext cx="1745100" cy="602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52" name="Google Shape;252;p34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34"/>
          <p:cNvSpPr/>
          <p:nvPr/>
        </p:nvSpPr>
        <p:spPr>
          <a:xfrm>
            <a:off x="7029450" y="759275"/>
            <a:ext cx="1677900" cy="5751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5"/>
          <p:cNvSpPr txBox="1"/>
          <p:nvPr>
            <p:ph type="title"/>
          </p:nvPr>
        </p:nvSpPr>
        <p:spPr>
          <a:xfrm>
            <a:off x="729450" y="1318650"/>
            <a:ext cx="40965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Concurrent</a:t>
            </a:r>
            <a:r>
              <a:rPr lang="en-CA"/>
              <a:t> Development and Issues</a:t>
            </a:r>
            <a:endParaRPr/>
          </a:p>
        </p:txBody>
      </p:sp>
      <p:sp>
        <p:nvSpPr>
          <p:cNvPr id="259" name="Google Shape;259;p35"/>
          <p:cNvSpPr txBox="1"/>
          <p:nvPr>
            <p:ph idx="1" type="body"/>
          </p:nvPr>
        </p:nvSpPr>
        <p:spPr>
          <a:xfrm>
            <a:off x="729450" y="2304650"/>
            <a:ext cx="41670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Architecture enables concurrent development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Miner does not need to know the implementation of Validation Engine’s cryptographic hash function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Storage Engine encapsulates the logic of retrieving data from the database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Development issues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Connection Manager is highly coupled with many subsystems</a:t>
            </a:r>
            <a:endParaRPr/>
          </a:p>
        </p:txBody>
      </p:sp>
      <p:pic>
        <p:nvPicPr>
          <p:cNvPr id="260" name="Google Shape;260;p35"/>
          <p:cNvPicPr preferRelativeResize="0"/>
          <p:nvPr/>
        </p:nvPicPr>
        <p:blipFill rotWithShape="1">
          <a:blip r:embed="rId3">
            <a:alphaModFix/>
          </a:blip>
          <a:srcRect b="14893" l="6068" r="0" t="0"/>
          <a:stretch/>
        </p:blipFill>
        <p:spPr>
          <a:xfrm>
            <a:off x="4865925" y="531800"/>
            <a:ext cx="3980274" cy="424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6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Use Cases</a:t>
            </a:r>
            <a:endParaRPr/>
          </a:p>
        </p:txBody>
      </p:sp>
      <p:sp>
        <p:nvSpPr>
          <p:cNvPr id="266" name="Google Shape;266;p36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Mining Bitcoins using the built-in Miner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Creating transactions through the RPC interface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1" name="Google Shape;271;p37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/>
              <a:t>Use Case #1:</a:t>
            </a:r>
            <a:endParaRPr sz="23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2300"/>
              <a:t>Mining Bitcoins with Bitcoin Core</a:t>
            </a:r>
            <a:endParaRPr sz="2300"/>
          </a:p>
        </p:txBody>
      </p:sp>
      <p:sp>
        <p:nvSpPr>
          <p:cNvPr id="272" name="Google Shape;272;p37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73" name="Google Shape;27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15150" y="505000"/>
            <a:ext cx="3183401" cy="4638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Google Shape;278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1513" y="86075"/>
            <a:ext cx="5700975" cy="830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21513" y="-3261275"/>
            <a:ext cx="5700975" cy="8306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40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Use Case #2: Creating Transactions through RPC</a:t>
            </a:r>
            <a:endParaRPr/>
          </a:p>
        </p:txBody>
      </p:sp>
      <p:sp>
        <p:nvSpPr>
          <p:cNvPr id="289" name="Google Shape;289;p40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0" name="Google Shape;290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30900" y="1318651"/>
            <a:ext cx="5096974" cy="267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41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6" name="Google Shape;296;p41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297" name="Google Shape;297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9625" y="602000"/>
            <a:ext cx="8204748" cy="4303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5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Overview</a:t>
            </a:r>
            <a:endParaRPr/>
          </a:p>
        </p:txBody>
      </p:sp>
      <p:sp>
        <p:nvSpPr>
          <p:cNvPr id="99" name="Google Shape;99;p15"/>
          <p:cNvSpPr txBox="1"/>
          <p:nvPr>
            <p:ph idx="1" type="body"/>
          </p:nvPr>
        </p:nvSpPr>
        <p:spPr>
          <a:xfrm>
            <a:off x="729325" y="2078875"/>
            <a:ext cx="3927900" cy="2385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2950" lvl="0" marL="4608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History and Background</a:t>
            </a:r>
            <a:endParaRPr>
              <a:highlight>
                <a:srgbClr val="FFFFFF"/>
              </a:highlight>
            </a:endParaRPr>
          </a:p>
          <a:p>
            <a:pPr indent="-312950" lvl="0" marL="4608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Architecture Styles</a:t>
            </a:r>
            <a:endParaRPr/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Derivation Process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Alternatives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Subsystems and Relationships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External Interface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Concurrent Development and Issues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Use Cases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Conclusion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Lessons Learned</a:t>
            </a:r>
            <a:endParaRPr>
              <a:highlight>
                <a:srgbClr val="FFFFFF"/>
              </a:highlight>
            </a:endParaRPr>
          </a:p>
        </p:txBody>
      </p:sp>
      <p:sp>
        <p:nvSpPr>
          <p:cNvPr id="100" name="Google Shape;100;p15"/>
          <p:cNvSpPr txBox="1"/>
          <p:nvPr>
            <p:ph idx="2" type="body"/>
          </p:nvPr>
        </p:nvSpPr>
        <p:spPr>
          <a:xfrm>
            <a:off x="4572004" y="20217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45720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4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Conclusion</a:t>
            </a:r>
            <a:endParaRPr/>
          </a:p>
        </p:txBody>
      </p:sp>
      <p:sp>
        <p:nvSpPr>
          <p:cNvPr id="303" name="Google Shape;303;p4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Bitcoin Core utilizes the P2P, Layered, and Client-Server architecture styles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P2P and Client-Server can co-exist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The relationship between </a:t>
            </a:r>
            <a:r>
              <a:rPr i="1" lang="en-CA"/>
              <a:t>Validation Engine</a:t>
            </a:r>
            <a:r>
              <a:rPr lang="en-CA"/>
              <a:t> and other subsystems makes Bitcoin Core secure and reliable for managing Bitcoin transactions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7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43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Lessons Learned</a:t>
            </a:r>
            <a:endParaRPr/>
          </a:p>
        </p:txBody>
      </p:sp>
      <p:sp>
        <p:nvSpPr>
          <p:cNvPr id="309" name="Google Shape;309;p43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Make sure everyone is on the same page before writeup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Find pieces of information that helps us get started quickly</a:t>
            </a:r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4"/>
          <p:cNvSpPr txBox="1"/>
          <p:nvPr>
            <p:ph type="title"/>
          </p:nvPr>
        </p:nvSpPr>
        <p:spPr>
          <a:xfrm>
            <a:off x="727650" y="12982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References</a:t>
            </a:r>
            <a:endParaRPr/>
          </a:p>
        </p:txBody>
      </p:sp>
      <p:sp>
        <p:nvSpPr>
          <p:cNvPr id="315" name="Google Shape;315;p44"/>
          <p:cNvSpPr txBox="1"/>
          <p:nvPr>
            <p:ph idx="1" type="body"/>
          </p:nvPr>
        </p:nvSpPr>
        <p:spPr>
          <a:xfrm>
            <a:off x="729450" y="2078875"/>
            <a:ext cx="7688700" cy="25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Antonopoulos, A. M.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Chapter 3: 'bitcoin core: The reference implementation'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GitBook. Retrieved February 10,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https://cypherpunks-core.github.io/bitcoinbook/ch03.html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9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Mining with Bitcoin Core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Packt. Retrieved February 10,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https://subscription.packtpub.com/book/hardware-and-creative/9781785281976/2/ch02lvl1sec12/mining-with-bitcoin-core </a:t>
            </a:r>
            <a:endParaRPr sz="9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Antonopoulos, A. M. M.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Chapter 6: The Bitcoin Network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O'Reilly Online Learning. Retrieved February 10,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https://www.oreilly.com/library/view/mastering-bitcoin/9781491902639/ch06.html 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P2P network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bitcoindeveloper. Retrieved February 10,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https://developer.bitcoin.org/devguide/p2p_network.html </a:t>
            </a:r>
            <a:endParaRPr i="1"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 Core 0.11 (CH 4): P2p network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Bitcoin Core 0.11 (ch 4): P2P Network - Bitcoin Wiki. Retrieved February 10,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https://en.bitcoin.it/wiki/Bitcoin_Core_0.11_(ch_4):_P2P_Network </a:t>
            </a:r>
            <a:endParaRPr sz="9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Mempool Size (Bytes)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Blockchain.com. Retrieved February 10,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https://www.blockchain.com/explorer/charts/mempool-size 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Coinguides. (2021, August 28).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What is Bitcoin Mempool? memory pool size, Fees &amp; Transactions explained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Coin Guides. Retrieved February 12,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https://coinguides.org/bitcoin-mempool/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8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45"/>
          <p:cNvSpPr txBox="1"/>
          <p:nvPr>
            <p:ph type="title"/>
          </p:nvPr>
        </p:nvSpPr>
        <p:spPr>
          <a:xfrm>
            <a:off x="727650" y="12982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References</a:t>
            </a:r>
            <a:endParaRPr/>
          </a:p>
        </p:txBody>
      </p:sp>
      <p:sp>
        <p:nvSpPr>
          <p:cNvPr id="321" name="Google Shape;321;p45"/>
          <p:cNvSpPr txBox="1"/>
          <p:nvPr>
            <p:ph idx="1" type="body"/>
          </p:nvPr>
        </p:nvSpPr>
        <p:spPr>
          <a:xfrm>
            <a:off x="729450" y="2078875"/>
            <a:ext cx="7688700" cy="2566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Bitcoin Core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Encyclopedia. Retrieved February 12,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https://encyclopedia.pub/entry/33603 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Coinbase.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Crypto basics - what is a crypto wallet?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Coinbase. Retrieved February 13,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https://www.coinbase.com/learn/crypto-basics/what-is-a-crypto-wallet </a:t>
            </a:r>
            <a:endParaRPr sz="9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Josh. (2021, March 26).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Where are unspent transaction outputs (UTXOs) stored?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 CryptoChamp. Retrieved February 13,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5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https://cryptochamp.com/where-are-unspent-transaction-outputs-utxo-stored/ 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Zhang, C.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 Blockchain Network node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ResearchGate. Retrieved February 14,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6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https://www.researchgate.net/figure/A-Blockchain-Network-node-A-full-node-stores-all-the-data-in-the-blockchain-including_fig1_329464413 </a:t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Eli5: Blockchain explained in simple terms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crypto.bi. Retrieved February 13,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7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https://crypto.bi/eli5-blockchain/ </a:t>
            </a:r>
            <a:endParaRPr sz="900" u="sng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(2019, May 5).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Transaction verification engine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Stack Exchange. Retrieved February 14,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8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https://bitcoin.stackexchange.com/questions/87487/transaction-verification-engine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Antonopoulos, A. M. </a:t>
            </a:r>
            <a:r>
              <a:rPr i="1"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Chapter 11: 'Bitcoin Security'</a:t>
            </a:r>
            <a:r>
              <a:rPr lang="en-CA" sz="7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. GitBook. Retrieved February 10, 2023, from </a:t>
            </a:r>
            <a:r>
              <a:rPr lang="en-CA" sz="700" u="sng">
                <a:solidFill>
                  <a:srgbClr val="1155CC"/>
                </a:solidFill>
                <a:latin typeface="Arial"/>
                <a:ea typeface="Arial"/>
                <a:cs typeface="Arial"/>
                <a:sym typeface="Arial"/>
                <a:hlinkClick r:id="rId9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https://cypherpunks-core.github.io/bitcoinbook/ch11.html</a:t>
            </a:r>
            <a:endParaRPr sz="9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8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7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5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p46"/>
          <p:cNvSpPr txBox="1"/>
          <p:nvPr>
            <p:ph type="ctrTitle"/>
          </p:nvPr>
        </p:nvSpPr>
        <p:spPr>
          <a:xfrm>
            <a:off x="727950" y="1739400"/>
            <a:ext cx="7688100" cy="1664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Thanks for listening!</a:t>
            </a:r>
            <a:endParaRPr/>
          </a:p>
        </p:txBody>
      </p:sp>
      <p:sp>
        <p:nvSpPr>
          <p:cNvPr id="327" name="Google Shape;327;p46"/>
          <p:cNvSpPr txBox="1"/>
          <p:nvPr>
            <p:ph idx="1" type="subTitle"/>
          </p:nvPr>
        </p:nvSpPr>
        <p:spPr>
          <a:xfrm>
            <a:off x="794952" y="4217925"/>
            <a:ext cx="7688100" cy="54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6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History and Background</a:t>
            </a:r>
            <a:endParaRPr/>
          </a:p>
        </p:txBody>
      </p:sp>
      <p:sp>
        <p:nvSpPr>
          <p:cNvPr id="106" name="Google Shape;106;p16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120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A decentralized peer-to-peer electronic cash system proposed by Satoshi Nakamoto in 2008</a:t>
            </a:r>
            <a:endParaRPr>
              <a:highlight>
                <a:srgbClr val="FFFFFF"/>
              </a:highlight>
            </a:endParaRPr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>
                <a:highlight>
                  <a:srgbClr val="FFFFFF"/>
                </a:highlight>
              </a:rPr>
              <a:t>Bitcoin Core is the original implementation of Bitcoin protocol</a:t>
            </a:r>
            <a:endParaRPr>
              <a:highlight>
                <a:srgbClr val="FFFFFF"/>
              </a:highlight>
            </a:endParaRPr>
          </a:p>
        </p:txBody>
      </p:sp>
      <p:pic>
        <p:nvPicPr>
          <p:cNvPr id="107" name="Google Shape;10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32575" y="2078875"/>
            <a:ext cx="3705702" cy="226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7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Styles</a:t>
            </a:r>
            <a:endParaRPr/>
          </a:p>
        </p:txBody>
      </p:sp>
      <p:sp>
        <p:nvSpPr>
          <p:cNvPr id="113" name="Google Shape;113;p17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3 architecture styles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Peer-to-Peer Style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Layered Style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Client-Server Style</a:t>
            </a:r>
            <a:endParaRPr/>
          </a:p>
        </p:txBody>
      </p:sp>
      <p:pic>
        <p:nvPicPr>
          <p:cNvPr id="114" name="Google Shape;114;p17"/>
          <p:cNvPicPr preferRelativeResize="0"/>
          <p:nvPr/>
        </p:nvPicPr>
        <p:blipFill rotWithShape="1">
          <a:blip r:embed="rId3">
            <a:alphaModFix/>
          </a:blip>
          <a:srcRect b="0" l="0" r="0" t="5365"/>
          <a:stretch/>
        </p:blipFill>
        <p:spPr>
          <a:xfrm>
            <a:off x="4457900" y="585350"/>
            <a:ext cx="4089475" cy="45581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8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Styles - P2P</a:t>
            </a:r>
            <a:endParaRPr/>
          </a:p>
        </p:txBody>
      </p:sp>
      <p:sp>
        <p:nvSpPr>
          <p:cNvPr id="120" name="Google Shape;120;p18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N</a:t>
            </a:r>
            <a:r>
              <a:rPr lang="en-CA"/>
              <a:t>odes in the network both provide and consume services </a:t>
            </a:r>
            <a:r>
              <a:rPr b="1" lang="en-CA"/>
              <a:t>at the same time.</a:t>
            </a:r>
            <a:endParaRPr b="1"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A Bitcoin node is a </a:t>
            </a:r>
            <a:r>
              <a:rPr b="1" lang="en-CA"/>
              <a:t>program </a:t>
            </a:r>
            <a:r>
              <a:rPr lang="en-CA"/>
              <a:t>that implements the Bitcoin protocol.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Not necessarily Bitcoin Core</a:t>
            </a:r>
            <a:endParaRPr/>
          </a:p>
        </p:txBody>
      </p:sp>
      <p:sp>
        <p:nvSpPr>
          <p:cNvPr id="121" name="Google Shape;121;p18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Yo should i make a diagram for p2p?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CA"/>
              <a:t>Sure, I think a diagram would be better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-CA"/>
              <a:t>Smth like this but not this shit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-CA"/>
              <a:t>Yap! At least not so empty</a:t>
            </a:r>
            <a:endParaRPr/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3825" y="815225"/>
            <a:ext cx="4624026" cy="3773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19"/>
          <p:cNvSpPr txBox="1"/>
          <p:nvPr>
            <p:ph type="title"/>
          </p:nvPr>
        </p:nvSpPr>
        <p:spPr>
          <a:xfrm>
            <a:off x="729450" y="1318650"/>
            <a:ext cx="32061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Styles - Layered</a:t>
            </a:r>
            <a:endParaRPr/>
          </a:p>
        </p:txBody>
      </p:sp>
      <p:sp>
        <p:nvSpPr>
          <p:cNvPr id="128" name="Google Shape;128;p19"/>
          <p:cNvSpPr txBox="1"/>
          <p:nvPr>
            <p:ph idx="1" type="body"/>
          </p:nvPr>
        </p:nvSpPr>
        <p:spPr>
          <a:xfrm>
            <a:off x="729450" y="232532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Interfacing Layer: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C</a:t>
            </a:r>
            <a:r>
              <a:rPr lang="en-CA"/>
              <a:t>onnects the Bitcoin network and user interactions with Bitcoin Core.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Logic Layer: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R</a:t>
            </a:r>
            <a:r>
              <a:rPr lang="en-CA"/>
              <a:t>esponsible for executing the main logic regarding transactions and the blockchain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Database Layer: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Holds data relating to the blockchain.</a:t>
            </a:r>
            <a:endParaRPr/>
          </a:p>
        </p:txBody>
      </p:sp>
      <p:pic>
        <p:nvPicPr>
          <p:cNvPr id="129" name="Google Shape;129;p19"/>
          <p:cNvPicPr preferRelativeResize="0"/>
          <p:nvPr/>
        </p:nvPicPr>
        <p:blipFill rotWithShape="1">
          <a:blip r:embed="rId3">
            <a:alphaModFix/>
          </a:blip>
          <a:srcRect b="14893" l="0" r="0" t="0"/>
          <a:stretch/>
        </p:blipFill>
        <p:spPr>
          <a:xfrm>
            <a:off x="4727125" y="586000"/>
            <a:ext cx="4237249" cy="42472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0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Architecture Styles -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Client-Server</a:t>
            </a:r>
            <a:endParaRPr/>
          </a:p>
        </p:txBody>
      </p:sp>
      <p:sp>
        <p:nvSpPr>
          <p:cNvPr id="135" name="Google Shape;135;p20"/>
          <p:cNvSpPr txBox="1"/>
          <p:nvPr>
            <p:ph idx="1" type="body"/>
          </p:nvPr>
        </p:nvSpPr>
        <p:spPr>
          <a:xfrm>
            <a:off x="729325" y="2212525"/>
            <a:ext cx="3774300" cy="212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Clients: External applications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Server: Bitcoin Core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Interacts through the RPC interface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136" name="Google Shape;136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06124" y="1071450"/>
            <a:ext cx="4011725" cy="326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1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CA"/>
              <a:t>Derivation Process</a:t>
            </a:r>
            <a:endParaRPr/>
          </a:p>
        </p:txBody>
      </p:sp>
      <p:sp>
        <p:nvSpPr>
          <p:cNvPr id="142" name="Google Shape;142;p21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Based off of the d</a:t>
            </a:r>
            <a:r>
              <a:rPr lang="en-CA"/>
              <a:t>iagram provided in the open-source book.</a:t>
            </a:r>
            <a:endParaRPr/>
          </a:p>
          <a:p>
            <a:pPr indent="-311150" lvl="0" marL="457200" rtl="0" algn="l">
              <a:spcBef>
                <a:spcPts val="0"/>
              </a:spcBef>
              <a:spcAft>
                <a:spcPts val="0"/>
              </a:spcAft>
              <a:buSzPts val="1300"/>
              <a:buChar char="●"/>
            </a:pPr>
            <a:r>
              <a:rPr lang="en-CA"/>
              <a:t>Improved on the initial diagram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Remove the Txs and Blocks components below the Connection Manager.</a:t>
            </a:r>
            <a:endParaRPr/>
          </a:p>
          <a:p>
            <a:pPr indent="-298450" lvl="1" marL="914400" rtl="0" algn="l">
              <a:spcBef>
                <a:spcPts val="0"/>
              </a:spcBef>
              <a:spcAft>
                <a:spcPts val="0"/>
              </a:spcAft>
              <a:buSzPts val="1100"/>
              <a:buChar char="○"/>
            </a:pPr>
            <a:r>
              <a:rPr lang="en-CA"/>
              <a:t>Added abstract layers that group components with similar characteristics and functionalities</a:t>
            </a:r>
            <a:endParaRPr/>
          </a:p>
        </p:txBody>
      </p:sp>
      <p:pic>
        <p:nvPicPr>
          <p:cNvPr id="143" name="Google Shape;143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61800" y="1140725"/>
            <a:ext cx="3843349" cy="36027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