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embeddedFontLst>
    <p:embeddedFont>
      <p:font typeface="Raleway"/>
      <p:regular r:id="rId39"/>
      <p:bold r:id="rId40"/>
      <p:italic r:id="rId41"/>
      <p:boldItalic r:id="rId42"/>
    </p:embeddedFont>
    <p:embeddedFont>
      <p:font typeface="La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.fntdata"/><Relationship Id="rId20" Type="http://schemas.openxmlformats.org/officeDocument/2006/relationships/slide" Target="slides/slide15.xml"/><Relationship Id="rId42" Type="http://schemas.openxmlformats.org/officeDocument/2006/relationships/font" Target="fonts/Raleway-boldItalic.fntdata"/><Relationship Id="rId41" Type="http://schemas.openxmlformats.org/officeDocument/2006/relationships/font" Target="fonts/Raleway-italic.fntdata"/><Relationship Id="rId22" Type="http://schemas.openxmlformats.org/officeDocument/2006/relationships/slide" Target="slides/slide17.xml"/><Relationship Id="rId44" Type="http://schemas.openxmlformats.org/officeDocument/2006/relationships/font" Target="fonts/Lato-bold.fntdata"/><Relationship Id="rId21" Type="http://schemas.openxmlformats.org/officeDocument/2006/relationships/slide" Target="slides/slide16.xml"/><Relationship Id="rId43" Type="http://schemas.openxmlformats.org/officeDocument/2006/relationships/font" Target="fonts/Lato-regular.fntdata"/><Relationship Id="rId24" Type="http://schemas.openxmlformats.org/officeDocument/2006/relationships/slide" Target="slides/slide19.xml"/><Relationship Id="rId46" Type="http://schemas.openxmlformats.org/officeDocument/2006/relationships/font" Target="fonts/Lato-boldItalic.fntdata"/><Relationship Id="rId23" Type="http://schemas.openxmlformats.org/officeDocument/2006/relationships/slide" Target="slides/slide18.xml"/><Relationship Id="rId45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aleway-regular.fnt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dfa963911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dfa963911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dfa963911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dfa963911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dfa963911b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dfa963911b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dfa963911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dfa963911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dfa963911b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dfa963911b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dfa963911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dfa963911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0c694769ea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0c694769ea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233b601fd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233b601fd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233b601fd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233b601fd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233b601fd2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233b601fd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f259f6245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f259f6245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233b601fd2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233b601fd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233b601fd2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233b601fd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0c694769ea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0c694769ea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f259f6245f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f259f6245f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f259f6245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f259f6245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f259f6245f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f259f6245f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0c8a3a2664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0c8a3a2664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f259f6245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f259f6245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0e4d5426c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0e4d5426c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233b601fd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233b601fd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0c694769ea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0c694769ea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233b601fd2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233b601fd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f352f6821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f352f6821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f259f6245f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f259f6245f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0c8a3a2664_2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0c8a3a2664_2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0c8a3a2664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0c8a3a2664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80e94943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080e94943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dfa963911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dfa963911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0c694769e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0c694769e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dfa963911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dfa963911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dfa963911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dfa963911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youtu.be/Fe7lV9tERXE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developer.bitcoin.org/reference/rpc/" TargetMode="External"/><Relationship Id="rId4" Type="http://schemas.openxmlformats.org/officeDocument/2006/relationships/hyperlink" Target="https://en.bitcoin.it/wiki/Bitcoin_Core_0.11_(ch_4):_P2P_Network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Architecture </a:t>
            </a:r>
            <a:r>
              <a:rPr lang="en-CA"/>
              <a:t>o</a:t>
            </a:r>
            <a:r>
              <a:rPr lang="en-CA"/>
              <a:t>f</a:t>
            </a:r>
            <a:r>
              <a:rPr lang="en-CA"/>
              <a:t> Bitcoin Core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1649100" y="2987150"/>
            <a:ext cx="5848800" cy="155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u="sng">
                <a:solidFill>
                  <a:schemeClr val="hlink"/>
                </a:solidFill>
                <a:hlinkClick r:id="rId3"/>
              </a:rPr>
              <a:t>https://youtu.be/Fe7lV9tERXE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RPC</a:t>
            </a:r>
            <a:endParaRPr i="1"/>
          </a:p>
        </p:txBody>
      </p:sp>
      <p:sp>
        <p:nvSpPr>
          <p:cNvPr id="151" name="Google Shape;151;p22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-CA"/>
              <a:t>rpc/server.cpp</a:t>
            </a:r>
            <a:r>
              <a:rPr lang="en-CA"/>
              <a:t> handles the bootup and shutdown of </a:t>
            </a:r>
            <a:r>
              <a:rPr i="1" lang="en-CA"/>
              <a:t>RPC</a:t>
            </a:r>
            <a:endParaRPr i="1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provides an interface to pass in commands</a:t>
            </a:r>
            <a:endParaRPr b="1" i="1" sz="1300"/>
          </a:p>
        </p:txBody>
      </p:sp>
      <p:pic>
        <p:nvPicPr>
          <p:cNvPr id="152" name="Google Shape;152;p22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/>
          <p:nvPr/>
        </p:nvSpPr>
        <p:spPr>
          <a:xfrm>
            <a:off x="7374875" y="1353950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729450" y="1318650"/>
            <a:ext cx="4139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Miner</a:t>
            </a:r>
            <a:endParaRPr i="1"/>
          </a:p>
        </p:txBody>
      </p:sp>
      <p:sp>
        <p:nvSpPr>
          <p:cNvPr id="159" name="Google Shape;159;p23"/>
          <p:cNvSpPr txBox="1"/>
          <p:nvPr>
            <p:ph idx="1" type="body"/>
          </p:nvPr>
        </p:nvSpPr>
        <p:spPr>
          <a:xfrm>
            <a:off x="729450" y="2164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Dealing with the creation of new blocks.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Accessing  </a:t>
            </a:r>
            <a:r>
              <a:rPr i="1" lang="en-CA"/>
              <a:t>txmempool.cpp</a:t>
            </a:r>
            <a:r>
              <a:rPr lang="en-CA"/>
              <a:t> of </a:t>
            </a:r>
            <a:r>
              <a:rPr i="1" lang="en-CA"/>
              <a:t>Mempool </a:t>
            </a:r>
            <a:r>
              <a:rPr lang="en-CA"/>
              <a:t>to gain access to new transactions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Using </a:t>
            </a:r>
            <a:r>
              <a:rPr i="1" lang="en-CA"/>
              <a:t>validation.cpp</a:t>
            </a:r>
            <a:r>
              <a:rPr lang="en-CA"/>
              <a:t> of </a:t>
            </a:r>
            <a:r>
              <a:rPr i="1" lang="en-CA"/>
              <a:t>Validation Engine </a:t>
            </a:r>
            <a:r>
              <a:rPr lang="en-CA"/>
              <a:t>to verify the newly created block.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/>
          <p:nvPr/>
        </p:nvSpPr>
        <p:spPr>
          <a:xfrm>
            <a:off x="5536825" y="2889425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729450" y="1318650"/>
            <a:ext cx="42066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Validation Engine</a:t>
            </a:r>
            <a:endParaRPr i="1"/>
          </a:p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729450" y="2182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It v</a:t>
            </a:r>
            <a:r>
              <a:rPr lang="en-CA"/>
              <a:t>erifies the validity of blocks and transactions on the Bitcoin Work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It interacts with blockstorage.h of Storage Engine to read from disk as well as verify the database.</a:t>
            </a:r>
            <a:endParaRPr/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/>
          <p:nvPr/>
        </p:nvSpPr>
        <p:spPr>
          <a:xfrm>
            <a:off x="6416400" y="2897000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/>
          <p:nvPr>
            <p:ph type="title"/>
          </p:nvPr>
        </p:nvSpPr>
        <p:spPr>
          <a:xfrm>
            <a:off x="729450" y="1318650"/>
            <a:ext cx="4337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Storage </a:t>
            </a:r>
            <a:r>
              <a:rPr i="1" lang="en-CA"/>
              <a:t>Engine</a:t>
            </a:r>
            <a:endParaRPr i="1"/>
          </a:p>
        </p:txBody>
      </p:sp>
      <p:sp>
        <p:nvSpPr>
          <p:cNvPr id="175" name="Google Shape;175;p25"/>
          <p:cNvSpPr txBox="1"/>
          <p:nvPr>
            <p:ph idx="1" type="body"/>
          </p:nvPr>
        </p:nvSpPr>
        <p:spPr>
          <a:xfrm>
            <a:off x="729450" y="21734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</a:t>
            </a:r>
            <a:r>
              <a:rPr lang="en-CA"/>
              <a:t>erves as a database management subsystem which deals with the storage of transaction data in </a:t>
            </a:r>
            <a:r>
              <a:rPr i="1" lang="en-CA"/>
              <a:t>src/node/blockstorage.cpp</a:t>
            </a:r>
            <a:r>
              <a:rPr lang="en-CA"/>
              <a:t>.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Features transaction indexing that speeds up the process of verifying new blocks in the blockchain using “</a:t>
            </a:r>
            <a:r>
              <a:rPr i="1" lang="en-CA"/>
              <a:t>validation.cpp</a:t>
            </a:r>
            <a:r>
              <a:rPr lang="en-CA"/>
              <a:t>”</a:t>
            </a:r>
            <a:endParaRPr/>
          </a:p>
        </p:txBody>
      </p:sp>
      <p:pic>
        <p:nvPicPr>
          <p:cNvPr id="176" name="Google Shape;176;p25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5"/>
          <p:cNvSpPr/>
          <p:nvPr/>
        </p:nvSpPr>
        <p:spPr>
          <a:xfrm>
            <a:off x="7367300" y="2897000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729450" y="1318650"/>
            <a:ext cx="41481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Utilities</a:t>
            </a:r>
            <a:endParaRPr i="1"/>
          </a:p>
        </p:txBody>
      </p:sp>
      <p:sp>
        <p:nvSpPr>
          <p:cNvPr id="183" name="Google Shape;183;p26"/>
          <p:cNvSpPr txBox="1"/>
          <p:nvPr>
            <p:ph idx="1" type="body"/>
          </p:nvPr>
        </p:nvSpPr>
        <p:spPr>
          <a:xfrm>
            <a:off x="729450" y="2207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It aids other subsystems in their implementation.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It is mostly made up of the util folder and the primitives folder which contains </a:t>
            </a:r>
            <a:r>
              <a:rPr i="1" lang="en-CA"/>
              <a:t>block.h</a:t>
            </a:r>
            <a:r>
              <a:rPr lang="en-CA"/>
              <a:t> and </a:t>
            </a:r>
            <a:r>
              <a:rPr i="1" lang="en-CA"/>
              <a:t>transaction.h</a:t>
            </a:r>
            <a:r>
              <a:rPr lang="en-CA"/>
              <a:t> to represent blocks and transactions.</a:t>
            </a:r>
            <a:endParaRPr/>
          </a:p>
        </p:txBody>
      </p: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6"/>
          <p:cNvSpPr/>
          <p:nvPr/>
        </p:nvSpPr>
        <p:spPr>
          <a:xfrm>
            <a:off x="6308350" y="2019600"/>
            <a:ext cx="6279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API</a:t>
            </a:r>
            <a:endParaRPr i="1"/>
          </a:p>
        </p:txBody>
      </p:sp>
      <p:sp>
        <p:nvSpPr>
          <p:cNvPr id="191" name="Google Shape;191;p2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It </a:t>
            </a:r>
            <a:r>
              <a:rPr lang="en-CA"/>
              <a:t>provides an interface for other programs to interact with Bitcoin Core.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It is made up of the interfaces folder.</a:t>
            </a:r>
            <a:endParaRPr/>
          </a:p>
        </p:txBody>
      </p:sp>
      <p:pic>
        <p:nvPicPr>
          <p:cNvPr id="192" name="Google Shape;192;p27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/>
          <p:nvPr/>
        </p:nvSpPr>
        <p:spPr>
          <a:xfrm>
            <a:off x="7431325" y="686500"/>
            <a:ext cx="465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Unexpected Dependencies</a:t>
            </a:r>
            <a:endParaRPr/>
          </a:p>
        </p:txBody>
      </p:sp>
      <p:sp>
        <p:nvSpPr>
          <p:cNvPr id="199" name="Google Shape;199;p28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Bidirectional Dependency</a:t>
            </a:r>
            <a:endParaRPr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Peer Discovery ↔ Storage Engine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Peer Discovery ↔Validation Engine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API ↔ Wallet</a:t>
            </a:r>
            <a:endParaRPr i="1"/>
          </a:p>
        </p:txBody>
      </p:sp>
      <p:sp>
        <p:nvSpPr>
          <p:cNvPr id="200" name="Google Shape;200;p28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One-way Dependency</a:t>
            </a:r>
            <a:endParaRPr b="1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Peer Discovery → Mempool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Validation Engine</a:t>
            </a:r>
            <a:r>
              <a:rPr lang="en-CA" sz="1300"/>
              <a:t> → Mempool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Wallet</a:t>
            </a:r>
            <a:r>
              <a:rPr lang="en-CA" sz="1300"/>
              <a:t> → </a:t>
            </a:r>
            <a:r>
              <a:rPr i="1" lang="en-CA" sz="1300"/>
              <a:t>Validation Engine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Wallet</a:t>
            </a:r>
            <a:r>
              <a:rPr lang="en-CA" sz="1300"/>
              <a:t> → </a:t>
            </a:r>
            <a:r>
              <a:rPr i="1" lang="en-CA" sz="1300"/>
              <a:t>Peer Discovery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Storage Engine </a:t>
            </a:r>
            <a:r>
              <a:rPr lang="en-CA" sz="1300"/>
              <a:t>→ </a:t>
            </a:r>
            <a:r>
              <a:rPr i="1" lang="en-CA" sz="1300"/>
              <a:t>Validation Engine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RPC</a:t>
            </a:r>
            <a:r>
              <a:rPr lang="en-CA" sz="1300"/>
              <a:t> → </a:t>
            </a:r>
            <a:r>
              <a:rPr i="1" lang="en-CA" sz="1300"/>
              <a:t>Peer Discovery</a:t>
            </a:r>
            <a:endParaRPr i="1"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i="1" lang="en-CA" sz="1300"/>
              <a:t>RPC → Miner</a:t>
            </a:r>
            <a:endParaRPr i="1" sz="13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Inner Architecture: Miner</a:t>
            </a:r>
            <a:endParaRPr/>
          </a:p>
        </p:txBody>
      </p:sp>
      <p:sp>
        <p:nvSpPr>
          <p:cNvPr id="206" name="Google Shape;206;p29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Descriptions and Interactions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Reflexion Analysis</a:t>
            </a:r>
            <a:endParaRPr/>
          </a:p>
        </p:txBody>
      </p:sp>
      <p:pic>
        <p:nvPicPr>
          <p:cNvPr id="207" name="Google Shape;20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4" y="1567600"/>
            <a:ext cx="42481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Miner</a:t>
            </a:r>
            <a:endParaRPr/>
          </a:p>
        </p:txBody>
      </p:sp>
      <p:sp>
        <p:nvSpPr>
          <p:cNvPr id="213" name="Google Shape;213;p30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Composed of only two files: node/miner.cpp and node/miner.h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two files make up the only subcomponent of Miner called Block Assembler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Block Assembler is responsible for the creation of new blocks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is not responsible for mining bitcoins</a:t>
            </a:r>
            <a:endParaRPr/>
          </a:p>
        </p:txBody>
      </p:sp>
      <p:pic>
        <p:nvPicPr>
          <p:cNvPr id="214" name="Google Shape;21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4" y="1567600"/>
            <a:ext cx="42481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Miner: Interactions</a:t>
            </a:r>
            <a:endParaRPr/>
          </a:p>
        </p:txBody>
      </p:sp>
      <p:sp>
        <p:nvSpPr>
          <p:cNvPr id="220" name="Google Shape;220;p31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depends on Validation Engine, Utilities, and Mempool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Validation Engine is used to retrieve the block subsidy and work difficulty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Utilities used to access primitive data types such as blocks and transactions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Mempool is accessed to retrieve the </a:t>
            </a:r>
            <a:r>
              <a:rPr lang="en-CA"/>
              <a:t>unconfirmed transactions that are to be added into the new block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RPC depends on Miner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Mining RPC commands use Miner to assemble new blocks before mining</a:t>
            </a:r>
            <a:endParaRPr/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4" y="1567600"/>
            <a:ext cx="42481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Architecture of Bitcoin Core</a:t>
            </a:r>
            <a:endParaRPr/>
          </a:p>
        </p:txBody>
      </p:sp>
      <p:sp>
        <p:nvSpPr>
          <p:cNvPr id="93" name="Google Shape;93;p14"/>
          <p:cNvSpPr txBox="1"/>
          <p:nvPr>
            <p:ph idx="1" type="subTitle"/>
          </p:nvPr>
        </p:nvSpPr>
        <p:spPr>
          <a:xfrm>
            <a:off x="613925" y="2987150"/>
            <a:ext cx="7919100" cy="158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Group 20 - GoDaddy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Arsh Kochhar (Abstract, Introduction, Conclusion)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Brian Cho (</a:t>
            </a:r>
            <a:r>
              <a:rPr b="1" lang="en-CA"/>
              <a:t>Presenter</a:t>
            </a:r>
            <a:r>
              <a:rPr lang="en-CA"/>
              <a:t>, 2nd-level Reflexion Analysis, Use Case #1, Use Case #2, Sequence Diagrams)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Julian Wei (Derivation Process, Lessons Learned, 2nd-level Subsystem Description)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Junhui Zong (</a:t>
            </a:r>
            <a:r>
              <a:rPr b="1" lang="en-CA"/>
              <a:t>Team Leader</a:t>
            </a:r>
            <a:r>
              <a:rPr lang="en-CA"/>
              <a:t>, </a:t>
            </a:r>
            <a:r>
              <a:rPr lang="en-CA"/>
              <a:t>Concrete Subsystems, Unexpected Dependencies</a:t>
            </a:r>
            <a:r>
              <a:rPr lang="en-CA"/>
              <a:t>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Ye Shen (</a:t>
            </a:r>
            <a:r>
              <a:rPr lang="en-CA"/>
              <a:t>Concrete Subsystems, Unexpected Dependencies</a:t>
            </a:r>
            <a:r>
              <a:rPr lang="en-CA"/>
              <a:t>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Yuchen Li (</a:t>
            </a:r>
            <a:r>
              <a:rPr b="1" lang="en-CA"/>
              <a:t>Presenter</a:t>
            </a:r>
            <a:r>
              <a:rPr lang="en-CA"/>
              <a:t>, Concrete Subsystems, Unexpected Dependencies)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Miner: Reflexion Analysis</a:t>
            </a:r>
            <a:endParaRPr/>
          </a:p>
        </p:txBody>
      </p:sp>
      <p:sp>
        <p:nvSpPr>
          <p:cNvPr id="227" name="Google Shape;227;p32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does not perform any mining actions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Mining actions are implemented inside RPC which uses Block Assembler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Previous commits suggest that the miner transitioned to only be used for testing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Lack of commit messages make it difficult to reason out why mining is performed in RPC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Possible guess is simplicity</a:t>
            </a:r>
            <a:r>
              <a:rPr lang="en-CA"/>
              <a:t> since mining is only performed through the RPC</a:t>
            </a:r>
            <a:endParaRPr/>
          </a:p>
        </p:txBody>
      </p:sp>
      <p:pic>
        <p:nvPicPr>
          <p:cNvPr id="228" name="Google Shape;22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4" y="1567600"/>
            <a:ext cx="42481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Miner: Reflexion Analysis</a:t>
            </a:r>
            <a:endParaRPr/>
          </a:p>
        </p:txBody>
      </p:sp>
      <p:sp>
        <p:nvSpPr>
          <p:cNvPr id="234" name="Google Shape;234;p33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depends on Validation Engine to get the block subsidy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Initially thought to be calculated inside Miner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However, the current placement makes sense since block subsidy relates to consensus and policy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Dependency on Utilities is another divergence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Expected since Utilities is made to be used by many components</a:t>
            </a:r>
            <a:endParaRPr/>
          </a:p>
        </p:txBody>
      </p:sp>
      <p:pic>
        <p:nvPicPr>
          <p:cNvPr id="235" name="Google Shape;23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4" y="1567600"/>
            <a:ext cx="42481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 txBox="1"/>
          <p:nvPr>
            <p:ph type="title"/>
          </p:nvPr>
        </p:nvSpPr>
        <p:spPr>
          <a:xfrm>
            <a:off x="729450" y="1318650"/>
            <a:ext cx="4096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Concurrent</a:t>
            </a:r>
            <a:r>
              <a:rPr lang="en-CA"/>
              <a:t> Development and Issues</a:t>
            </a:r>
            <a:endParaRPr/>
          </a:p>
        </p:txBody>
      </p:sp>
      <p:sp>
        <p:nvSpPr>
          <p:cNvPr id="241" name="Google Shape;241;p34"/>
          <p:cNvSpPr txBox="1"/>
          <p:nvPr>
            <p:ph idx="1" type="body"/>
          </p:nvPr>
        </p:nvSpPr>
        <p:spPr>
          <a:xfrm>
            <a:off x="729450" y="2304650"/>
            <a:ext cx="41670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Architecture enables concurrent development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Adding new RPC command is easy as the command execution behaviour is encapsulated inside CRPCCommand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Development issues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Either difficult or practically impossible to refactor highly coupled subsystems such as Utilities.</a:t>
            </a:r>
            <a:endParaRPr/>
          </a:p>
        </p:txBody>
      </p:sp>
      <p:pic>
        <p:nvPicPr>
          <p:cNvPr id="242" name="Google Shape;242;p34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5290025" y="605275"/>
            <a:ext cx="3552750" cy="441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Limitations</a:t>
            </a:r>
            <a:endParaRPr/>
          </a:p>
        </p:txBody>
      </p:sp>
      <p:sp>
        <p:nvSpPr>
          <p:cNvPr id="248" name="Google Shape;248;p3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Due to the high coupling, refactoring of subsystems is difficult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Much more difficult to have a mental model of the architecture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Cases</a:t>
            </a:r>
            <a:endParaRPr/>
          </a:p>
        </p:txBody>
      </p:sp>
      <p:sp>
        <p:nvSpPr>
          <p:cNvPr id="254" name="Google Shape;254;p3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Executing an RPC Command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Mining a block using the </a:t>
            </a:r>
            <a:r>
              <a:rPr b="1" i="1" lang="en-CA"/>
              <a:t>generateblock </a:t>
            </a:r>
            <a:r>
              <a:rPr b="1" lang="en-CA"/>
              <a:t>command</a:t>
            </a:r>
            <a:endParaRPr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Use Case #1: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Executing an RPC Command</a:t>
            </a:r>
            <a:endParaRPr sz="2300"/>
          </a:p>
        </p:txBody>
      </p:sp>
      <p:sp>
        <p:nvSpPr>
          <p:cNvPr id="260" name="Google Shape;260;p3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0900" y="634050"/>
            <a:ext cx="4808299" cy="430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8838" y="152400"/>
            <a:ext cx="540631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Mining a Block using the </a:t>
            </a:r>
            <a:r>
              <a:rPr i="1" lang="en-CA"/>
              <a:t>generateblock</a:t>
            </a:r>
            <a:r>
              <a:rPr lang="en-CA"/>
              <a:t> Command</a:t>
            </a:r>
            <a:endParaRPr/>
          </a:p>
        </p:txBody>
      </p:sp>
      <p:sp>
        <p:nvSpPr>
          <p:cNvPr id="272" name="Google Shape;272;p39"/>
          <p:cNvSpPr txBox="1"/>
          <p:nvPr>
            <p:ph idx="1" type="body"/>
          </p:nvPr>
        </p:nvSpPr>
        <p:spPr>
          <a:xfrm>
            <a:off x="730000" y="3013950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0300" y="529025"/>
            <a:ext cx="3059150" cy="454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9563" y="194525"/>
            <a:ext cx="6024875" cy="89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9563" y="-3908225"/>
            <a:ext cx="6024875" cy="89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Overview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325" y="2078875"/>
            <a:ext cx="3927900" cy="27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chemeClr val="lt1"/>
                </a:highlight>
              </a:rPr>
              <a:t>Derivation Process</a:t>
            </a:r>
            <a:endParaRPr/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Top-Level Architecture</a:t>
            </a:r>
            <a:endParaRPr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>
                <a:highlight>
                  <a:srgbClr val="FFFFFF"/>
                </a:highlight>
              </a:rPr>
              <a:t>Concrete Architecture</a:t>
            </a:r>
            <a:endParaRPr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>
                <a:highlight>
                  <a:srgbClr val="FFFFFF"/>
                </a:highlight>
              </a:rPr>
              <a:t>Subsystems</a:t>
            </a:r>
            <a:endParaRPr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>
                <a:highlight>
                  <a:srgbClr val="FFFFFF"/>
                </a:highlight>
              </a:rPr>
              <a:t>Reflexion Analysis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Inner Architecture of Miner</a:t>
            </a:r>
            <a:endParaRPr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>
                <a:highlight>
                  <a:srgbClr val="FFFFFF"/>
                </a:highlight>
              </a:rPr>
              <a:t>Concrete Architecture</a:t>
            </a:r>
            <a:endParaRPr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>
                <a:highlight>
                  <a:srgbClr val="FFFFFF"/>
                </a:highlight>
              </a:rPr>
              <a:t>Reflexion Analysis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Concurrent Development and Issues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Limitations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Use Cases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Lessons Learned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Conclusion</a:t>
            </a:r>
            <a:endParaRPr>
              <a:highlight>
                <a:srgbClr val="FFFFFF"/>
              </a:highlight>
            </a:endParaRPr>
          </a:p>
        </p:txBody>
      </p:sp>
      <p:sp>
        <p:nvSpPr>
          <p:cNvPr id="100" name="Google Shape;100;p15"/>
          <p:cNvSpPr txBox="1"/>
          <p:nvPr>
            <p:ph idx="2" type="body"/>
          </p:nvPr>
        </p:nvSpPr>
        <p:spPr>
          <a:xfrm>
            <a:off x="4572004" y="20217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Conclusion</a:t>
            </a:r>
            <a:endParaRPr/>
          </a:p>
        </p:txBody>
      </p:sp>
      <p:sp>
        <p:nvSpPr>
          <p:cNvPr id="289" name="Google Shape;289;p4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Core’s concrete architecture includes the API and Utilities subsystems that were not present in our conceptual architecture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Numerous unexpected dependencies were found that made the architecture much more coupled compared to our conceptual architecture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contains only a single subcomponent called Block Assembler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Miner is not responsible for mining bitcoins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Lessons Learned</a:t>
            </a:r>
            <a:endParaRPr/>
          </a:p>
        </p:txBody>
      </p:sp>
      <p:sp>
        <p:nvSpPr>
          <p:cNvPr id="295" name="Google Shape;295;p4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Analyzing the source code without prior knowledge of the code base is difficult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Easier to grasp if you analyze a simpler subsystem first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Even when work is split into subgroups, progress should be communicated clearly to all members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"/>
          <p:cNvSpPr txBox="1"/>
          <p:nvPr>
            <p:ph type="title"/>
          </p:nvPr>
        </p:nvSpPr>
        <p:spPr>
          <a:xfrm>
            <a:off x="727650" y="12982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References</a:t>
            </a:r>
            <a:endParaRPr/>
          </a:p>
        </p:txBody>
      </p:sp>
      <p:sp>
        <p:nvSpPr>
          <p:cNvPr id="301" name="Google Shape;301;p44"/>
          <p:cNvSpPr txBox="1"/>
          <p:nvPr>
            <p:ph idx="1" type="body"/>
          </p:nvPr>
        </p:nvSpPr>
        <p:spPr>
          <a:xfrm>
            <a:off x="729450" y="2078875"/>
            <a:ext cx="7688700" cy="25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RPC Reference: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RPC API reference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Bitcoin. (n.d.). Retrieved March 19, 2023, from </a:t>
            </a:r>
            <a:r>
              <a:rPr lang="en-CA" sz="12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https://developer.bitcoin.org/reference/rpc/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Peer Discovery: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Core 0.11 (CH 4): P2p network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 Core 0.11 (ch 4): P2P Network - Bitcoin Wiki. Retrieved February 10, 2023, from </a:t>
            </a:r>
            <a:r>
              <a:rPr lang="en-CA" sz="12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https://en.bitcoin.it/wiki/Bitcoin_Core_0.11_(ch_4):_P2P_Network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Github Repo: 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Bitcoin. (n.d.).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Bitcoin/Bitcoin: Bitcoin Core Integration/Staging tree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GitHub. Retrieved March 19, 2023, from https://github.com/bitcoin/bitcoin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5"/>
          <p:cNvSpPr txBox="1"/>
          <p:nvPr>
            <p:ph type="ctrTitle"/>
          </p:nvPr>
        </p:nvSpPr>
        <p:spPr>
          <a:xfrm>
            <a:off x="727950" y="1739400"/>
            <a:ext cx="7688100" cy="16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Thanks for listening!</a:t>
            </a:r>
            <a:endParaRPr/>
          </a:p>
        </p:txBody>
      </p:sp>
      <p:sp>
        <p:nvSpPr>
          <p:cNvPr id="307" name="Google Shape;307;p45"/>
          <p:cNvSpPr txBox="1"/>
          <p:nvPr>
            <p:ph idx="1" type="subTitle"/>
          </p:nvPr>
        </p:nvSpPr>
        <p:spPr>
          <a:xfrm>
            <a:off x="794952" y="4217925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Derivation Process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chemeClr val="lt1"/>
                </a:highlight>
              </a:rPr>
              <a:t>Used Understand to generate dependency graph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chemeClr val="lt1"/>
                </a:highlight>
              </a:rPr>
              <a:t>Used the dependency browser to analyze the functions/constants in dependencies.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Similar for the 2nd-level subsystem, but the source code was analyzed in greater detail</a:t>
            </a:r>
            <a:endParaRPr>
              <a:highlight>
                <a:srgbClr val="FFFFFF"/>
              </a:highlight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5900" y="1588025"/>
            <a:ext cx="2751950" cy="275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Top-Level Architecture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Dependency Diagram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8075" y="1476775"/>
            <a:ext cx="4335575" cy="245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Top-Level Architecture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Concrete Architecture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Two New Modules: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Char char="■"/>
            </a:pPr>
            <a:r>
              <a:rPr lang="en-CA"/>
              <a:t>API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Char char="■"/>
            </a:pPr>
            <a:r>
              <a:rPr lang="en-CA"/>
              <a:t>Utilities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One Missing Module: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Char char="■"/>
            </a:pPr>
            <a:r>
              <a:rPr lang="en-CA"/>
              <a:t> </a:t>
            </a:r>
            <a:r>
              <a:rPr i="1" lang="en-CA"/>
              <a:t>Connection Manager</a:t>
            </a:r>
            <a:endParaRPr i="1"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Mempool</a:t>
            </a:r>
            <a:endParaRPr i="1"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729450" y="2225100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Stores unconfirmed transactions in </a:t>
            </a:r>
            <a:r>
              <a:rPr i="1" lang="en-CA"/>
              <a:t>“txmempool.cpp”</a:t>
            </a:r>
            <a:endParaRPr b="1" i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Transactions are verified using </a:t>
            </a:r>
            <a:r>
              <a:rPr i="1" lang="en-CA"/>
              <a:t>“validation.cpp”</a:t>
            </a:r>
            <a:r>
              <a:rPr lang="en-CA"/>
              <a:t> in </a:t>
            </a:r>
            <a:r>
              <a:rPr i="1" lang="en-CA"/>
              <a:t>Validation Engine</a:t>
            </a:r>
            <a:endParaRPr/>
          </a:p>
        </p:txBody>
      </p:sp>
      <p:pic>
        <p:nvPicPr>
          <p:cNvPr id="128" name="Google Shape;128;p19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/>
          <p:nvPr/>
        </p:nvSpPr>
        <p:spPr>
          <a:xfrm>
            <a:off x="5536825" y="2004450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title"/>
          </p:nvPr>
        </p:nvSpPr>
        <p:spPr>
          <a:xfrm>
            <a:off x="729450" y="1318650"/>
            <a:ext cx="41568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Wallet</a:t>
            </a:r>
            <a:endParaRPr i="1"/>
          </a:p>
        </p:txBody>
      </p:sp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729450" y="2173475"/>
            <a:ext cx="43032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Generates public keys - CPubKey in </a:t>
            </a:r>
            <a:r>
              <a:rPr i="1" lang="en-CA"/>
              <a:t>src/pubkey.h</a:t>
            </a:r>
            <a:r>
              <a:rPr lang="en-CA"/>
              <a:t> and private keys - CKey at </a:t>
            </a:r>
            <a:r>
              <a:rPr i="1" lang="en-CA"/>
              <a:t>src/key.h</a:t>
            </a:r>
            <a:r>
              <a:rPr lang="en-CA"/>
              <a:t> included in </a:t>
            </a:r>
            <a:r>
              <a:rPr i="1" lang="en-CA"/>
              <a:t>bitcoin-wallet.cpp.</a:t>
            </a:r>
            <a:endParaRPr b="1" i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private key is used to sign transactions using </a:t>
            </a:r>
            <a:r>
              <a:rPr i="1" lang="en-CA"/>
              <a:t>Sign()</a:t>
            </a:r>
            <a:r>
              <a:rPr lang="en-CA"/>
              <a:t> and control access to the wallet's bitcoins.</a:t>
            </a:r>
            <a:endParaRPr/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Communicates with a Bitcoin Core node using an RPC interface - </a:t>
            </a:r>
            <a:r>
              <a:rPr i="1" lang="en-CA"/>
              <a:t>src/rpc/mempool.cpp</a:t>
            </a:r>
            <a:r>
              <a:rPr lang="en-CA"/>
              <a:t> to validate transactions using “</a:t>
            </a:r>
            <a:r>
              <a:rPr i="1" lang="en-CA"/>
              <a:t>validation.cpp</a:t>
            </a:r>
            <a:r>
              <a:rPr lang="en-CA"/>
              <a:t>” in Validation Engine</a:t>
            </a:r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/>
          <p:nvPr/>
        </p:nvSpPr>
        <p:spPr>
          <a:xfrm>
            <a:off x="7125275" y="2019575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729450" y="1318650"/>
            <a:ext cx="3967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Concrete Subsystems - </a:t>
            </a:r>
            <a:r>
              <a:rPr i="1" lang="en-CA"/>
              <a:t>Peer Discovery</a:t>
            </a:r>
            <a:endParaRPr i="1"/>
          </a:p>
        </p:txBody>
      </p:sp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The acquisition and storage of new ip addresses</a:t>
            </a:r>
            <a:endParaRPr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File addrman.cpp serves as the central controller.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processing of data inflow and outflow</a:t>
            </a:r>
            <a:endParaRPr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File net_processing is important in both </a:t>
            </a:r>
            <a:r>
              <a:rPr lang="en-CA" sz="1300"/>
              <a:t>inflow and outflow.</a:t>
            </a:r>
            <a:endParaRPr sz="1300"/>
          </a:p>
        </p:txBody>
      </p:sp>
      <p:pic>
        <p:nvPicPr>
          <p:cNvPr id="144" name="Google Shape;144;p21"/>
          <p:cNvPicPr preferRelativeResize="0"/>
          <p:nvPr/>
        </p:nvPicPr>
        <p:blipFill rotWithShape="1">
          <a:blip r:embed="rId3">
            <a:alphaModFix/>
          </a:blip>
          <a:srcRect b="59" l="0" r="0" t="49"/>
          <a:stretch/>
        </p:blipFill>
        <p:spPr>
          <a:xfrm>
            <a:off x="4935900" y="622225"/>
            <a:ext cx="3543300" cy="44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/>
          <p:nvPr/>
        </p:nvSpPr>
        <p:spPr>
          <a:xfrm>
            <a:off x="5521700" y="1369075"/>
            <a:ext cx="582300" cy="29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