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sldIdLst>
    <p:sldId id="256" r:id="rId2"/>
    <p:sldId id="278" r:id="rId3"/>
    <p:sldId id="307" r:id="rId4"/>
    <p:sldId id="308" r:id="rId5"/>
    <p:sldId id="286" r:id="rId6"/>
    <p:sldId id="257" r:id="rId7"/>
    <p:sldId id="309" r:id="rId8"/>
    <p:sldId id="264" r:id="rId9"/>
    <p:sldId id="305" r:id="rId10"/>
    <p:sldId id="306" r:id="rId11"/>
    <p:sldId id="265" r:id="rId12"/>
    <p:sldId id="266" r:id="rId13"/>
    <p:sldId id="277" r:id="rId14"/>
    <p:sldId id="267" r:id="rId15"/>
    <p:sldId id="279" r:id="rId16"/>
    <p:sldId id="280" r:id="rId17"/>
    <p:sldId id="281" r:id="rId18"/>
    <p:sldId id="310" r:id="rId19"/>
    <p:sldId id="311" r:id="rId20"/>
    <p:sldId id="314" r:id="rId21"/>
    <p:sldId id="316" r:id="rId22"/>
    <p:sldId id="317" r:id="rId23"/>
    <p:sldId id="312" r:id="rId24"/>
    <p:sldId id="313" r:id="rId25"/>
    <p:sldId id="318" r:id="rId26"/>
    <p:sldId id="320" r:id="rId27"/>
    <p:sldId id="319" r:id="rId28"/>
    <p:sldId id="321" r:id="rId29"/>
    <p:sldId id="322" r:id="rId30"/>
    <p:sldId id="323" r:id="rId31"/>
    <p:sldId id="324" r:id="rId32"/>
    <p:sldId id="325" r:id="rId33"/>
    <p:sldId id="326" r:id="rId34"/>
    <p:sldId id="327" r:id="rId35"/>
    <p:sldId id="328" r:id="rId36"/>
    <p:sldId id="294" r:id="rId37"/>
    <p:sldId id="282" r:id="rId38"/>
    <p:sldId id="273" r:id="rId39"/>
    <p:sldId id="258" r:id="rId40"/>
    <p:sldId id="259" r:id="rId41"/>
    <p:sldId id="260" r:id="rId42"/>
    <p:sldId id="261" r:id="rId43"/>
    <p:sldId id="262" r:id="rId44"/>
    <p:sldId id="268" r:id="rId45"/>
    <p:sldId id="269" r:id="rId46"/>
    <p:sldId id="275" r:id="rId47"/>
    <p:sldId id="300" r:id="rId48"/>
    <p:sldId id="27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Koncelik" initials="JK" lastIdx="1" clrIdx="0">
    <p:extLst>
      <p:ext uri="{19B8F6BF-5375-455C-9EA6-DF929625EA0E}">
        <p15:presenceInfo xmlns:p15="http://schemas.microsoft.com/office/powerpoint/2012/main" userId="bd0acd8c8d3231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94558"/>
  </p:normalViewPr>
  <p:slideViewPr>
    <p:cSldViewPr snapToGrid="0" snapToObjects="1">
      <p:cViewPr varScale="1">
        <p:scale>
          <a:sx n="95" d="100"/>
          <a:sy n="95" d="100"/>
        </p:scale>
        <p:origin x="1555" y="45"/>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0T12:09:59.441"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38237106-F2ED-405E-BC33-CC3CF42620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8B8F50D-4E8D-C940-A4D5-3F12EC217658}"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8F50D-4E8D-C940-A4D5-3F12EC217658}"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34C6EBD-E243-9C45-820C-6BD929A3BD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C6EBD-E243-9C45-820C-6BD929A3BD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B8F50D-4E8D-C940-A4D5-3F12EC21765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C6EBD-E243-9C45-820C-6BD929A3BD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8B8F50D-4E8D-C940-A4D5-3F12EC217658}"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C6EBD-E243-9C45-820C-6BD929A3BDD7}"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8B8F50D-4E8D-C940-A4D5-3F12EC21765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C6EBD-E243-9C45-820C-6BD929A3BDD7}"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B8B8F50D-4E8D-C940-A4D5-3F12EC217658}" type="datetimeFigureOut">
              <a:rPr lang="en-US" smtClean="0"/>
              <a:t>1/21/2021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634C6EBD-E243-9C45-820C-6BD929A3BD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2209800" y="2146984"/>
            <a:ext cx="6477000" cy="1791970"/>
          </a:xfrm>
        </p:spPr>
        <p:txBody>
          <a:bodyPr/>
          <a:lstStyle/>
          <a:p>
            <a:pPr algn="ctr"/>
            <a:r>
              <a:rPr lang="en-US" dirty="0"/>
              <a:t>Medical Error:</a:t>
            </a:r>
            <a:br>
              <a:rPr lang="en-US" dirty="0"/>
            </a:br>
            <a:r>
              <a:rPr lang="en-US" dirty="0"/>
              <a:t>The American Experience</a:t>
            </a:r>
          </a:p>
        </p:txBody>
      </p:sp>
      <p:sp>
        <p:nvSpPr>
          <p:cNvPr id="15" name="Subtitle 14"/>
          <p:cNvSpPr>
            <a:spLocks noGrp="1"/>
          </p:cNvSpPr>
          <p:nvPr>
            <p:ph type="subTitle" idx="1"/>
          </p:nvPr>
        </p:nvSpPr>
        <p:spPr>
          <a:xfrm>
            <a:off x="2209800" y="4358245"/>
            <a:ext cx="6477000" cy="2173424"/>
          </a:xfrm>
        </p:spPr>
        <p:txBody>
          <a:bodyPr>
            <a:normAutofit/>
          </a:bodyPr>
          <a:lstStyle/>
          <a:p>
            <a:pPr algn="ctr"/>
            <a:r>
              <a:rPr lang="en-US" dirty="0"/>
              <a:t>John J Koncelik, DO MS</a:t>
            </a:r>
          </a:p>
          <a:p>
            <a:pPr algn="ctr"/>
            <a:r>
              <a:rPr lang="en-US" dirty="0"/>
              <a:t>System Medical Director</a:t>
            </a:r>
          </a:p>
          <a:p>
            <a:pPr algn="ctr"/>
            <a:r>
              <a:rPr lang="en-US" dirty="0"/>
              <a:t>HCA West Florida </a:t>
            </a:r>
          </a:p>
          <a:p>
            <a:pPr algn="ctr"/>
            <a:r>
              <a:rPr lang="en-US" dirty="0"/>
              <a:t>Team Health Anesthesia</a:t>
            </a:r>
          </a:p>
          <a:p>
            <a:pPr algn="ctr"/>
            <a:r>
              <a:rPr lang="en-US" dirty="0"/>
              <a:t>January 2021</a:t>
            </a:r>
          </a:p>
          <a:p>
            <a:pPr algn="ctr"/>
            <a:endParaRPr lang="en-US" dirty="0"/>
          </a:p>
          <a:p>
            <a:pPr algn="ctr"/>
            <a:endParaRPr lang="en-US" dirty="0"/>
          </a:p>
        </p:txBody>
      </p:sp>
      <p:pic>
        <p:nvPicPr>
          <p:cNvPr id="2" name="Audio 1">
            <a:hlinkClick r:id="" action="ppaction://media"/>
            <a:extLst>
              <a:ext uri="{FF2B5EF4-FFF2-40B4-BE49-F238E27FC236}">
                <a16:creationId xmlns:a16="http://schemas.microsoft.com/office/drawing/2014/main" id="{0CCB0468-EEB1-D84F-919D-1023739214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974173617"/>
      </p:ext>
    </p:extLst>
  </p:cSld>
  <p:clrMapOvr>
    <a:masterClrMapping/>
  </p:clrMapOvr>
  <mc:AlternateContent xmlns:mc="http://schemas.openxmlformats.org/markup-compatibility/2006" xmlns:p14="http://schemas.microsoft.com/office/powerpoint/2010/main">
    <mc:Choice Requires="p14">
      <p:transition spd="slow" p14:dur="2000" advTm="30227"/>
    </mc:Choice>
    <mc:Fallback xmlns="">
      <p:transition spd="slow" advTm="30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EAD3-2030-974A-8514-26592940B930}"/>
              </a:ext>
            </a:extLst>
          </p:cNvPr>
          <p:cNvSpPr>
            <a:spLocks noGrp="1"/>
          </p:cNvSpPr>
          <p:nvPr>
            <p:ph type="title"/>
          </p:nvPr>
        </p:nvSpPr>
        <p:spPr/>
        <p:txBody>
          <a:bodyPr/>
          <a:lstStyle/>
          <a:p>
            <a:r>
              <a:rPr lang="en-US" dirty="0"/>
              <a:t>Types of Errors</a:t>
            </a:r>
          </a:p>
        </p:txBody>
      </p:sp>
      <p:sp>
        <p:nvSpPr>
          <p:cNvPr id="4" name="Content Placeholder 3">
            <a:extLst>
              <a:ext uri="{FF2B5EF4-FFF2-40B4-BE49-F238E27FC236}">
                <a16:creationId xmlns:a16="http://schemas.microsoft.com/office/drawing/2014/main" id="{713752BF-66AF-C84E-9264-D146748C71D8}"/>
              </a:ext>
            </a:extLst>
          </p:cNvPr>
          <p:cNvSpPr>
            <a:spLocks noGrp="1"/>
          </p:cNvSpPr>
          <p:nvPr>
            <p:ph sz="half" idx="1"/>
          </p:nvPr>
        </p:nvSpPr>
        <p:spPr/>
        <p:txBody>
          <a:bodyPr>
            <a:normAutofit fontScale="92500"/>
          </a:bodyPr>
          <a:lstStyle/>
          <a:p>
            <a:r>
              <a:rPr lang="en-US" sz="2600" dirty="0"/>
              <a:t>Error or delay in diagnosis</a:t>
            </a:r>
          </a:p>
          <a:p>
            <a:r>
              <a:rPr lang="en-US" sz="2600" dirty="0"/>
              <a:t>Failure to employ indicated tests</a:t>
            </a:r>
          </a:p>
          <a:p>
            <a:r>
              <a:rPr lang="en-US" sz="2600" dirty="0"/>
              <a:t>Use of outdated test or  treatments</a:t>
            </a:r>
          </a:p>
          <a:p>
            <a:r>
              <a:rPr lang="en-US" sz="2600" dirty="0"/>
              <a:t>Failure to act on results of monitoring or testing</a:t>
            </a:r>
          </a:p>
          <a:p>
            <a:endParaRPr lang="en-US" dirty="0"/>
          </a:p>
        </p:txBody>
      </p:sp>
      <p:sp>
        <p:nvSpPr>
          <p:cNvPr id="5" name="Content Placeholder 4">
            <a:extLst>
              <a:ext uri="{FF2B5EF4-FFF2-40B4-BE49-F238E27FC236}">
                <a16:creationId xmlns:a16="http://schemas.microsoft.com/office/drawing/2014/main" id="{9E6BE7C0-9E2E-2741-8DDE-9F3F9E204449}"/>
              </a:ext>
            </a:extLst>
          </p:cNvPr>
          <p:cNvSpPr>
            <a:spLocks noGrp="1"/>
          </p:cNvSpPr>
          <p:nvPr>
            <p:ph sz="half" idx="2"/>
          </p:nvPr>
        </p:nvSpPr>
        <p:spPr/>
        <p:txBody>
          <a:bodyPr>
            <a:normAutofit fontScale="92500"/>
          </a:bodyPr>
          <a:lstStyle/>
          <a:p>
            <a:r>
              <a:rPr lang="en-US" sz="2400" dirty="0"/>
              <a:t>Error in performance of operation, test, procedure</a:t>
            </a:r>
          </a:p>
          <a:p>
            <a:r>
              <a:rPr lang="en-US" sz="2400" dirty="0"/>
              <a:t>Error in giving treatment</a:t>
            </a:r>
          </a:p>
          <a:p>
            <a:r>
              <a:rPr lang="en-US" sz="2400" dirty="0"/>
              <a:t>Error in dose or use of drug</a:t>
            </a:r>
          </a:p>
          <a:p>
            <a:r>
              <a:rPr lang="en-US" sz="2400" dirty="0"/>
              <a:t>Delay in treatment to an abnormal test</a:t>
            </a:r>
          </a:p>
          <a:p>
            <a:r>
              <a:rPr lang="en-US" sz="2400" dirty="0"/>
              <a:t>Inappropriate care</a:t>
            </a:r>
          </a:p>
          <a:p>
            <a:endParaRPr lang="en-US" dirty="0"/>
          </a:p>
        </p:txBody>
      </p:sp>
    </p:spTree>
    <p:extLst>
      <p:ext uri="{BB962C8B-B14F-4D97-AF65-F5344CB8AC3E}">
        <p14:creationId xmlns:p14="http://schemas.microsoft.com/office/powerpoint/2010/main" val="4099177248"/>
      </p:ext>
    </p:extLst>
  </p:cSld>
  <p:clrMapOvr>
    <a:masterClrMapping/>
  </p:clrMapOvr>
  <mc:AlternateContent xmlns:mc="http://schemas.openxmlformats.org/markup-compatibility/2006" xmlns:p14="http://schemas.microsoft.com/office/powerpoint/2010/main">
    <mc:Choice Requires="p14">
      <p:transition spd="slow" p14:dur="2000" advTm="48313"/>
    </mc:Choice>
    <mc:Fallback xmlns="">
      <p:transition spd="slow" advTm="4831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errors happen?</a:t>
            </a:r>
            <a:br>
              <a:rPr lang="en-US" dirty="0"/>
            </a:br>
            <a:endParaRPr lang="en-US" dirty="0"/>
          </a:p>
        </p:txBody>
      </p:sp>
      <p:sp>
        <p:nvSpPr>
          <p:cNvPr id="3" name="Content Placeholder 2"/>
          <p:cNvSpPr>
            <a:spLocks noGrp="1"/>
          </p:cNvSpPr>
          <p:nvPr>
            <p:ph idx="1"/>
          </p:nvPr>
        </p:nvSpPr>
        <p:spPr/>
        <p:txBody>
          <a:bodyPr/>
          <a:lstStyle/>
          <a:p>
            <a:r>
              <a:rPr lang="en-US" b="1" dirty="0"/>
              <a:t>All humans make errors: indeed,</a:t>
            </a:r>
            <a:r>
              <a:rPr lang="ja-JP" altLang="en-US" b="1" dirty="0">
                <a:latin typeface="Arial"/>
              </a:rPr>
              <a:t>“</a:t>
            </a:r>
            <a:r>
              <a:rPr lang="en-US" b="1" dirty="0"/>
              <a:t>the ability to make mistakes allows human beings to function</a:t>
            </a:r>
          </a:p>
          <a:p>
            <a:r>
              <a:rPr lang="en-US" b="1" dirty="0"/>
              <a:t>Most of medicine is complex and uncertain</a:t>
            </a:r>
          </a:p>
          <a:p>
            <a:r>
              <a:rPr lang="en-US" b="1" dirty="0"/>
              <a:t>Most errors result from</a:t>
            </a:r>
            <a:r>
              <a:rPr lang="ja-JP" altLang="en-US" b="1">
                <a:latin typeface="Arial"/>
              </a:rPr>
              <a:t>“</a:t>
            </a:r>
            <a:r>
              <a:rPr lang="en-US" b="1" dirty="0"/>
              <a:t>the system</a:t>
            </a:r>
            <a:r>
              <a:rPr lang="en-US" b="1" dirty="0">
                <a:latin typeface="Arial"/>
              </a:rPr>
              <a:t>” :</a:t>
            </a:r>
            <a:r>
              <a:rPr lang="en-US" b="1" dirty="0"/>
              <a:t>inadequate training, long hours, ampules that look the same, lack of checks &amp; balances</a:t>
            </a:r>
          </a:p>
          <a:p>
            <a:r>
              <a:rPr lang="en-US" b="1" dirty="0"/>
              <a:t>Healthcare has not tried to make itself safe.</a:t>
            </a:r>
          </a:p>
        </p:txBody>
      </p:sp>
    </p:spTree>
    <p:extLst>
      <p:ext uri="{BB962C8B-B14F-4D97-AF65-F5344CB8AC3E}">
        <p14:creationId xmlns:p14="http://schemas.microsoft.com/office/powerpoint/2010/main" val="3331779105"/>
      </p:ext>
    </p:extLst>
  </p:cSld>
  <p:clrMapOvr>
    <a:masterClrMapping/>
  </p:clrMapOvr>
  <mc:AlternateContent xmlns:mc="http://schemas.openxmlformats.org/markup-compatibility/2006" xmlns:p14="http://schemas.microsoft.com/office/powerpoint/2010/main">
    <mc:Choice Requires="p14">
      <p:transition spd="slow" p14:dur="2000" advTm="58611"/>
    </mc:Choice>
    <mc:Fallback xmlns="">
      <p:transition spd="slow" advTm="586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y Documents\My Pictures\swiss chee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785284"/>
            <a:ext cx="8420100" cy="5473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2188955"/>
      </p:ext>
    </p:extLst>
  </p:cSld>
  <p:clrMapOvr>
    <a:masterClrMapping/>
  </p:clrMapOvr>
  <mc:AlternateContent xmlns:mc="http://schemas.openxmlformats.org/markup-compatibility/2006" xmlns:p14="http://schemas.microsoft.com/office/powerpoint/2010/main">
    <mc:Choice Requires="p14">
      <p:transition spd="slow" p14:dur="2000" advTm="52757"/>
    </mc:Choice>
    <mc:Fallback xmlns="">
      <p:transition spd="slow" advTm="5275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of Safety Improvement</a:t>
            </a:r>
          </a:p>
        </p:txBody>
      </p:sp>
      <p:sp>
        <p:nvSpPr>
          <p:cNvPr id="3" name="Content Placeholder 2"/>
          <p:cNvSpPr>
            <a:spLocks noGrp="1"/>
          </p:cNvSpPr>
          <p:nvPr>
            <p:ph idx="1"/>
          </p:nvPr>
        </p:nvSpPr>
        <p:spPr/>
        <p:txBody>
          <a:bodyPr>
            <a:normAutofit fontScale="92500" lnSpcReduction="20000"/>
          </a:bodyPr>
          <a:lstStyle/>
          <a:p>
            <a:r>
              <a:rPr lang="en-US" b="1" dirty="0"/>
              <a:t>Safe</a:t>
            </a:r>
            <a:r>
              <a:rPr lang="en-US" dirty="0"/>
              <a:t> care where safety is a property of the health care system</a:t>
            </a:r>
          </a:p>
          <a:p>
            <a:r>
              <a:rPr lang="en-US" b="1" dirty="0"/>
              <a:t>Effective</a:t>
            </a:r>
            <a:r>
              <a:rPr lang="en-US" dirty="0"/>
              <a:t> health care should encompass science</a:t>
            </a:r>
          </a:p>
          <a:p>
            <a:r>
              <a:rPr lang="en-US" b="1" dirty="0"/>
              <a:t>Patient-centered </a:t>
            </a:r>
            <a:r>
              <a:rPr lang="en-US" dirty="0"/>
              <a:t>where the patient should play an active role about their own care</a:t>
            </a:r>
          </a:p>
          <a:p>
            <a:r>
              <a:rPr lang="en-US" b="1" dirty="0"/>
              <a:t>Timely </a:t>
            </a:r>
            <a:r>
              <a:rPr lang="en-US" dirty="0"/>
              <a:t>as such that unintended waiting doesn’t provide information or time to heal</a:t>
            </a:r>
          </a:p>
          <a:p>
            <a:r>
              <a:rPr lang="en-US" b="1" dirty="0"/>
              <a:t>Efficient </a:t>
            </a:r>
            <a:r>
              <a:rPr lang="en-US" dirty="0"/>
              <a:t>care that reduces waste and cost</a:t>
            </a:r>
          </a:p>
          <a:p>
            <a:r>
              <a:rPr lang="en-US" b="1" dirty="0"/>
              <a:t>Equitable </a:t>
            </a:r>
            <a:r>
              <a:rPr lang="en-US" dirty="0"/>
              <a:t>care such that no person should be prevented from receiving high quality health care</a:t>
            </a:r>
            <a:endParaRPr lang="en-US" b="1" dirty="0"/>
          </a:p>
        </p:txBody>
      </p:sp>
      <p:sp>
        <p:nvSpPr>
          <p:cNvPr id="4" name="TextBox 3"/>
          <p:cNvSpPr txBox="1"/>
          <p:nvPr/>
        </p:nvSpPr>
        <p:spPr>
          <a:xfrm>
            <a:off x="7907867" y="631613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55860588"/>
      </p:ext>
    </p:extLst>
  </p:cSld>
  <p:clrMapOvr>
    <a:masterClrMapping/>
  </p:clrMapOvr>
  <mc:AlternateContent xmlns:mc="http://schemas.openxmlformats.org/markup-compatibility/2006" xmlns:p14="http://schemas.microsoft.com/office/powerpoint/2010/main">
    <mc:Choice Requires="p14">
      <p:transition spd="slow" p14:dur="2000" advTm="83247"/>
    </mc:Choice>
    <mc:Fallback xmlns="">
      <p:transition spd="slow" advTm="8324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a safe          healthcare system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3600" b="1" u="sng" dirty="0"/>
              <a:t>Principles</a:t>
            </a:r>
            <a:endParaRPr lang="en-US" sz="3600" b="1" dirty="0"/>
          </a:p>
          <a:p>
            <a:pPr lvl="1"/>
            <a:r>
              <a:rPr lang="en-US" sz="3200" b="1" dirty="0"/>
              <a:t>Safety is everybody</a:t>
            </a:r>
            <a:r>
              <a:rPr lang="en-US" sz="3200" b="1" dirty="0">
                <a:latin typeface="Arial"/>
              </a:rPr>
              <a:t>’</a:t>
            </a:r>
            <a:r>
              <a:rPr lang="en-US" sz="3200" b="1" dirty="0"/>
              <a:t>s business</a:t>
            </a:r>
          </a:p>
          <a:p>
            <a:pPr lvl="1"/>
            <a:r>
              <a:rPr lang="en-US" sz="3200" b="1" dirty="0"/>
              <a:t>Top management accepts setbacks and anticipates errors</a:t>
            </a:r>
          </a:p>
          <a:p>
            <a:pPr lvl="1"/>
            <a:r>
              <a:rPr lang="en-US" sz="3200" b="1" dirty="0"/>
              <a:t>Safety issues are considered regularly at the highest level</a:t>
            </a:r>
          </a:p>
          <a:p>
            <a:pPr lvl="1"/>
            <a:r>
              <a:rPr lang="en-US" sz="3200" b="1" dirty="0"/>
              <a:t>Past events are reviewed and changes implemented</a:t>
            </a:r>
            <a:endParaRPr lang="en-US" dirty="0"/>
          </a:p>
          <a:p>
            <a:endParaRPr lang="en-US" dirty="0"/>
          </a:p>
        </p:txBody>
      </p:sp>
    </p:spTree>
    <p:extLst>
      <p:ext uri="{BB962C8B-B14F-4D97-AF65-F5344CB8AC3E}">
        <p14:creationId xmlns:p14="http://schemas.microsoft.com/office/powerpoint/2010/main" val="995125590"/>
      </p:ext>
    </p:extLst>
  </p:cSld>
  <p:clrMapOvr>
    <a:masterClrMapping/>
  </p:clrMapOvr>
  <mc:AlternateContent xmlns:mc="http://schemas.openxmlformats.org/markup-compatibility/2006" xmlns:p14="http://schemas.microsoft.com/office/powerpoint/2010/main">
    <mc:Choice Requires="p14">
      <p:transition spd="slow" p14:dur="2000" advTm="64598"/>
    </mc:Choice>
    <mc:Fallback xmlns="">
      <p:transition spd="slow" advTm="645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National Patient</a:t>
            </a:r>
            <a:br>
              <a:rPr lang="en-US" dirty="0"/>
            </a:br>
            <a:r>
              <a:rPr lang="en-US" dirty="0"/>
              <a:t>Safety Goals</a:t>
            </a:r>
          </a:p>
        </p:txBody>
      </p:sp>
      <p:sp>
        <p:nvSpPr>
          <p:cNvPr id="3" name="Content Placeholder 2"/>
          <p:cNvSpPr>
            <a:spLocks noGrp="1"/>
          </p:cNvSpPr>
          <p:nvPr>
            <p:ph idx="1"/>
          </p:nvPr>
        </p:nvSpPr>
        <p:spPr/>
        <p:txBody>
          <a:bodyPr/>
          <a:lstStyle/>
          <a:p>
            <a:pPr marL="0" indent="0">
              <a:buNone/>
            </a:pPr>
            <a:r>
              <a:rPr lang="en-US" dirty="0"/>
              <a:t>The National Patient Safety Goals (NPSGs) were established in 2002 to help accredited organizations address specific areas of concern in regard to patient safety. </a:t>
            </a:r>
          </a:p>
          <a:p>
            <a:pPr marL="0" indent="0">
              <a:buNone/>
            </a:pPr>
            <a:r>
              <a:rPr lang="en-US" dirty="0"/>
              <a:t>The first set of NPSGs were effective January 1, 2003. </a:t>
            </a:r>
          </a:p>
          <a:p>
            <a:pPr marL="0" indent="0">
              <a:buNone/>
            </a:pPr>
            <a:r>
              <a:rPr lang="en-US" dirty="0"/>
              <a:t>The Patient Safety Advisory Group advises The Joint Commission on the development and updating of NPSGs.</a:t>
            </a:r>
          </a:p>
        </p:txBody>
      </p:sp>
    </p:spTree>
    <p:extLst>
      <p:ext uri="{BB962C8B-B14F-4D97-AF65-F5344CB8AC3E}">
        <p14:creationId xmlns:p14="http://schemas.microsoft.com/office/powerpoint/2010/main" val="3472330161"/>
      </p:ext>
    </p:extLst>
  </p:cSld>
  <p:clrMapOvr>
    <a:masterClrMapping/>
  </p:clrMapOvr>
  <mc:AlternateContent xmlns:mc="http://schemas.openxmlformats.org/markup-compatibility/2006" xmlns:p14="http://schemas.microsoft.com/office/powerpoint/2010/main">
    <mc:Choice Requires="p14">
      <p:transition spd="slow" p14:dur="2000" advTm="39967"/>
    </mc:Choice>
    <mc:Fallback xmlns="">
      <p:transition spd="slow" advTm="3996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Advisory Group</a:t>
            </a:r>
          </a:p>
        </p:txBody>
      </p:sp>
      <p:sp>
        <p:nvSpPr>
          <p:cNvPr id="3" name="Content Placeholder 2"/>
          <p:cNvSpPr>
            <a:spLocks noGrp="1"/>
          </p:cNvSpPr>
          <p:nvPr>
            <p:ph idx="1"/>
          </p:nvPr>
        </p:nvSpPr>
        <p:spPr/>
        <p:txBody>
          <a:bodyPr/>
          <a:lstStyle/>
          <a:p>
            <a:r>
              <a:rPr lang="en-US" dirty="0"/>
              <a:t>Panel of widely recognized patient experts: this panel includes Nurses, physicians, pharmacists, risk managers, clinical engineers, other associated health professionals.</a:t>
            </a:r>
          </a:p>
          <a:p>
            <a:r>
              <a:rPr lang="en-US" dirty="0"/>
              <a:t>Hands on experience in addressing patient safety issues in a wide variety of health care settings.</a:t>
            </a:r>
          </a:p>
          <a:p>
            <a:r>
              <a:rPr lang="en-US" dirty="0"/>
              <a:t>Advises The Joint Commission how to address emerging patient safety issues</a:t>
            </a:r>
            <a:r>
              <a:rPr lang="is-IS" dirty="0"/>
              <a:t>…including developing standards, survey processes, and </a:t>
            </a:r>
            <a:r>
              <a:rPr lang="is-IS" b="1" dirty="0"/>
              <a:t>Sentinel Event Alerts.</a:t>
            </a:r>
            <a:endParaRPr lang="en-US" dirty="0"/>
          </a:p>
        </p:txBody>
      </p:sp>
    </p:spTree>
    <p:extLst>
      <p:ext uri="{BB962C8B-B14F-4D97-AF65-F5344CB8AC3E}">
        <p14:creationId xmlns:p14="http://schemas.microsoft.com/office/powerpoint/2010/main" val="3854288735"/>
      </p:ext>
    </p:extLst>
  </p:cSld>
  <p:clrMapOvr>
    <a:masterClrMapping/>
  </p:clrMapOvr>
  <mc:AlternateContent xmlns:mc="http://schemas.openxmlformats.org/markup-compatibility/2006" xmlns:p14="http://schemas.microsoft.com/office/powerpoint/2010/main">
    <mc:Choice Requires="p14">
      <p:transition spd="slow" p14:dur="2000" advTm="48560"/>
    </mc:Choice>
    <mc:Fallback xmlns="">
      <p:transition spd="slow" advTm="485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NPSGs</a:t>
            </a:r>
          </a:p>
        </p:txBody>
      </p:sp>
      <p:sp>
        <p:nvSpPr>
          <p:cNvPr id="3" name="Content Placeholder 2"/>
          <p:cNvSpPr>
            <a:spLocks noGrp="1"/>
          </p:cNvSpPr>
          <p:nvPr>
            <p:ph idx="1"/>
          </p:nvPr>
        </p:nvSpPr>
        <p:spPr/>
        <p:txBody>
          <a:bodyPr>
            <a:normAutofit lnSpcReduction="10000"/>
          </a:bodyPr>
          <a:lstStyle/>
          <a:p>
            <a:r>
              <a:rPr lang="en-US" b="1" dirty="0"/>
              <a:t>Identify patients correctly</a:t>
            </a:r>
          </a:p>
          <a:p>
            <a:r>
              <a:rPr lang="en-US" b="1" dirty="0"/>
              <a:t>Improve staff communication</a:t>
            </a:r>
          </a:p>
          <a:p>
            <a:r>
              <a:rPr lang="en-US" b="1" dirty="0"/>
              <a:t>Use medications safely</a:t>
            </a:r>
          </a:p>
          <a:p>
            <a:r>
              <a:rPr lang="en-US" b="1" dirty="0"/>
              <a:t>Use alarms safely</a:t>
            </a:r>
          </a:p>
          <a:p>
            <a:r>
              <a:rPr lang="en-US" b="1" dirty="0"/>
              <a:t>Prevent infection</a:t>
            </a:r>
          </a:p>
          <a:p>
            <a:r>
              <a:rPr lang="en-US" b="1" dirty="0"/>
              <a:t>Identify patient safety risk</a:t>
            </a:r>
          </a:p>
          <a:p>
            <a:r>
              <a:rPr lang="en-US" b="1" dirty="0"/>
              <a:t>Prevent mistakes in surgery</a:t>
            </a:r>
          </a:p>
          <a:p>
            <a:endParaRPr lang="en-US" dirty="0"/>
          </a:p>
        </p:txBody>
      </p:sp>
    </p:spTree>
    <p:extLst>
      <p:ext uri="{BB962C8B-B14F-4D97-AF65-F5344CB8AC3E}">
        <p14:creationId xmlns:p14="http://schemas.microsoft.com/office/powerpoint/2010/main" val="378994097"/>
      </p:ext>
    </p:extLst>
  </p:cSld>
  <p:clrMapOvr>
    <a:masterClrMapping/>
  </p:clrMapOvr>
  <mc:AlternateContent xmlns:mc="http://schemas.openxmlformats.org/markup-compatibility/2006" xmlns:p14="http://schemas.microsoft.com/office/powerpoint/2010/main">
    <mc:Choice Requires="p14">
      <p:transition spd="slow" p14:dur="2000" advTm="74243"/>
    </mc:Choice>
    <mc:Fallback xmlns="">
      <p:transition spd="slow" advTm="7424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A5B9-BA0D-9244-BF1E-558DFE3F5009}"/>
              </a:ext>
            </a:extLst>
          </p:cNvPr>
          <p:cNvSpPr>
            <a:spLocks noGrp="1"/>
          </p:cNvSpPr>
          <p:nvPr>
            <p:ph type="title"/>
          </p:nvPr>
        </p:nvSpPr>
        <p:spPr>
          <a:xfrm>
            <a:off x="914400" y="503238"/>
            <a:ext cx="7313613" cy="868362"/>
          </a:xfrm>
        </p:spPr>
        <p:txBody>
          <a:bodyPr anchor="ctr">
            <a:normAutofit/>
          </a:bodyPr>
          <a:lstStyle/>
          <a:p>
            <a:pPr>
              <a:lnSpc>
                <a:spcPct val="90000"/>
              </a:lnSpc>
            </a:pPr>
            <a:r>
              <a:rPr lang="en-US" sz="3600"/>
              <a:t>Fundamentals of Root Cause Analysis</a:t>
            </a:r>
          </a:p>
        </p:txBody>
      </p:sp>
      <p:pic>
        <p:nvPicPr>
          <p:cNvPr id="5" name="Content Placeholder 4" descr="Diagram&#10;&#10;Description automatically generated">
            <a:extLst>
              <a:ext uri="{FF2B5EF4-FFF2-40B4-BE49-F238E27FC236}">
                <a16:creationId xmlns:a16="http://schemas.microsoft.com/office/drawing/2014/main" id="{9B87C331-4BF7-F34B-9F41-9C3EC59BB287}"/>
              </a:ext>
            </a:extLst>
          </p:cNvPr>
          <p:cNvPicPr>
            <a:picLocks noGrp="1" noChangeAspect="1"/>
          </p:cNvPicPr>
          <p:nvPr>
            <p:ph idx="1"/>
          </p:nvPr>
        </p:nvPicPr>
        <p:blipFill>
          <a:blip r:embed="rId2"/>
          <a:stretch>
            <a:fillRect/>
          </a:stretch>
        </p:blipFill>
        <p:spPr>
          <a:xfrm>
            <a:off x="1127051" y="1735137"/>
            <a:ext cx="6815470" cy="4410481"/>
          </a:xfrm>
          <a:noFill/>
        </p:spPr>
      </p:pic>
    </p:spTree>
    <p:extLst>
      <p:ext uri="{BB962C8B-B14F-4D97-AF65-F5344CB8AC3E}">
        <p14:creationId xmlns:p14="http://schemas.microsoft.com/office/powerpoint/2010/main" val="1390307206"/>
      </p:ext>
    </p:extLst>
  </p:cSld>
  <p:clrMapOvr>
    <a:masterClrMapping/>
  </p:clrMapOvr>
  <mc:AlternateContent xmlns:mc="http://schemas.openxmlformats.org/markup-compatibility/2006" xmlns:p14="http://schemas.microsoft.com/office/powerpoint/2010/main">
    <mc:Choice Requires="p14">
      <p:transition spd="slow" p14:dur="2000" advTm="73315"/>
    </mc:Choice>
    <mc:Fallback xmlns="">
      <p:transition spd="slow" advTm="733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D0314C59-85A5-CC48-AFE3-3D5781EDCECF}"/>
              </a:ext>
            </a:extLst>
          </p:cNvPr>
          <p:cNvPicPr>
            <a:picLocks noGrp="1" noChangeAspect="1"/>
          </p:cNvPicPr>
          <p:nvPr>
            <p:ph idx="1"/>
          </p:nvPr>
        </p:nvPicPr>
        <p:blipFill rotWithShape="1">
          <a:blip r:embed="rId2"/>
          <a:srcRect/>
          <a:stretch/>
        </p:blipFill>
        <p:spPr>
          <a:xfrm>
            <a:off x="20" y="10"/>
            <a:ext cx="9143980" cy="6857990"/>
          </a:xfrm>
          <a:noFill/>
        </p:spPr>
      </p:pic>
    </p:spTree>
    <p:extLst>
      <p:ext uri="{BB962C8B-B14F-4D97-AF65-F5344CB8AC3E}">
        <p14:creationId xmlns:p14="http://schemas.microsoft.com/office/powerpoint/2010/main" val="2750381000"/>
      </p:ext>
    </p:extLst>
  </p:cSld>
  <p:clrMapOvr>
    <a:masterClrMapping/>
  </p:clrMapOvr>
  <mc:AlternateContent xmlns:mc="http://schemas.openxmlformats.org/markup-compatibility/2006" xmlns:p14="http://schemas.microsoft.com/office/powerpoint/2010/main">
    <mc:Choice Requires="p14">
      <p:transition spd="slow" p14:dur="2000" advTm="51023"/>
    </mc:Choice>
    <mc:Fallback xmlns="">
      <p:transition spd="slow" advTm="510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Understand the rationale behind the DOH requirement for Medical Error related CME</a:t>
            </a:r>
          </a:p>
          <a:p>
            <a:r>
              <a:rPr lang="en-US" dirty="0"/>
              <a:t>Consider the fundamentals of root cause analysis, and its use in the prevention of medical errors</a:t>
            </a:r>
          </a:p>
          <a:p>
            <a:r>
              <a:rPr lang="en-US" dirty="0"/>
              <a:t>Recognize the significance of preventable medical errors</a:t>
            </a:r>
          </a:p>
          <a:p>
            <a:r>
              <a:rPr lang="en-US" dirty="0"/>
              <a:t>Examine the State of Florida mandated topics that are included in medical error prevention.</a:t>
            </a:r>
          </a:p>
          <a:p>
            <a:endParaRPr lang="en-US" dirty="0"/>
          </a:p>
        </p:txBody>
      </p:sp>
      <p:pic>
        <p:nvPicPr>
          <p:cNvPr id="4" name="Audio 3">
            <a:hlinkClick r:id="" action="ppaction://media"/>
            <a:extLst>
              <a:ext uri="{FF2B5EF4-FFF2-40B4-BE49-F238E27FC236}">
                <a16:creationId xmlns:a16="http://schemas.microsoft.com/office/drawing/2014/main" id="{A9E8FABD-AA6D-8E49-8B3A-D1579BF9F5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450406283"/>
      </p:ext>
    </p:extLst>
  </p:cSld>
  <p:clrMapOvr>
    <a:masterClrMapping/>
  </p:clrMapOvr>
  <mc:AlternateContent xmlns:mc="http://schemas.openxmlformats.org/markup-compatibility/2006" xmlns:p14="http://schemas.microsoft.com/office/powerpoint/2010/main">
    <mc:Choice Requires="p14">
      <p:transition spd="slow" p14:dur="2000" advTm="30695"/>
    </mc:Choice>
    <mc:Fallback xmlns="">
      <p:transition spd="slow" advTm="30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3232-5204-D34C-877F-17AC4AC4896E}"/>
              </a:ext>
            </a:extLst>
          </p:cNvPr>
          <p:cNvSpPr>
            <a:spLocks noGrp="1"/>
          </p:cNvSpPr>
          <p:nvPr>
            <p:ph type="title"/>
          </p:nvPr>
        </p:nvSpPr>
        <p:spPr/>
        <p:txBody>
          <a:bodyPr/>
          <a:lstStyle/>
          <a:p>
            <a:r>
              <a:rPr lang="en-US" dirty="0"/>
              <a:t>Sentinel Event</a:t>
            </a:r>
          </a:p>
        </p:txBody>
      </p:sp>
      <p:sp>
        <p:nvSpPr>
          <p:cNvPr id="3" name="Content Placeholder 2">
            <a:extLst>
              <a:ext uri="{FF2B5EF4-FFF2-40B4-BE49-F238E27FC236}">
                <a16:creationId xmlns:a16="http://schemas.microsoft.com/office/drawing/2014/main" id="{4C7FD611-B89F-B64A-8DA2-3478AC61464B}"/>
              </a:ext>
            </a:extLst>
          </p:cNvPr>
          <p:cNvSpPr>
            <a:spLocks noGrp="1"/>
          </p:cNvSpPr>
          <p:nvPr>
            <p:ph idx="1"/>
          </p:nvPr>
        </p:nvSpPr>
        <p:spPr>
          <a:xfrm>
            <a:off x="914400" y="1631576"/>
            <a:ext cx="7313613" cy="4723186"/>
          </a:xfrm>
        </p:spPr>
        <p:txBody>
          <a:bodyPr>
            <a:normAutofit/>
          </a:bodyPr>
          <a:lstStyle/>
          <a:p>
            <a:r>
              <a:rPr lang="en-US" dirty="0"/>
              <a:t>The Joint Commission defines a sentinel event as "an unexpected occurrence involving the death or serious physical or psychological injury, or the risk thereof.</a:t>
            </a:r>
          </a:p>
          <a:p>
            <a:r>
              <a:rPr lang="en-US" dirty="0"/>
              <a:t>The phrase 'or the risk thereof' includes any process variation for which a recurrence would carry a significant chance of a serious adverse outcome</a:t>
            </a:r>
          </a:p>
          <a:p>
            <a:r>
              <a:rPr lang="en-US" dirty="0"/>
              <a:t>Root cause analysis, as defined by the Joint Commission, is "a process for identifying the basic or causal factors that underlie variation in performance, including the occurrence or possible occurrence of a sentinel event"</a:t>
            </a:r>
          </a:p>
        </p:txBody>
      </p:sp>
    </p:spTree>
    <p:extLst>
      <p:ext uri="{BB962C8B-B14F-4D97-AF65-F5344CB8AC3E}">
        <p14:creationId xmlns:p14="http://schemas.microsoft.com/office/powerpoint/2010/main" val="1979601584"/>
      </p:ext>
    </p:extLst>
  </p:cSld>
  <p:clrMapOvr>
    <a:masterClrMapping/>
  </p:clrMapOvr>
  <mc:AlternateContent xmlns:mc="http://schemas.openxmlformats.org/markup-compatibility/2006" xmlns:p14="http://schemas.microsoft.com/office/powerpoint/2010/main">
    <mc:Choice Requires="p14">
      <p:transition spd="slow" p14:dur="2000" advTm="63509"/>
    </mc:Choice>
    <mc:Fallback xmlns="">
      <p:transition spd="slow" advTm="635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59F3-2C26-3B42-B3DD-F9337622B2D6}"/>
              </a:ext>
            </a:extLst>
          </p:cNvPr>
          <p:cNvSpPr>
            <a:spLocks noGrp="1"/>
          </p:cNvSpPr>
          <p:nvPr>
            <p:ph type="title"/>
          </p:nvPr>
        </p:nvSpPr>
        <p:spPr/>
        <p:txBody>
          <a:bodyPr/>
          <a:lstStyle/>
          <a:p>
            <a:r>
              <a:rPr lang="en-US" dirty="0"/>
              <a:t>Specific Sentinel Events</a:t>
            </a:r>
          </a:p>
        </p:txBody>
      </p:sp>
      <p:sp>
        <p:nvSpPr>
          <p:cNvPr id="3" name="Content Placeholder 2">
            <a:extLst>
              <a:ext uri="{FF2B5EF4-FFF2-40B4-BE49-F238E27FC236}">
                <a16:creationId xmlns:a16="http://schemas.microsoft.com/office/drawing/2014/main" id="{8218DDEC-1ADB-C641-9C8D-CD975385894A}"/>
              </a:ext>
            </a:extLst>
          </p:cNvPr>
          <p:cNvSpPr>
            <a:spLocks noGrp="1"/>
          </p:cNvSpPr>
          <p:nvPr>
            <p:ph idx="1"/>
          </p:nvPr>
        </p:nvSpPr>
        <p:spPr/>
        <p:txBody>
          <a:bodyPr>
            <a:normAutofit fontScale="85000" lnSpcReduction="20000"/>
          </a:bodyPr>
          <a:lstStyle/>
          <a:p>
            <a:r>
              <a:rPr lang="en-US" dirty="0"/>
              <a:t>Suicide of any patient receiving care, treatment, and services in a staffed around-the-clock care setting or within 72 hours of discharge</a:t>
            </a:r>
          </a:p>
          <a:p>
            <a:r>
              <a:rPr lang="en-US" dirty="0"/>
              <a:t>Unanticipated death of a full-term infant</a:t>
            </a:r>
          </a:p>
          <a:p>
            <a:r>
              <a:rPr lang="en-US" dirty="0"/>
              <a:t>Abduction of any patient receiving care, treatment, and services</a:t>
            </a:r>
          </a:p>
          <a:p>
            <a:r>
              <a:rPr lang="en-US" dirty="0"/>
              <a:t>Discharge of an infant to the wrong family</a:t>
            </a:r>
          </a:p>
          <a:p>
            <a:r>
              <a:rPr lang="en-US" dirty="0"/>
              <a:t>Rape, assault (leading to death or permanent loss of function), or homicide of any patient receiving care, treatment, and services</a:t>
            </a:r>
          </a:p>
          <a:p>
            <a:r>
              <a:rPr lang="en-US" dirty="0"/>
              <a:t>Rape, assault (leading to death or permanent loss of function), or homicide of a staff member, licensed independent practitioner, visitor, or vendor while on site at the healthcare organization</a:t>
            </a:r>
          </a:p>
          <a:p>
            <a:endParaRPr lang="en-US" dirty="0"/>
          </a:p>
        </p:txBody>
      </p:sp>
    </p:spTree>
    <p:extLst>
      <p:ext uri="{BB962C8B-B14F-4D97-AF65-F5344CB8AC3E}">
        <p14:creationId xmlns:p14="http://schemas.microsoft.com/office/powerpoint/2010/main" val="3620176914"/>
      </p:ext>
    </p:extLst>
  </p:cSld>
  <p:clrMapOvr>
    <a:masterClrMapping/>
  </p:clrMapOvr>
  <mc:AlternateContent xmlns:mc="http://schemas.openxmlformats.org/markup-compatibility/2006" xmlns:p14="http://schemas.microsoft.com/office/powerpoint/2010/main">
    <mc:Choice Requires="p14">
      <p:transition spd="slow" p14:dur="2000" advTm="82247"/>
    </mc:Choice>
    <mc:Fallback xmlns="">
      <p:transition spd="slow" advTm="822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6B41-E954-6941-8D5E-82F88564FCA5}"/>
              </a:ext>
            </a:extLst>
          </p:cNvPr>
          <p:cNvSpPr>
            <a:spLocks noGrp="1"/>
          </p:cNvSpPr>
          <p:nvPr>
            <p:ph type="title"/>
          </p:nvPr>
        </p:nvSpPr>
        <p:spPr/>
        <p:txBody>
          <a:bodyPr/>
          <a:lstStyle/>
          <a:p>
            <a:r>
              <a:rPr lang="en-US" dirty="0"/>
              <a:t>Specific Sentinel Events</a:t>
            </a:r>
          </a:p>
        </p:txBody>
      </p:sp>
      <p:sp>
        <p:nvSpPr>
          <p:cNvPr id="3" name="Content Placeholder 2">
            <a:extLst>
              <a:ext uri="{FF2B5EF4-FFF2-40B4-BE49-F238E27FC236}">
                <a16:creationId xmlns:a16="http://schemas.microsoft.com/office/drawing/2014/main" id="{17EF913C-7E9D-DA40-87DC-E48ED552D814}"/>
              </a:ext>
            </a:extLst>
          </p:cNvPr>
          <p:cNvSpPr>
            <a:spLocks noGrp="1"/>
          </p:cNvSpPr>
          <p:nvPr>
            <p:ph idx="1"/>
          </p:nvPr>
        </p:nvSpPr>
        <p:spPr>
          <a:xfrm>
            <a:off x="914400" y="1735137"/>
            <a:ext cx="7313613" cy="4934603"/>
          </a:xfrm>
        </p:spPr>
        <p:txBody>
          <a:bodyPr>
            <a:normAutofit fontScale="92500" lnSpcReduction="10000"/>
          </a:bodyPr>
          <a:lstStyle/>
          <a:p>
            <a:r>
              <a:rPr lang="en-US" dirty="0"/>
              <a:t>Hemolytic transfusion reaction involving administration of blood or blood products having major blood group incompatibilities (e.g., ABO, Rh, other blood groups)</a:t>
            </a:r>
          </a:p>
          <a:p>
            <a:r>
              <a:rPr lang="en-US" dirty="0"/>
              <a:t>Invasive procedure, including surgery, on the wrong patient or wrong site</a:t>
            </a:r>
          </a:p>
          <a:p>
            <a:r>
              <a:rPr lang="en-US" dirty="0"/>
              <a:t>Unintended retention of a foreign object in a patient after surgery or other invasive procedures</a:t>
            </a:r>
          </a:p>
          <a:p>
            <a:r>
              <a:rPr lang="en-US" dirty="0"/>
              <a:t>Prolonged fluoroscopy with cumulative dose &gt;1,500 </a:t>
            </a:r>
            <a:r>
              <a:rPr lang="en-US" dirty="0" err="1"/>
              <a:t>rads</a:t>
            </a:r>
            <a:r>
              <a:rPr lang="en-US" dirty="0"/>
              <a:t> to a single field or any delivery of radiotherapy to the wrong body region or &gt;25% above the planned radiotherapy dose</a:t>
            </a:r>
          </a:p>
          <a:p>
            <a:r>
              <a:rPr lang="en-US" dirty="0"/>
              <a:t>Fire, flame, or unanticipated smoke, heat, or flashes occurring during an episode of patient care</a:t>
            </a:r>
          </a:p>
        </p:txBody>
      </p:sp>
    </p:spTree>
    <p:extLst>
      <p:ext uri="{BB962C8B-B14F-4D97-AF65-F5344CB8AC3E}">
        <p14:creationId xmlns:p14="http://schemas.microsoft.com/office/powerpoint/2010/main" val="651782491"/>
      </p:ext>
    </p:extLst>
  </p:cSld>
  <p:clrMapOvr>
    <a:masterClrMapping/>
  </p:clrMapOvr>
  <mc:AlternateContent xmlns:mc="http://schemas.openxmlformats.org/markup-compatibility/2006" xmlns:p14="http://schemas.microsoft.com/office/powerpoint/2010/main">
    <mc:Choice Requires="p14">
      <p:transition spd="slow" p14:dur="2000" advTm="55498"/>
    </mc:Choice>
    <mc:Fallback xmlns="">
      <p:transition spd="slow" advTm="5549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150E-D1FB-D446-B893-FCF3A7069F97}"/>
              </a:ext>
            </a:extLst>
          </p:cNvPr>
          <p:cNvSpPr>
            <a:spLocks noGrp="1"/>
          </p:cNvSpPr>
          <p:nvPr>
            <p:ph type="title"/>
          </p:nvPr>
        </p:nvSpPr>
        <p:spPr/>
        <p:txBody>
          <a:bodyPr/>
          <a:lstStyle/>
          <a:p>
            <a:r>
              <a:rPr lang="en-US" dirty="0"/>
              <a:t>Thorough RCA</a:t>
            </a:r>
          </a:p>
        </p:txBody>
      </p:sp>
      <p:sp>
        <p:nvSpPr>
          <p:cNvPr id="3" name="Content Placeholder 2">
            <a:extLst>
              <a:ext uri="{FF2B5EF4-FFF2-40B4-BE49-F238E27FC236}">
                <a16:creationId xmlns:a16="http://schemas.microsoft.com/office/drawing/2014/main" id="{C29B06E0-FD81-154A-9DC3-901767D8B4B6}"/>
              </a:ext>
            </a:extLst>
          </p:cNvPr>
          <p:cNvSpPr>
            <a:spLocks noGrp="1"/>
          </p:cNvSpPr>
          <p:nvPr>
            <p:ph idx="1"/>
          </p:nvPr>
        </p:nvSpPr>
        <p:spPr/>
        <p:txBody>
          <a:bodyPr>
            <a:normAutofit fontScale="85000" lnSpcReduction="20000"/>
          </a:bodyPr>
          <a:lstStyle/>
          <a:p>
            <a:r>
              <a:rPr lang="en-US" dirty="0"/>
              <a:t>A determination of the human and other factors most directly associated with the sentinel event and the process(es) and systems related to its occurrence</a:t>
            </a:r>
          </a:p>
          <a:p>
            <a:r>
              <a:rPr lang="en-US" dirty="0"/>
              <a:t>Analysis of the underlying systems and processes through a series of "why" questions to determine where redesign might reduce risk</a:t>
            </a:r>
          </a:p>
          <a:p>
            <a:r>
              <a:rPr lang="en-US" dirty="0"/>
              <a:t>Inquiry into all areas appropriate to the specific type of event</a:t>
            </a:r>
          </a:p>
          <a:p>
            <a:r>
              <a:rPr lang="en-US" dirty="0"/>
              <a:t>Identification of risk points and their potential contributions to this type of event</a:t>
            </a:r>
          </a:p>
          <a:p>
            <a:r>
              <a:rPr lang="en-US" dirty="0"/>
              <a:t>A determination of potential improvement in processes or systems that would tend to decrease the likelihood of such events in the future, or a determination, after analysis, that no such improvement opportunities exist</a:t>
            </a:r>
          </a:p>
          <a:p>
            <a:endParaRPr lang="en-US" dirty="0"/>
          </a:p>
        </p:txBody>
      </p:sp>
    </p:spTree>
    <p:extLst>
      <p:ext uri="{BB962C8B-B14F-4D97-AF65-F5344CB8AC3E}">
        <p14:creationId xmlns:p14="http://schemas.microsoft.com/office/powerpoint/2010/main" val="3977032932"/>
      </p:ext>
    </p:extLst>
  </p:cSld>
  <p:clrMapOvr>
    <a:masterClrMapping/>
  </p:clrMapOvr>
  <mc:AlternateContent xmlns:mc="http://schemas.openxmlformats.org/markup-compatibility/2006" xmlns:p14="http://schemas.microsoft.com/office/powerpoint/2010/main">
    <mc:Choice Requires="p14">
      <p:transition spd="slow" p14:dur="2000" advTm="79114"/>
    </mc:Choice>
    <mc:Fallback xmlns="">
      <p:transition spd="slow" advTm="7911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223C-97F2-284D-8D5F-23832F90707F}"/>
              </a:ext>
            </a:extLst>
          </p:cNvPr>
          <p:cNvSpPr>
            <a:spLocks noGrp="1"/>
          </p:cNvSpPr>
          <p:nvPr>
            <p:ph type="title"/>
          </p:nvPr>
        </p:nvSpPr>
        <p:spPr/>
        <p:txBody>
          <a:bodyPr/>
          <a:lstStyle/>
          <a:p>
            <a:r>
              <a:rPr lang="en-US" dirty="0"/>
              <a:t>Credible RCA</a:t>
            </a:r>
          </a:p>
        </p:txBody>
      </p:sp>
      <p:sp>
        <p:nvSpPr>
          <p:cNvPr id="3" name="Content Placeholder 2">
            <a:extLst>
              <a:ext uri="{FF2B5EF4-FFF2-40B4-BE49-F238E27FC236}">
                <a16:creationId xmlns:a16="http://schemas.microsoft.com/office/drawing/2014/main" id="{49C1ED21-44C1-DA40-BC98-83E5C4A13FC2}"/>
              </a:ext>
            </a:extLst>
          </p:cNvPr>
          <p:cNvSpPr>
            <a:spLocks noGrp="1"/>
          </p:cNvSpPr>
          <p:nvPr>
            <p:ph idx="1"/>
          </p:nvPr>
        </p:nvSpPr>
        <p:spPr/>
        <p:txBody>
          <a:bodyPr>
            <a:normAutofit fontScale="92500"/>
          </a:bodyPr>
          <a:lstStyle/>
          <a:p>
            <a:r>
              <a:rPr lang="en-US" dirty="0"/>
              <a:t>The organization's leadership and the individuals most closely involved in the process and systems under review must participate in the analysis.</a:t>
            </a:r>
          </a:p>
          <a:p>
            <a:r>
              <a:rPr lang="en-US" dirty="0"/>
              <a:t>The analysis must be internally consistent; that is, it must not contradict itself or leave obvious questions unanswered.</a:t>
            </a:r>
          </a:p>
          <a:p>
            <a:r>
              <a:rPr lang="en-US" dirty="0"/>
              <a:t>The analysis must provide an explanation for all findings of "not applicable" or "no problem."</a:t>
            </a:r>
          </a:p>
          <a:p>
            <a:r>
              <a:rPr lang="en-US" dirty="0"/>
              <a:t>The analysis must include consideration of any relevant literature.</a:t>
            </a:r>
          </a:p>
          <a:p>
            <a:endParaRPr lang="en-US" dirty="0"/>
          </a:p>
        </p:txBody>
      </p:sp>
    </p:spTree>
    <p:extLst>
      <p:ext uri="{BB962C8B-B14F-4D97-AF65-F5344CB8AC3E}">
        <p14:creationId xmlns:p14="http://schemas.microsoft.com/office/powerpoint/2010/main" val="2958050670"/>
      </p:ext>
    </p:extLst>
  </p:cSld>
  <p:clrMapOvr>
    <a:masterClrMapping/>
  </p:clrMapOvr>
  <mc:AlternateContent xmlns:mc="http://schemas.openxmlformats.org/markup-compatibility/2006" xmlns:p14="http://schemas.microsoft.com/office/powerpoint/2010/main">
    <mc:Choice Requires="p14">
      <p:transition spd="slow" p14:dur="2000" advTm="37650"/>
    </mc:Choice>
    <mc:Fallback xmlns="">
      <p:transition spd="slow" advTm="376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4EBB-6428-BD40-B740-89E73A4BB066}"/>
              </a:ext>
            </a:extLst>
          </p:cNvPr>
          <p:cNvSpPr>
            <a:spLocks noGrp="1"/>
          </p:cNvSpPr>
          <p:nvPr>
            <p:ph type="title"/>
          </p:nvPr>
        </p:nvSpPr>
        <p:spPr>
          <a:xfrm>
            <a:off x="914400" y="503238"/>
            <a:ext cx="7313613" cy="1231900"/>
          </a:xfrm>
        </p:spPr>
        <p:txBody>
          <a:bodyPr/>
          <a:lstStyle/>
          <a:p>
            <a:r>
              <a:rPr lang="en-US" b="1" dirty="0"/>
              <a:t>FLORIDA LAW</a:t>
            </a:r>
            <a:br>
              <a:rPr lang="en-US" b="1" dirty="0"/>
            </a:br>
            <a:endParaRPr lang="en-US" dirty="0"/>
          </a:p>
        </p:txBody>
      </p:sp>
      <p:sp>
        <p:nvSpPr>
          <p:cNvPr id="3" name="Content Placeholder 2">
            <a:extLst>
              <a:ext uri="{FF2B5EF4-FFF2-40B4-BE49-F238E27FC236}">
                <a16:creationId xmlns:a16="http://schemas.microsoft.com/office/drawing/2014/main" id="{0B854E8B-B6D2-3A4D-9B6E-4584142B182D}"/>
              </a:ext>
            </a:extLst>
          </p:cNvPr>
          <p:cNvSpPr>
            <a:spLocks noGrp="1"/>
          </p:cNvSpPr>
          <p:nvPr>
            <p:ph idx="1"/>
          </p:nvPr>
        </p:nvSpPr>
        <p:spPr>
          <a:xfrm>
            <a:off x="914400" y="1735138"/>
            <a:ext cx="7313613" cy="4619624"/>
          </a:xfrm>
        </p:spPr>
        <p:txBody>
          <a:bodyPr>
            <a:normAutofit lnSpcReduction="10000"/>
          </a:bodyPr>
          <a:lstStyle/>
          <a:p>
            <a:r>
              <a:rPr lang="en-US" dirty="0"/>
              <a:t>In Florida, certain serious adverse incidents must also be reported to Florida's Agency for Health Care Administration (AHCA)</a:t>
            </a:r>
          </a:p>
          <a:p>
            <a:r>
              <a:rPr lang="en-US" dirty="0"/>
              <a:t>Licensed facilities must develop and implement an incident reporting system, which requires the development of appropriate measures to minimize the risk of adverse incidents to patients</a:t>
            </a:r>
          </a:p>
          <a:p>
            <a:r>
              <a:rPr lang="en-US" dirty="0"/>
              <a:t>The risk manager must receive these incident reports within 3 business days of the incident, and depending on the type of incident, the risk manager may have to report the incident to AHCA within 15 days of receipt of the report.</a:t>
            </a:r>
          </a:p>
        </p:txBody>
      </p:sp>
    </p:spTree>
    <p:extLst>
      <p:ext uri="{BB962C8B-B14F-4D97-AF65-F5344CB8AC3E}">
        <p14:creationId xmlns:p14="http://schemas.microsoft.com/office/powerpoint/2010/main" val="4074749698"/>
      </p:ext>
    </p:extLst>
  </p:cSld>
  <p:clrMapOvr>
    <a:masterClrMapping/>
  </p:clrMapOvr>
  <mc:AlternateContent xmlns:mc="http://schemas.openxmlformats.org/markup-compatibility/2006" xmlns:p14="http://schemas.microsoft.com/office/powerpoint/2010/main">
    <mc:Choice Requires="p14">
      <p:transition spd="slow" p14:dur="2000" advTm="57907"/>
    </mc:Choice>
    <mc:Fallback xmlns="">
      <p:transition spd="slow" advTm="579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94C0-BE7C-2A41-A758-AA155C9246D3}"/>
              </a:ext>
            </a:extLst>
          </p:cNvPr>
          <p:cNvSpPr>
            <a:spLocks noGrp="1"/>
          </p:cNvSpPr>
          <p:nvPr>
            <p:ph type="title"/>
          </p:nvPr>
        </p:nvSpPr>
        <p:spPr/>
        <p:txBody>
          <a:bodyPr/>
          <a:lstStyle/>
          <a:p>
            <a:r>
              <a:rPr lang="en-US" dirty="0"/>
              <a:t>Florida Statute 395.0197 </a:t>
            </a:r>
          </a:p>
        </p:txBody>
      </p:sp>
      <p:sp>
        <p:nvSpPr>
          <p:cNvPr id="3" name="Content Placeholder 2">
            <a:extLst>
              <a:ext uri="{FF2B5EF4-FFF2-40B4-BE49-F238E27FC236}">
                <a16:creationId xmlns:a16="http://schemas.microsoft.com/office/drawing/2014/main" id="{898ED00E-615F-2D4F-B54D-BC09A89D6960}"/>
              </a:ext>
            </a:extLst>
          </p:cNvPr>
          <p:cNvSpPr>
            <a:spLocks noGrp="1"/>
          </p:cNvSpPr>
          <p:nvPr>
            <p:ph idx="1"/>
          </p:nvPr>
        </p:nvSpPr>
        <p:spPr/>
        <p:txBody>
          <a:bodyPr/>
          <a:lstStyle/>
          <a:p>
            <a:r>
              <a:rPr lang="en-US" dirty="0"/>
              <a:t>Florida Statute 395.0197 specifically defines an adverse incident </a:t>
            </a:r>
          </a:p>
          <a:p>
            <a:r>
              <a:rPr lang="en-US" dirty="0"/>
              <a:t>For purposes of reporting to the agency pursuant to this section, the term "adverse incident" means an event over which health care personnel could exercise control and which is associated in whole or in part with medical intervention, rather than the condition for which such intervention occurred.</a:t>
            </a:r>
          </a:p>
        </p:txBody>
      </p:sp>
    </p:spTree>
    <p:extLst>
      <p:ext uri="{BB962C8B-B14F-4D97-AF65-F5344CB8AC3E}">
        <p14:creationId xmlns:p14="http://schemas.microsoft.com/office/powerpoint/2010/main" val="4281234049"/>
      </p:ext>
    </p:extLst>
  </p:cSld>
  <p:clrMapOvr>
    <a:masterClrMapping/>
  </p:clrMapOvr>
  <mc:AlternateContent xmlns:mc="http://schemas.openxmlformats.org/markup-compatibility/2006" xmlns:p14="http://schemas.microsoft.com/office/powerpoint/2010/main">
    <mc:Choice Requires="p14">
      <p:transition spd="slow" p14:dur="2000" advTm="29268"/>
    </mc:Choice>
    <mc:Fallback xmlns="">
      <p:transition spd="slow" advTm="2926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C874-4170-2C4A-84AE-4FAD834A176E}"/>
              </a:ext>
            </a:extLst>
          </p:cNvPr>
          <p:cNvSpPr>
            <a:spLocks noGrp="1"/>
          </p:cNvSpPr>
          <p:nvPr>
            <p:ph type="title"/>
          </p:nvPr>
        </p:nvSpPr>
        <p:spPr/>
        <p:txBody>
          <a:bodyPr/>
          <a:lstStyle/>
          <a:p>
            <a:r>
              <a:rPr lang="en-US" dirty="0"/>
              <a:t>Adverse Events</a:t>
            </a:r>
          </a:p>
        </p:txBody>
      </p:sp>
      <p:sp>
        <p:nvSpPr>
          <p:cNvPr id="3" name="Content Placeholder 2">
            <a:extLst>
              <a:ext uri="{FF2B5EF4-FFF2-40B4-BE49-F238E27FC236}">
                <a16:creationId xmlns:a16="http://schemas.microsoft.com/office/drawing/2014/main" id="{90045096-F0A1-944E-8E05-93179A596BAA}"/>
              </a:ext>
            </a:extLst>
          </p:cNvPr>
          <p:cNvSpPr>
            <a:spLocks noGrp="1"/>
          </p:cNvSpPr>
          <p:nvPr>
            <p:ph idx="1"/>
          </p:nvPr>
        </p:nvSpPr>
        <p:spPr>
          <a:xfrm>
            <a:off x="914400" y="1371600"/>
            <a:ext cx="7313613" cy="4983162"/>
          </a:xfrm>
        </p:spPr>
        <p:txBody>
          <a:bodyPr>
            <a:normAutofit fontScale="70000" lnSpcReduction="20000"/>
          </a:bodyPr>
          <a:lstStyle/>
          <a:p>
            <a:r>
              <a:rPr lang="en-US" b="1" dirty="0"/>
              <a:t>The death of a patient</a:t>
            </a:r>
          </a:p>
          <a:p>
            <a:r>
              <a:rPr lang="en-US" b="1" dirty="0"/>
              <a:t>Brain or spinal damage to a patient</a:t>
            </a:r>
          </a:p>
          <a:p>
            <a:r>
              <a:rPr lang="en-US" b="1" dirty="0"/>
              <a:t>The performance of a surgical procedure on the wrong patient</a:t>
            </a:r>
          </a:p>
          <a:p>
            <a:r>
              <a:rPr lang="en-US" b="1" dirty="0"/>
              <a:t>The performance of a wrong-site surgical procedure</a:t>
            </a:r>
          </a:p>
          <a:p>
            <a:r>
              <a:rPr lang="en-US" b="1" dirty="0"/>
              <a:t>The performance of a wrong surgical procedure</a:t>
            </a:r>
          </a:p>
          <a:p>
            <a:r>
              <a:rPr lang="en-US" b="1" dirty="0"/>
              <a:t>The performance of a surgical procedure that is medically unnecessary or otherwise unrelated to the patient's diagnosis or medical condition</a:t>
            </a:r>
          </a:p>
          <a:p>
            <a:r>
              <a:rPr lang="en-US" b="1" dirty="0"/>
              <a:t>The surgical repair of damage resulting to a patient from a planned surgical procedure, where the damage is not a recognized specific risk, as disclosed to the patient and documented through the informed-consent process</a:t>
            </a:r>
          </a:p>
          <a:p>
            <a:r>
              <a:rPr lang="en-US" b="1" dirty="0"/>
              <a:t>The performance of procedures to remove unplanned foreign objects remaining from a surgical procedure</a:t>
            </a:r>
          </a:p>
          <a:p>
            <a:endParaRPr lang="en-US" dirty="0"/>
          </a:p>
        </p:txBody>
      </p:sp>
    </p:spTree>
    <p:extLst>
      <p:ext uri="{BB962C8B-B14F-4D97-AF65-F5344CB8AC3E}">
        <p14:creationId xmlns:p14="http://schemas.microsoft.com/office/powerpoint/2010/main" val="396591846"/>
      </p:ext>
    </p:extLst>
  </p:cSld>
  <p:clrMapOvr>
    <a:masterClrMapping/>
  </p:clrMapOvr>
  <mc:AlternateContent xmlns:mc="http://schemas.openxmlformats.org/markup-compatibility/2006" xmlns:p14="http://schemas.microsoft.com/office/powerpoint/2010/main">
    <mc:Choice Requires="p14">
      <p:transition spd="slow" p14:dur="2000" advTm="57358"/>
    </mc:Choice>
    <mc:Fallback xmlns="">
      <p:transition spd="slow" advTm="5735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0AE7B-8AC0-A64D-8ECA-5D5FA829BE04}"/>
              </a:ext>
            </a:extLst>
          </p:cNvPr>
          <p:cNvSpPr>
            <a:spLocks noGrp="1"/>
          </p:cNvSpPr>
          <p:nvPr>
            <p:ph type="title"/>
          </p:nvPr>
        </p:nvSpPr>
        <p:spPr>
          <a:xfrm>
            <a:off x="3152775" y="4069804"/>
            <a:ext cx="5538788" cy="1162050"/>
          </a:xfrm>
        </p:spPr>
        <p:txBody>
          <a:bodyPr anchor="b">
            <a:normAutofit/>
          </a:bodyPr>
          <a:lstStyle/>
          <a:p>
            <a:r>
              <a:rPr lang="en-US" sz="3600"/>
              <a:t>Error Reduction and Prevention</a:t>
            </a:r>
          </a:p>
        </p:txBody>
      </p:sp>
      <p:pic>
        <p:nvPicPr>
          <p:cNvPr id="9" name="Content Placeholder 8">
            <a:extLst>
              <a:ext uri="{FF2B5EF4-FFF2-40B4-BE49-F238E27FC236}">
                <a16:creationId xmlns:a16="http://schemas.microsoft.com/office/drawing/2014/main" id="{0233A102-5B55-D942-B59C-E65E32014236}"/>
              </a:ext>
            </a:extLst>
          </p:cNvPr>
          <p:cNvPicPr>
            <a:picLocks noGrp="1" noChangeAspect="1"/>
          </p:cNvPicPr>
          <p:nvPr>
            <p:ph type="pic" sz="quarter" idx="15"/>
          </p:nvPr>
        </p:nvPicPr>
        <p:blipFill rotWithShape="1">
          <a:blip r:embed="rId2"/>
          <a:srcRect b="1916"/>
          <a:stretch/>
        </p:blipFill>
        <p:spPr>
          <a:xfrm rot="21240000">
            <a:off x="857677" y="632632"/>
            <a:ext cx="5009597" cy="3255264"/>
          </a:xfrm>
          <a:noFill/>
        </p:spPr>
      </p:pic>
      <p:sp>
        <p:nvSpPr>
          <p:cNvPr id="23" name="Text Placeholder 3">
            <a:extLst>
              <a:ext uri="{FF2B5EF4-FFF2-40B4-BE49-F238E27FC236}">
                <a16:creationId xmlns:a16="http://schemas.microsoft.com/office/drawing/2014/main" id="{D20F9BFF-6A50-4E6C-9116-41ADA9E2CF2C}"/>
              </a:ext>
            </a:extLst>
          </p:cNvPr>
          <p:cNvSpPr>
            <a:spLocks noGrp="1"/>
          </p:cNvSpPr>
          <p:nvPr>
            <p:ph type="body" sz="half" idx="2"/>
          </p:nvPr>
        </p:nvSpPr>
        <p:spPr>
          <a:xfrm>
            <a:off x="3158117" y="5230906"/>
            <a:ext cx="5532958" cy="865093"/>
          </a:xfrm>
        </p:spPr>
        <p:txBody>
          <a:bodyPr/>
          <a:lstStyle/>
          <a:p>
            <a:endParaRPr lang="en-US"/>
          </a:p>
        </p:txBody>
      </p:sp>
    </p:spTree>
    <p:extLst>
      <p:ext uri="{BB962C8B-B14F-4D97-AF65-F5344CB8AC3E}">
        <p14:creationId xmlns:p14="http://schemas.microsoft.com/office/powerpoint/2010/main" val="1097397257"/>
      </p:ext>
    </p:extLst>
  </p:cSld>
  <p:clrMapOvr>
    <a:masterClrMapping/>
  </p:clrMapOvr>
  <mc:AlternateContent xmlns:mc="http://schemas.openxmlformats.org/markup-compatibility/2006" xmlns:p14="http://schemas.microsoft.com/office/powerpoint/2010/main">
    <mc:Choice Requires="p14">
      <p:transition spd="slow" p14:dur="2000" advTm="12507"/>
    </mc:Choice>
    <mc:Fallback xmlns="">
      <p:transition spd="slow" advTm="1250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bar chart&#10;&#10;Description automatically generated">
            <a:extLst>
              <a:ext uri="{FF2B5EF4-FFF2-40B4-BE49-F238E27FC236}">
                <a16:creationId xmlns:a16="http://schemas.microsoft.com/office/drawing/2014/main" id="{16205600-0F37-9749-80AC-2C591C2C8958}"/>
              </a:ext>
            </a:extLst>
          </p:cNvPr>
          <p:cNvPicPr>
            <a:picLocks noGrp="1" noChangeAspect="1"/>
          </p:cNvPicPr>
          <p:nvPr>
            <p:ph idx="1"/>
          </p:nvPr>
        </p:nvPicPr>
        <p:blipFill rotWithShape="1">
          <a:blip r:embed="rId2"/>
          <a:srcRect r="2" b="2926"/>
          <a:stretch/>
        </p:blipFill>
        <p:spPr>
          <a:xfrm>
            <a:off x="90488" y="68263"/>
            <a:ext cx="8963025" cy="6721475"/>
          </a:xfrm>
          <a:noFill/>
        </p:spPr>
      </p:pic>
    </p:spTree>
    <p:extLst>
      <p:ext uri="{BB962C8B-B14F-4D97-AF65-F5344CB8AC3E}">
        <p14:creationId xmlns:p14="http://schemas.microsoft.com/office/powerpoint/2010/main" val="4224986460"/>
      </p:ext>
    </p:extLst>
  </p:cSld>
  <p:clrMapOvr>
    <a:masterClrMapping/>
  </p:clrMapOvr>
  <mc:AlternateContent xmlns:mc="http://schemas.openxmlformats.org/markup-compatibility/2006" xmlns:p14="http://schemas.microsoft.com/office/powerpoint/2010/main">
    <mc:Choice Requires="p14">
      <p:transition spd="slow" p14:dur="2000" advTm="27790"/>
    </mc:Choice>
    <mc:Fallback xmlns="">
      <p:transition spd="slow" advTm="277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90BD-59B0-CC4E-A331-8758CC4FE7AB}"/>
              </a:ext>
            </a:extLst>
          </p:cNvPr>
          <p:cNvSpPr>
            <a:spLocks noGrp="1"/>
          </p:cNvSpPr>
          <p:nvPr>
            <p:ph type="title"/>
          </p:nvPr>
        </p:nvSpPr>
        <p:spPr>
          <a:xfrm>
            <a:off x="914400" y="1690048"/>
            <a:ext cx="3563938" cy="1162050"/>
          </a:xfrm>
        </p:spPr>
        <p:txBody>
          <a:bodyPr anchor="b">
            <a:normAutofit/>
          </a:bodyPr>
          <a:lstStyle/>
          <a:p>
            <a:r>
              <a:rPr lang="en-US" dirty="0"/>
              <a:t>Key Concept</a:t>
            </a:r>
          </a:p>
        </p:txBody>
      </p:sp>
      <p:pic>
        <p:nvPicPr>
          <p:cNvPr id="5" name="Picture Placeholder 4" descr="A picture containing icon&#10;&#10;Description automatically generated">
            <a:extLst>
              <a:ext uri="{FF2B5EF4-FFF2-40B4-BE49-F238E27FC236}">
                <a16:creationId xmlns:a16="http://schemas.microsoft.com/office/drawing/2014/main" id="{4AB970C2-8A5F-B44C-9772-B78499A5EFC8}"/>
              </a:ext>
            </a:extLst>
          </p:cNvPr>
          <p:cNvPicPr>
            <a:picLocks noGrp="1" noChangeAspect="1"/>
          </p:cNvPicPr>
          <p:nvPr>
            <p:ph idx="1"/>
          </p:nvPr>
        </p:nvPicPr>
        <p:blipFill>
          <a:blip r:embed="rId2"/>
          <a:stretch>
            <a:fillRect/>
          </a:stretch>
        </p:blipFill>
        <p:spPr>
          <a:xfrm rot="21600000">
            <a:off x="4665664" y="2271073"/>
            <a:ext cx="3566160" cy="2496312"/>
          </a:xfrm>
          <a:noFill/>
        </p:spPr>
      </p:pic>
      <p:sp>
        <p:nvSpPr>
          <p:cNvPr id="3" name="Content Placeholder 2">
            <a:extLst>
              <a:ext uri="{FF2B5EF4-FFF2-40B4-BE49-F238E27FC236}">
                <a16:creationId xmlns:a16="http://schemas.microsoft.com/office/drawing/2014/main" id="{853BA944-68C3-E740-98B8-81042C6052BD}"/>
              </a:ext>
            </a:extLst>
          </p:cNvPr>
          <p:cNvSpPr>
            <a:spLocks noGrp="1"/>
          </p:cNvSpPr>
          <p:nvPr>
            <p:ph type="body" sz="half" idx="2"/>
          </p:nvPr>
        </p:nvSpPr>
        <p:spPr>
          <a:xfrm>
            <a:off x="914398" y="2866030"/>
            <a:ext cx="3563938" cy="2163171"/>
          </a:xfrm>
        </p:spPr>
        <p:txBody>
          <a:bodyPr>
            <a:normAutofit/>
          </a:bodyPr>
          <a:lstStyle/>
          <a:p>
            <a:pPr marL="0" indent="0">
              <a:buNone/>
            </a:pPr>
            <a:endParaRPr lang="en-US" dirty="0"/>
          </a:p>
          <a:p>
            <a:pPr marL="0" indent="0" algn="ctr">
              <a:buNone/>
            </a:pPr>
            <a:r>
              <a:rPr lang="en-US" sz="2800" b="1" dirty="0"/>
              <a:t>Human Error</a:t>
            </a:r>
          </a:p>
          <a:p>
            <a:pPr marL="0" indent="0" algn="ctr">
              <a:buNone/>
            </a:pPr>
            <a:r>
              <a:rPr lang="en-US" sz="2800" b="1" dirty="0"/>
              <a:t>Is</a:t>
            </a:r>
          </a:p>
          <a:p>
            <a:pPr marL="0" indent="0" algn="ctr">
              <a:buNone/>
            </a:pPr>
            <a:r>
              <a:rPr lang="en-US" sz="2800" b="1" dirty="0"/>
              <a:t>Inevitable</a:t>
            </a:r>
          </a:p>
        </p:txBody>
      </p:sp>
    </p:spTree>
    <p:extLst>
      <p:ext uri="{BB962C8B-B14F-4D97-AF65-F5344CB8AC3E}">
        <p14:creationId xmlns:p14="http://schemas.microsoft.com/office/powerpoint/2010/main" val="2921668687"/>
      </p:ext>
    </p:extLst>
  </p:cSld>
  <p:clrMapOvr>
    <a:masterClrMapping/>
  </p:clrMapOvr>
  <mc:AlternateContent xmlns:mc="http://schemas.openxmlformats.org/markup-compatibility/2006" xmlns:p14="http://schemas.microsoft.com/office/powerpoint/2010/main">
    <mc:Choice Requires="p14">
      <p:transition spd="slow" p14:dur="2000" advTm="24487"/>
    </mc:Choice>
    <mc:Fallback xmlns="">
      <p:transition spd="slow" advTm="2448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53AF-5EDA-C840-8B64-D3BD47AAFD69}"/>
              </a:ext>
            </a:extLst>
          </p:cNvPr>
          <p:cNvSpPr>
            <a:spLocks noGrp="1"/>
          </p:cNvSpPr>
          <p:nvPr>
            <p:ph type="title"/>
          </p:nvPr>
        </p:nvSpPr>
        <p:spPr>
          <a:xfrm>
            <a:off x="0" y="632619"/>
            <a:ext cx="8892988" cy="868362"/>
          </a:xfrm>
        </p:spPr>
        <p:txBody>
          <a:bodyPr/>
          <a:lstStyle/>
          <a:p>
            <a:r>
              <a:rPr lang="en-US" b="1" dirty="0"/>
              <a:t>UNINTENDED RETENTION OF A FOREIGN BODY</a:t>
            </a:r>
            <a:br>
              <a:rPr lang="en-US" b="1" dirty="0"/>
            </a:br>
            <a:endParaRPr lang="en-US" dirty="0"/>
          </a:p>
        </p:txBody>
      </p:sp>
      <p:sp>
        <p:nvSpPr>
          <p:cNvPr id="3" name="Content Placeholder 2">
            <a:extLst>
              <a:ext uri="{FF2B5EF4-FFF2-40B4-BE49-F238E27FC236}">
                <a16:creationId xmlns:a16="http://schemas.microsoft.com/office/drawing/2014/main" id="{96E0D0D7-3550-384F-8A28-0CEF5D97D8F9}"/>
              </a:ext>
            </a:extLst>
          </p:cNvPr>
          <p:cNvSpPr>
            <a:spLocks noGrp="1"/>
          </p:cNvSpPr>
          <p:nvPr>
            <p:ph idx="1"/>
          </p:nvPr>
        </p:nvSpPr>
        <p:spPr/>
        <p:txBody>
          <a:bodyPr/>
          <a:lstStyle/>
          <a:p>
            <a:r>
              <a:rPr lang="en-US" dirty="0"/>
              <a:t>In 2017–2018, the most frequently reported sentinel event reported to the Joint Commission was unintended retained foreign objects</a:t>
            </a:r>
          </a:p>
          <a:p>
            <a:r>
              <a:rPr lang="en-US" dirty="0"/>
              <a:t>The most commonly retained items are sponges, followed by catheter guidewires and other (a broad category encompassing a wide variety of items</a:t>
            </a:r>
          </a:p>
          <a:p>
            <a:r>
              <a:rPr lang="en-US" dirty="0"/>
              <a:t>The average total cost of care related to unintended retained foreign objects is $166,000 to $200,000</a:t>
            </a:r>
          </a:p>
        </p:txBody>
      </p:sp>
    </p:spTree>
    <p:extLst>
      <p:ext uri="{BB962C8B-B14F-4D97-AF65-F5344CB8AC3E}">
        <p14:creationId xmlns:p14="http://schemas.microsoft.com/office/powerpoint/2010/main" val="637727410"/>
      </p:ext>
    </p:extLst>
  </p:cSld>
  <p:clrMapOvr>
    <a:masterClrMapping/>
  </p:clrMapOvr>
  <mc:AlternateContent xmlns:mc="http://schemas.openxmlformats.org/markup-compatibility/2006" xmlns:p14="http://schemas.microsoft.com/office/powerpoint/2010/main">
    <mc:Choice Requires="p14">
      <p:transition spd="slow" p14:dur="2000" advTm="57492"/>
    </mc:Choice>
    <mc:Fallback xmlns="">
      <p:transition spd="slow" advTm="574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0726-8657-5D44-921C-DBC2CBA27D74}"/>
              </a:ext>
            </a:extLst>
          </p:cNvPr>
          <p:cNvSpPr>
            <a:spLocks noGrp="1"/>
          </p:cNvSpPr>
          <p:nvPr>
            <p:ph type="title"/>
          </p:nvPr>
        </p:nvSpPr>
        <p:spPr/>
        <p:txBody>
          <a:bodyPr/>
          <a:lstStyle/>
          <a:p>
            <a:r>
              <a:rPr lang="en-US" sz="3200" b="1" dirty="0"/>
              <a:t>Most common root causes of unintended retained foreign objects</a:t>
            </a:r>
          </a:p>
        </p:txBody>
      </p:sp>
      <p:sp>
        <p:nvSpPr>
          <p:cNvPr id="3" name="Content Placeholder 2">
            <a:extLst>
              <a:ext uri="{FF2B5EF4-FFF2-40B4-BE49-F238E27FC236}">
                <a16:creationId xmlns:a16="http://schemas.microsoft.com/office/drawing/2014/main" id="{F9AF9FB2-4151-714C-BB85-7161F1C2D2F7}"/>
              </a:ext>
            </a:extLst>
          </p:cNvPr>
          <p:cNvSpPr>
            <a:spLocks noGrp="1"/>
          </p:cNvSpPr>
          <p:nvPr>
            <p:ph idx="1"/>
          </p:nvPr>
        </p:nvSpPr>
        <p:spPr>
          <a:xfrm>
            <a:off x="914400" y="1770996"/>
            <a:ext cx="7313613" cy="4056062"/>
          </a:xfrm>
        </p:spPr>
        <p:txBody>
          <a:bodyPr/>
          <a:lstStyle/>
          <a:p>
            <a:r>
              <a:rPr lang="en-US" dirty="0"/>
              <a:t>The absence of policies and procedures</a:t>
            </a:r>
          </a:p>
          <a:p>
            <a:r>
              <a:rPr lang="en-US" dirty="0"/>
              <a:t>Failure to comply with existing policies and procedures</a:t>
            </a:r>
          </a:p>
          <a:p>
            <a:r>
              <a:rPr lang="en-US" dirty="0"/>
              <a:t>Problems with hierarchy and intimidation</a:t>
            </a:r>
          </a:p>
          <a:p>
            <a:r>
              <a:rPr lang="en-US" dirty="0"/>
              <a:t>Failure in communication with physicians</a:t>
            </a:r>
          </a:p>
          <a:p>
            <a:r>
              <a:rPr lang="en-US" dirty="0"/>
              <a:t>Failure of staff to communicate relevant patient information</a:t>
            </a:r>
          </a:p>
          <a:p>
            <a:r>
              <a:rPr lang="en-US" dirty="0"/>
              <a:t>Inadequate or incomplete education of staff</a:t>
            </a:r>
          </a:p>
          <a:p>
            <a:endParaRPr lang="en-US" dirty="0"/>
          </a:p>
        </p:txBody>
      </p:sp>
    </p:spTree>
    <p:extLst>
      <p:ext uri="{BB962C8B-B14F-4D97-AF65-F5344CB8AC3E}">
        <p14:creationId xmlns:p14="http://schemas.microsoft.com/office/powerpoint/2010/main" val="2856630249"/>
      </p:ext>
    </p:extLst>
  </p:cSld>
  <p:clrMapOvr>
    <a:masterClrMapping/>
  </p:clrMapOvr>
  <mc:AlternateContent xmlns:mc="http://schemas.openxmlformats.org/markup-compatibility/2006" xmlns:p14="http://schemas.microsoft.com/office/powerpoint/2010/main">
    <mc:Choice Requires="p14">
      <p:transition spd="slow" p14:dur="2000" advTm="58350"/>
    </mc:Choice>
    <mc:Fallback xmlns="">
      <p:transition spd="slow" advTm="5835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140C-FE87-5C46-9E1A-65E332C27D25}"/>
              </a:ext>
            </a:extLst>
          </p:cNvPr>
          <p:cNvSpPr>
            <a:spLocks noGrp="1"/>
          </p:cNvSpPr>
          <p:nvPr>
            <p:ph type="title"/>
          </p:nvPr>
        </p:nvSpPr>
        <p:spPr>
          <a:xfrm>
            <a:off x="914400" y="3762374"/>
            <a:ext cx="7315200" cy="1162050"/>
          </a:xfrm>
        </p:spPr>
        <p:txBody>
          <a:bodyPr anchor="b">
            <a:normAutofit/>
          </a:bodyPr>
          <a:lstStyle/>
          <a:p>
            <a:r>
              <a:rPr lang="en-US" dirty="0"/>
              <a:t>Wrong site surgery</a:t>
            </a:r>
          </a:p>
        </p:txBody>
      </p:sp>
      <p:sp>
        <p:nvSpPr>
          <p:cNvPr id="10" name="Text Placeholder 3">
            <a:extLst>
              <a:ext uri="{FF2B5EF4-FFF2-40B4-BE49-F238E27FC236}">
                <a16:creationId xmlns:a16="http://schemas.microsoft.com/office/drawing/2014/main" id="{E1CE881D-92A1-4E7F-8ACB-011E8FD68484}"/>
              </a:ext>
            </a:extLst>
          </p:cNvPr>
          <p:cNvSpPr>
            <a:spLocks noGrp="1"/>
          </p:cNvSpPr>
          <p:nvPr>
            <p:ph type="body" sz="half" idx="2"/>
          </p:nvPr>
        </p:nvSpPr>
        <p:spPr>
          <a:xfrm>
            <a:off x="914400" y="4928736"/>
            <a:ext cx="7315200" cy="987970"/>
          </a:xfrm>
        </p:spPr>
        <p:txBody>
          <a:bodyPr>
            <a:noAutofit/>
          </a:bodyPr>
          <a:lstStyle/>
          <a:p>
            <a:pPr>
              <a:spcAft>
                <a:spcPts val="600"/>
              </a:spcAft>
            </a:pPr>
            <a:r>
              <a:rPr lang="en-US" sz="2400" dirty="0"/>
              <a:t>Wrong-site surgery occurred more commonly in orthopedic procedures than in all other surgical specialties combined</a:t>
            </a:r>
          </a:p>
        </p:txBody>
      </p:sp>
      <p:pic>
        <p:nvPicPr>
          <p:cNvPr id="5" name="Picture Placeholder 4" descr="A picture containing invertebrate, jellyfish, coelenterate, hydrozoan&#10;&#10;Description automatically generated">
            <a:extLst>
              <a:ext uri="{FF2B5EF4-FFF2-40B4-BE49-F238E27FC236}">
                <a16:creationId xmlns:a16="http://schemas.microsoft.com/office/drawing/2014/main" id="{37DF8D30-36DC-EF4A-837D-D85DA0BE51E6}"/>
              </a:ext>
            </a:extLst>
          </p:cNvPr>
          <p:cNvPicPr>
            <a:picLocks noGrp="1" noChangeAspect="1"/>
          </p:cNvPicPr>
          <p:nvPr>
            <p:ph type="pic" sz="quarter" idx="15"/>
          </p:nvPr>
        </p:nvPicPr>
        <p:blipFill rotWithShape="1">
          <a:blip r:embed="rId2"/>
          <a:srcRect t="6378" b="11095"/>
          <a:stretch/>
        </p:blipFill>
        <p:spPr>
          <a:xfrm rot="21832774">
            <a:off x="2248157" y="564564"/>
            <a:ext cx="4653577" cy="3072384"/>
          </a:xfrm>
          <a:noFill/>
        </p:spPr>
      </p:pic>
    </p:spTree>
    <p:extLst>
      <p:ext uri="{BB962C8B-B14F-4D97-AF65-F5344CB8AC3E}">
        <p14:creationId xmlns:p14="http://schemas.microsoft.com/office/powerpoint/2010/main" val="1945404920"/>
      </p:ext>
    </p:extLst>
  </p:cSld>
  <p:clrMapOvr>
    <a:masterClrMapping/>
  </p:clrMapOvr>
  <mc:AlternateContent xmlns:mc="http://schemas.openxmlformats.org/markup-compatibility/2006" xmlns:p14="http://schemas.microsoft.com/office/powerpoint/2010/main">
    <mc:Choice Requires="p14">
      <p:transition spd="slow" p14:dur="2000" advTm="14256"/>
    </mc:Choice>
    <mc:Fallback xmlns="">
      <p:transition spd="slow" advTm="1425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46EE3-4852-5E48-A545-7315B688BDE9}"/>
              </a:ext>
            </a:extLst>
          </p:cNvPr>
          <p:cNvSpPr>
            <a:spLocks noGrp="1"/>
          </p:cNvSpPr>
          <p:nvPr>
            <p:ph type="title"/>
          </p:nvPr>
        </p:nvSpPr>
        <p:spPr/>
        <p:txBody>
          <a:bodyPr/>
          <a:lstStyle/>
          <a:p>
            <a:r>
              <a:rPr lang="en-US" dirty="0"/>
              <a:t>Prevention of Wrong site Surgery</a:t>
            </a:r>
          </a:p>
        </p:txBody>
      </p:sp>
      <p:sp>
        <p:nvSpPr>
          <p:cNvPr id="6" name="Content Placeholder 5">
            <a:extLst>
              <a:ext uri="{FF2B5EF4-FFF2-40B4-BE49-F238E27FC236}">
                <a16:creationId xmlns:a16="http://schemas.microsoft.com/office/drawing/2014/main" id="{32574524-6700-2440-9EEB-993E00ADE650}"/>
              </a:ext>
            </a:extLst>
          </p:cNvPr>
          <p:cNvSpPr>
            <a:spLocks noGrp="1"/>
          </p:cNvSpPr>
          <p:nvPr>
            <p:ph idx="1"/>
          </p:nvPr>
        </p:nvSpPr>
        <p:spPr/>
        <p:txBody>
          <a:bodyPr/>
          <a:lstStyle/>
          <a:p>
            <a:r>
              <a:rPr lang="en-US" dirty="0"/>
              <a:t>Whatever the mechanism used to prevent and reduce the incidence of this error, it is clear that this is not just the surgeon's problem</a:t>
            </a:r>
          </a:p>
          <a:p>
            <a:r>
              <a:rPr lang="en-US" dirty="0"/>
              <a:t>Marking the operative/procedure site with an indelible marker; taking a "time-out" with all team members immediately before starting the procedure.</a:t>
            </a:r>
          </a:p>
          <a:p>
            <a:r>
              <a:rPr lang="en-US" dirty="0"/>
              <a:t>However, the incidence of wrong-site surgeries continued to increase.</a:t>
            </a:r>
          </a:p>
        </p:txBody>
      </p:sp>
    </p:spTree>
    <p:extLst>
      <p:ext uri="{BB962C8B-B14F-4D97-AF65-F5344CB8AC3E}">
        <p14:creationId xmlns:p14="http://schemas.microsoft.com/office/powerpoint/2010/main" val="4156500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AAF0-E3DB-1340-9A22-26D7FBCA07D5}"/>
              </a:ext>
            </a:extLst>
          </p:cNvPr>
          <p:cNvSpPr>
            <a:spLocks noGrp="1"/>
          </p:cNvSpPr>
          <p:nvPr>
            <p:ph type="title"/>
          </p:nvPr>
        </p:nvSpPr>
        <p:spPr/>
        <p:txBody>
          <a:bodyPr/>
          <a:lstStyle/>
          <a:p>
            <a:r>
              <a:rPr lang="en-US" dirty="0"/>
              <a:t>Delays in Treatment</a:t>
            </a:r>
          </a:p>
        </p:txBody>
      </p:sp>
      <p:sp>
        <p:nvSpPr>
          <p:cNvPr id="3" name="Content Placeholder 2">
            <a:extLst>
              <a:ext uri="{FF2B5EF4-FFF2-40B4-BE49-F238E27FC236}">
                <a16:creationId xmlns:a16="http://schemas.microsoft.com/office/drawing/2014/main" id="{DA11CED5-1720-3242-B7B4-4EDAD32615CD}"/>
              </a:ext>
            </a:extLst>
          </p:cNvPr>
          <p:cNvSpPr>
            <a:spLocks noGrp="1"/>
          </p:cNvSpPr>
          <p:nvPr>
            <p:ph idx="1"/>
          </p:nvPr>
        </p:nvSpPr>
        <p:spPr>
          <a:xfrm>
            <a:off x="914400" y="1735137"/>
            <a:ext cx="7313613" cy="4472231"/>
          </a:xfrm>
        </p:spPr>
        <p:txBody>
          <a:bodyPr>
            <a:normAutofit/>
          </a:bodyPr>
          <a:lstStyle/>
          <a:p>
            <a:r>
              <a:rPr lang="en-US" dirty="0"/>
              <a:t>The most common reason for a delay in treatment is misdiagnosis</a:t>
            </a:r>
          </a:p>
          <a:p>
            <a:r>
              <a:rPr lang="en-US" dirty="0"/>
              <a:t>Delays can also result from delayed test results, physician availability, delayed administration of ordered care, incomplete treatment, and even inability to get an initial appointment or follow-up appointment in a timely manner.</a:t>
            </a:r>
          </a:p>
          <a:p>
            <a:r>
              <a:rPr lang="en-US" dirty="0"/>
              <a:t>The main root causes contributing to delays in treatment are inadequate assessments, poor planning, communication failures, and human factors</a:t>
            </a:r>
          </a:p>
        </p:txBody>
      </p:sp>
    </p:spTree>
    <p:extLst>
      <p:ext uri="{BB962C8B-B14F-4D97-AF65-F5344CB8AC3E}">
        <p14:creationId xmlns:p14="http://schemas.microsoft.com/office/powerpoint/2010/main" val="1903017162"/>
      </p:ext>
    </p:extLst>
  </p:cSld>
  <p:clrMapOvr>
    <a:masterClrMapping/>
  </p:clrMapOvr>
  <mc:AlternateContent xmlns:mc="http://schemas.openxmlformats.org/markup-compatibility/2006" xmlns:p14="http://schemas.microsoft.com/office/powerpoint/2010/main">
    <mc:Choice Requires="p14">
      <p:transition spd="slow" p14:dur="2000" advTm="110451"/>
    </mc:Choice>
    <mc:Fallback xmlns="">
      <p:transition spd="slow" advTm="11045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EDD2-7E42-DD40-8F0B-48021D44760B}"/>
              </a:ext>
            </a:extLst>
          </p:cNvPr>
          <p:cNvSpPr>
            <a:spLocks noGrp="1"/>
          </p:cNvSpPr>
          <p:nvPr>
            <p:ph type="title"/>
          </p:nvPr>
        </p:nvSpPr>
        <p:spPr/>
        <p:txBody>
          <a:bodyPr/>
          <a:lstStyle/>
          <a:p>
            <a:r>
              <a:rPr lang="en-US" dirty="0"/>
              <a:t>Common Misdiagnosis 2020</a:t>
            </a:r>
          </a:p>
        </p:txBody>
      </p:sp>
      <p:sp>
        <p:nvSpPr>
          <p:cNvPr id="3" name="Content Placeholder 2">
            <a:extLst>
              <a:ext uri="{FF2B5EF4-FFF2-40B4-BE49-F238E27FC236}">
                <a16:creationId xmlns:a16="http://schemas.microsoft.com/office/drawing/2014/main" id="{896353E2-F634-D042-88F7-A5CCAB6F724D}"/>
              </a:ext>
            </a:extLst>
          </p:cNvPr>
          <p:cNvSpPr>
            <a:spLocks noGrp="1"/>
          </p:cNvSpPr>
          <p:nvPr>
            <p:ph idx="1"/>
          </p:nvPr>
        </p:nvSpPr>
        <p:spPr>
          <a:xfrm>
            <a:off x="914400" y="1735138"/>
            <a:ext cx="7313613" cy="4208462"/>
          </a:xfrm>
        </p:spPr>
        <p:txBody>
          <a:bodyPr/>
          <a:lstStyle/>
          <a:p>
            <a:r>
              <a:rPr lang="en-US" sz="3200" b="1" dirty="0"/>
              <a:t>Cancer-related conditions</a:t>
            </a:r>
          </a:p>
          <a:p>
            <a:r>
              <a:rPr lang="en-US" sz="3200" b="1" dirty="0"/>
              <a:t>Neurologic conditions</a:t>
            </a:r>
          </a:p>
          <a:p>
            <a:r>
              <a:rPr lang="en-US" sz="3200" b="1" dirty="0"/>
              <a:t>Cardiac-related issues</a:t>
            </a:r>
          </a:p>
          <a:p>
            <a:r>
              <a:rPr lang="en-US" sz="3200" b="1" dirty="0"/>
              <a:t>Obstetric/gynecologic conditions</a:t>
            </a:r>
          </a:p>
          <a:p>
            <a:r>
              <a:rPr lang="en-US" sz="3200" b="1" dirty="0"/>
              <a:t>Gastroenterology-related issues</a:t>
            </a:r>
          </a:p>
          <a:p>
            <a:pPr marL="0" indent="0">
              <a:buNone/>
            </a:pPr>
            <a:endParaRPr lang="en-US" dirty="0"/>
          </a:p>
        </p:txBody>
      </p:sp>
    </p:spTree>
    <p:extLst>
      <p:ext uri="{BB962C8B-B14F-4D97-AF65-F5344CB8AC3E}">
        <p14:creationId xmlns:p14="http://schemas.microsoft.com/office/powerpoint/2010/main" val="4290312739"/>
      </p:ext>
    </p:extLst>
  </p:cSld>
  <p:clrMapOvr>
    <a:masterClrMapping/>
  </p:clrMapOvr>
  <mc:AlternateContent xmlns:mc="http://schemas.openxmlformats.org/markup-compatibility/2006" xmlns:p14="http://schemas.microsoft.com/office/powerpoint/2010/main">
    <mc:Choice Requires="p14">
      <p:transition spd="slow" p14:dur="2000" advTm="90407"/>
    </mc:Choice>
    <mc:Fallback xmlns="">
      <p:transition spd="slow" advTm="904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Error</a:t>
            </a:r>
          </a:p>
        </p:txBody>
      </p:sp>
      <p:pic>
        <p:nvPicPr>
          <p:cNvPr id="4" name="Content Placeholder 3"/>
          <p:cNvPicPr>
            <a:picLocks noGrp="1" noChangeAspect="1"/>
          </p:cNvPicPr>
          <p:nvPr>
            <p:ph idx="1"/>
          </p:nvPr>
        </p:nvPicPr>
        <p:blipFill>
          <a:blip r:embed="rId2"/>
          <a:srcRect t="8345" b="8345"/>
          <a:stretch>
            <a:fillRect/>
          </a:stretch>
        </p:blipFill>
        <p:spPr/>
      </p:pic>
    </p:spTree>
    <p:extLst>
      <p:ext uri="{BB962C8B-B14F-4D97-AF65-F5344CB8AC3E}">
        <p14:creationId xmlns:p14="http://schemas.microsoft.com/office/powerpoint/2010/main" val="1729635923"/>
      </p:ext>
    </p:extLst>
  </p:cSld>
  <p:clrMapOvr>
    <a:masterClrMapping/>
  </p:clrMapOvr>
  <mc:AlternateContent xmlns:mc="http://schemas.openxmlformats.org/markup-compatibility/2006" xmlns:p14="http://schemas.microsoft.com/office/powerpoint/2010/main">
    <mc:Choice Requires="p14">
      <p:transition spd="slow" p14:dur="2000" advTm="10702"/>
    </mc:Choice>
    <mc:Fallback xmlns="">
      <p:transition spd="slow" advTm="1070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Safety: Goal 3</a:t>
            </a:r>
          </a:p>
        </p:txBody>
      </p:sp>
      <p:sp>
        <p:nvSpPr>
          <p:cNvPr id="3" name="Content Placeholder 2"/>
          <p:cNvSpPr>
            <a:spLocks noGrp="1"/>
          </p:cNvSpPr>
          <p:nvPr>
            <p:ph idx="1"/>
          </p:nvPr>
        </p:nvSpPr>
        <p:spPr/>
        <p:txBody>
          <a:bodyPr/>
          <a:lstStyle/>
          <a:p>
            <a:r>
              <a:rPr lang="en-US" dirty="0"/>
              <a:t>NPSG.03.04.01: Label all medications, medication containers, and other solutions on and off the sterile fields in </a:t>
            </a:r>
            <a:r>
              <a:rPr lang="en-US" dirty="0" err="1"/>
              <a:t>peri</a:t>
            </a:r>
            <a:r>
              <a:rPr lang="en-US" dirty="0"/>
              <a:t>-operative and other procedural settings.</a:t>
            </a:r>
          </a:p>
          <a:p>
            <a:r>
              <a:rPr lang="en-US" dirty="0"/>
              <a:t>NPSG.03.05.01: Reduce the likelihood of patient harm associated with the use of anticoagulant therapy.</a:t>
            </a:r>
          </a:p>
          <a:p>
            <a:r>
              <a:rPr lang="en-US" dirty="0"/>
              <a:t>NPSG.03.06.01: Maintain and communicate accurate patient medication information.</a:t>
            </a:r>
          </a:p>
        </p:txBody>
      </p:sp>
    </p:spTree>
    <p:extLst>
      <p:ext uri="{BB962C8B-B14F-4D97-AF65-F5344CB8AC3E}">
        <p14:creationId xmlns:p14="http://schemas.microsoft.com/office/powerpoint/2010/main" val="3754686225"/>
      </p:ext>
    </p:extLst>
  </p:cSld>
  <p:clrMapOvr>
    <a:masterClrMapping/>
  </p:clrMapOvr>
  <mc:AlternateContent xmlns:mc="http://schemas.openxmlformats.org/markup-compatibility/2006" xmlns:p14="http://schemas.microsoft.com/office/powerpoint/2010/main">
    <mc:Choice Requires="p14">
      <p:transition spd="slow" p14:dur="2000" advTm="32179"/>
    </mc:Choice>
    <mc:Fallback xmlns="">
      <p:transition spd="slow" advTm="3217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Medication Error</a:t>
            </a:r>
          </a:p>
        </p:txBody>
      </p:sp>
      <p:sp>
        <p:nvSpPr>
          <p:cNvPr id="3" name="Content Placeholder 2"/>
          <p:cNvSpPr>
            <a:spLocks noGrp="1"/>
          </p:cNvSpPr>
          <p:nvPr>
            <p:ph idx="1"/>
          </p:nvPr>
        </p:nvSpPr>
        <p:spPr/>
        <p:txBody>
          <a:bodyPr/>
          <a:lstStyle/>
          <a:p>
            <a:r>
              <a:rPr lang="en-US" dirty="0"/>
              <a:t>Medication errors, are broadly defined as any error in the prescribing, dispensing, or administration of a drug; irrespective of whether such errors lead to adverse consequences or not, are </a:t>
            </a:r>
            <a:r>
              <a:rPr lang="en-US" b="1" dirty="0"/>
              <a:t>the single most preventable cause of patient harm.</a:t>
            </a:r>
          </a:p>
          <a:p>
            <a:r>
              <a:rPr lang="en-US" dirty="0"/>
              <a:t>A medication error is any preventable event that may cause or lead to inappropriate medication use or client harm while the medication is in control of health care professional client or consumers.</a:t>
            </a:r>
          </a:p>
        </p:txBody>
      </p:sp>
    </p:spTree>
    <p:extLst>
      <p:ext uri="{BB962C8B-B14F-4D97-AF65-F5344CB8AC3E}">
        <p14:creationId xmlns:p14="http://schemas.microsoft.com/office/powerpoint/2010/main" val="358476716"/>
      </p:ext>
    </p:extLst>
  </p:cSld>
  <p:clrMapOvr>
    <a:masterClrMapping/>
  </p:clrMapOvr>
  <mc:AlternateContent xmlns:mc="http://schemas.openxmlformats.org/markup-compatibility/2006" xmlns:p14="http://schemas.microsoft.com/office/powerpoint/2010/main">
    <mc:Choice Requires="p14">
      <p:transition spd="slow" p14:dur="2000" advTm="35885"/>
    </mc:Choice>
    <mc:Fallback xmlns="">
      <p:transition spd="slow" advTm="3588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Errors</a:t>
            </a:r>
            <a:br>
              <a:rPr lang="en-US" dirty="0"/>
            </a:br>
            <a:endParaRPr lang="en-US" dirty="0"/>
          </a:p>
        </p:txBody>
      </p:sp>
      <p:sp>
        <p:nvSpPr>
          <p:cNvPr id="3" name="Content Placeholder 2"/>
          <p:cNvSpPr>
            <a:spLocks noGrp="1"/>
          </p:cNvSpPr>
          <p:nvPr>
            <p:ph idx="1"/>
          </p:nvPr>
        </p:nvSpPr>
        <p:spPr/>
        <p:txBody>
          <a:bodyPr/>
          <a:lstStyle/>
          <a:p>
            <a:r>
              <a:rPr lang="en-US" dirty="0"/>
              <a:t>Most errors represent systemic problems, including:</a:t>
            </a:r>
          </a:p>
          <a:p>
            <a:pPr lvl="1"/>
            <a:r>
              <a:rPr lang="en-US" dirty="0"/>
              <a:t>Poorly coordinated care</a:t>
            </a:r>
          </a:p>
          <a:p>
            <a:pPr lvl="1"/>
            <a:r>
              <a:rPr lang="en-US" dirty="0"/>
              <a:t>Fragmented insurance networks</a:t>
            </a:r>
          </a:p>
          <a:p>
            <a:pPr lvl="1"/>
            <a:r>
              <a:rPr lang="en-US" dirty="0"/>
              <a:t>The absence or underuse of safety nets and other protocols</a:t>
            </a:r>
          </a:p>
          <a:p>
            <a:pPr lvl="1"/>
            <a:r>
              <a:rPr lang="en-US" dirty="0"/>
              <a:t>Unwarranted variation in physician practice patterns that lack accountability</a:t>
            </a:r>
          </a:p>
          <a:p>
            <a:endParaRPr lang="en-US" dirty="0"/>
          </a:p>
        </p:txBody>
      </p:sp>
    </p:spTree>
    <p:extLst>
      <p:ext uri="{BB962C8B-B14F-4D97-AF65-F5344CB8AC3E}">
        <p14:creationId xmlns:p14="http://schemas.microsoft.com/office/powerpoint/2010/main" val="1209715653"/>
      </p:ext>
    </p:extLst>
  </p:cSld>
  <p:clrMapOvr>
    <a:masterClrMapping/>
  </p:clrMapOvr>
  <mc:AlternateContent xmlns:mc="http://schemas.openxmlformats.org/markup-compatibility/2006" xmlns:p14="http://schemas.microsoft.com/office/powerpoint/2010/main">
    <mc:Choice Requires="p14">
      <p:transition spd="slow" p14:dur="2000" advTm="27296"/>
    </mc:Choice>
    <mc:Fallback xmlns="">
      <p:transition spd="slow" advTm="272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BFDC-7ECD-E843-AF51-0BA64B9A3BB5}"/>
              </a:ext>
            </a:extLst>
          </p:cNvPr>
          <p:cNvSpPr>
            <a:spLocks noGrp="1"/>
          </p:cNvSpPr>
          <p:nvPr>
            <p:ph type="title"/>
          </p:nvPr>
        </p:nvSpPr>
        <p:spPr>
          <a:xfrm>
            <a:off x="914400" y="4136064"/>
            <a:ext cx="7315200" cy="788359"/>
          </a:xfrm>
        </p:spPr>
        <p:txBody>
          <a:bodyPr anchor="b">
            <a:normAutofit/>
          </a:bodyPr>
          <a:lstStyle/>
          <a:p>
            <a:r>
              <a:rPr lang="en-US" dirty="0"/>
              <a:t>Medical Error </a:t>
            </a:r>
          </a:p>
        </p:txBody>
      </p:sp>
      <p:sp>
        <p:nvSpPr>
          <p:cNvPr id="10" name="Text Placeholder 2">
            <a:extLst>
              <a:ext uri="{FF2B5EF4-FFF2-40B4-BE49-F238E27FC236}">
                <a16:creationId xmlns:a16="http://schemas.microsoft.com/office/drawing/2014/main" id="{0791B49E-8644-4F69-8A3B-9A41BD707267}"/>
              </a:ext>
            </a:extLst>
          </p:cNvPr>
          <p:cNvSpPr>
            <a:spLocks noGrp="1"/>
          </p:cNvSpPr>
          <p:nvPr>
            <p:ph type="body" sz="half" idx="2"/>
          </p:nvPr>
        </p:nvSpPr>
        <p:spPr>
          <a:xfrm>
            <a:off x="914400" y="4928736"/>
            <a:ext cx="7315200" cy="987970"/>
          </a:xfrm>
        </p:spPr>
        <p:txBody>
          <a:bodyPr>
            <a:normAutofit/>
          </a:bodyPr>
          <a:lstStyle/>
          <a:p>
            <a:r>
              <a:rPr lang="en-US" sz="2800" b="1" dirty="0"/>
              <a:t>How do we make Medical Error non-inevitable?</a:t>
            </a:r>
          </a:p>
        </p:txBody>
      </p:sp>
      <p:pic>
        <p:nvPicPr>
          <p:cNvPr id="5" name="Content Placeholder 4" descr="A picture containing text&#10;&#10;Description automatically generated">
            <a:extLst>
              <a:ext uri="{FF2B5EF4-FFF2-40B4-BE49-F238E27FC236}">
                <a16:creationId xmlns:a16="http://schemas.microsoft.com/office/drawing/2014/main" id="{007F29E6-3405-D049-9995-0ED0262258E0}"/>
              </a:ext>
            </a:extLst>
          </p:cNvPr>
          <p:cNvPicPr>
            <a:picLocks noGrp="1" noChangeAspect="1"/>
          </p:cNvPicPr>
          <p:nvPr>
            <p:ph type="pic" sz="quarter" idx="15"/>
          </p:nvPr>
        </p:nvPicPr>
        <p:blipFill rotWithShape="1">
          <a:blip r:embed="rId2"/>
          <a:stretch/>
        </p:blipFill>
        <p:spPr>
          <a:xfrm rot="232774">
            <a:off x="2248157" y="594160"/>
            <a:ext cx="4653577" cy="3013191"/>
          </a:xfrm>
          <a:noFill/>
        </p:spPr>
      </p:pic>
    </p:spTree>
    <p:extLst>
      <p:ext uri="{BB962C8B-B14F-4D97-AF65-F5344CB8AC3E}">
        <p14:creationId xmlns:p14="http://schemas.microsoft.com/office/powerpoint/2010/main" val="1919496564"/>
      </p:ext>
    </p:extLst>
  </p:cSld>
  <p:clrMapOvr>
    <a:masterClrMapping/>
  </p:clrMapOvr>
  <mc:AlternateContent xmlns:mc="http://schemas.openxmlformats.org/markup-compatibility/2006" xmlns:p14="http://schemas.microsoft.com/office/powerpoint/2010/main">
    <mc:Choice Requires="p14">
      <p:transition spd="slow" p14:dur="2000" advTm="39740"/>
    </mc:Choice>
    <mc:Fallback xmlns="">
      <p:transition spd="slow" advTm="3974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Reconciliation Errors</a:t>
            </a:r>
            <a:br>
              <a:rPr lang="en-US" dirty="0"/>
            </a:br>
            <a:endParaRPr lang="en-US" dirty="0"/>
          </a:p>
        </p:txBody>
      </p:sp>
      <p:sp>
        <p:nvSpPr>
          <p:cNvPr id="3" name="Content Placeholder 2"/>
          <p:cNvSpPr>
            <a:spLocks noGrp="1"/>
          </p:cNvSpPr>
          <p:nvPr>
            <p:ph idx="1"/>
          </p:nvPr>
        </p:nvSpPr>
        <p:spPr/>
        <p:txBody>
          <a:bodyPr/>
          <a:lstStyle/>
          <a:p>
            <a:r>
              <a:rPr lang="en-US" dirty="0"/>
              <a:t>More than 40 percent of medication errors are believed to result from inadequate reconciliation in handoffs during admission, transfer, and discharge of patients</a:t>
            </a:r>
          </a:p>
          <a:p>
            <a:r>
              <a:rPr lang="en-US" dirty="0"/>
              <a:t>Of these errors, about 20 percent are believed to result in harm</a:t>
            </a:r>
          </a:p>
          <a:p>
            <a:endParaRPr lang="en-US" dirty="0"/>
          </a:p>
        </p:txBody>
      </p:sp>
    </p:spTree>
    <p:extLst>
      <p:ext uri="{BB962C8B-B14F-4D97-AF65-F5344CB8AC3E}">
        <p14:creationId xmlns:p14="http://schemas.microsoft.com/office/powerpoint/2010/main" val="4247651249"/>
      </p:ext>
    </p:extLst>
  </p:cSld>
  <p:clrMapOvr>
    <a:masterClrMapping/>
  </p:clrMapOvr>
  <mc:AlternateContent xmlns:mc="http://schemas.openxmlformats.org/markup-compatibility/2006" xmlns:p14="http://schemas.microsoft.com/office/powerpoint/2010/main">
    <mc:Choice Requires="p14">
      <p:transition spd="slow" p14:dur="2000" advTm="21987"/>
    </mc:Choice>
    <mc:Fallback xmlns="">
      <p:transition spd="slow" advTm="2198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 Medicine Reconciliation Errors</a:t>
            </a:r>
            <a:br>
              <a:rPr lang="en-US" dirty="0"/>
            </a:br>
            <a:endParaRPr lang="en-US" dirty="0"/>
          </a:p>
        </p:txBody>
      </p:sp>
      <p:sp>
        <p:nvSpPr>
          <p:cNvPr id="3" name="Content Placeholder 2"/>
          <p:cNvSpPr>
            <a:spLocks noGrp="1"/>
          </p:cNvSpPr>
          <p:nvPr>
            <p:ph idx="1"/>
          </p:nvPr>
        </p:nvSpPr>
        <p:spPr/>
        <p:txBody>
          <a:bodyPr/>
          <a:lstStyle/>
          <a:p>
            <a:r>
              <a:rPr lang="en-US" dirty="0"/>
              <a:t>Most often medications that should have been restarted were not.</a:t>
            </a:r>
          </a:p>
          <a:p>
            <a:r>
              <a:rPr lang="en-US" dirty="0"/>
              <a:t>The medications commonly involved were:</a:t>
            </a:r>
          </a:p>
          <a:p>
            <a:pPr lvl="1"/>
            <a:r>
              <a:rPr lang="en-US" dirty="0"/>
              <a:t>Cardiovascular (36.4 percent)</a:t>
            </a:r>
          </a:p>
          <a:p>
            <a:pPr lvl="1"/>
            <a:r>
              <a:rPr lang="en-US" dirty="0"/>
              <a:t>Gastrointestinal (27.3 percent)</a:t>
            </a:r>
          </a:p>
          <a:p>
            <a:pPr lvl="1"/>
            <a:r>
              <a:rPr lang="en-US" dirty="0"/>
              <a:t>Pulmonary (13.6 percent)</a:t>
            </a:r>
          </a:p>
          <a:p>
            <a:endParaRPr lang="en-US" dirty="0"/>
          </a:p>
        </p:txBody>
      </p:sp>
    </p:spTree>
    <p:extLst>
      <p:ext uri="{BB962C8B-B14F-4D97-AF65-F5344CB8AC3E}">
        <p14:creationId xmlns:p14="http://schemas.microsoft.com/office/powerpoint/2010/main" val="932132070"/>
      </p:ext>
    </p:extLst>
  </p:cSld>
  <p:clrMapOvr>
    <a:masterClrMapping/>
  </p:clrMapOvr>
  <mc:AlternateContent xmlns:mc="http://schemas.openxmlformats.org/markup-compatibility/2006" xmlns:p14="http://schemas.microsoft.com/office/powerpoint/2010/main">
    <mc:Choice Requires="p14">
      <p:transition spd="slow" p14:dur="2000" advTm="43269"/>
    </mc:Choice>
    <mc:Fallback xmlns="">
      <p:transition spd="slow" advTm="4326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270001" y="694267"/>
            <a:ext cx="6282266" cy="5520266"/>
          </a:xfrm>
          <a:prstGeom prst="rect">
            <a:avLst/>
          </a:prstGeom>
        </p:spPr>
      </p:pic>
    </p:spTree>
    <p:extLst>
      <p:ext uri="{BB962C8B-B14F-4D97-AF65-F5344CB8AC3E}">
        <p14:creationId xmlns:p14="http://schemas.microsoft.com/office/powerpoint/2010/main" val="3370376279"/>
      </p:ext>
    </p:extLst>
  </p:cSld>
  <p:clrMapOvr>
    <a:masterClrMapping/>
  </p:clrMapOvr>
  <mc:AlternateContent xmlns:mc="http://schemas.openxmlformats.org/markup-compatibility/2006" xmlns:p14="http://schemas.microsoft.com/office/powerpoint/2010/main">
    <mc:Choice Requires="p14">
      <p:transition spd="slow" p14:dur="2000" advTm="21563"/>
    </mc:Choice>
    <mc:Fallback xmlns="">
      <p:transition spd="slow" advTm="2156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Key Facts</a:t>
            </a:r>
            <a:br>
              <a:rPr lang="en-US" dirty="0"/>
            </a:br>
            <a:endParaRPr lang="en-US" dirty="0"/>
          </a:p>
        </p:txBody>
      </p:sp>
      <p:sp>
        <p:nvSpPr>
          <p:cNvPr id="3" name="Content Placeholder 2"/>
          <p:cNvSpPr>
            <a:spLocks noGrp="1"/>
          </p:cNvSpPr>
          <p:nvPr>
            <p:ph idx="1"/>
          </p:nvPr>
        </p:nvSpPr>
        <p:spPr/>
        <p:txBody>
          <a:bodyPr/>
          <a:lstStyle/>
          <a:p>
            <a:r>
              <a:rPr lang="en-US" dirty="0"/>
              <a:t>700,000 emergency department visits and 120,000 hospitalizations are due to ADEs annually </a:t>
            </a:r>
          </a:p>
          <a:p>
            <a:r>
              <a:rPr lang="en-US" dirty="0"/>
              <a:t>$3.5 billion is spent on extra medical costs of ADEs annually </a:t>
            </a:r>
          </a:p>
          <a:p>
            <a:r>
              <a:rPr lang="en-US" dirty="0"/>
              <a:t>At least 40% of costs of ambulatory (non-hospital settings) ADEs are estimated to be preventable </a:t>
            </a:r>
          </a:p>
          <a:p>
            <a:r>
              <a:rPr lang="en-US" dirty="0"/>
              <a:t>82% of American adults take at least one medication and 29% take five or more </a:t>
            </a:r>
          </a:p>
          <a:p>
            <a:endParaRPr lang="en-US" dirty="0"/>
          </a:p>
        </p:txBody>
      </p:sp>
    </p:spTree>
    <p:extLst>
      <p:ext uri="{BB962C8B-B14F-4D97-AF65-F5344CB8AC3E}">
        <p14:creationId xmlns:p14="http://schemas.microsoft.com/office/powerpoint/2010/main" val="54749619"/>
      </p:ext>
    </p:extLst>
  </p:cSld>
  <p:clrMapOvr>
    <a:masterClrMapping/>
  </p:clrMapOvr>
  <mc:AlternateContent xmlns:mc="http://schemas.openxmlformats.org/markup-compatibility/2006" xmlns:p14="http://schemas.microsoft.com/office/powerpoint/2010/main">
    <mc:Choice Requires="p14">
      <p:transition spd="slow" p14:dur="2000" advTm="40639"/>
    </mc:Choice>
    <mc:Fallback xmlns="">
      <p:transition spd="slow" advTm="4063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Errors</a:t>
            </a:r>
          </a:p>
        </p:txBody>
      </p:sp>
      <p:sp>
        <p:nvSpPr>
          <p:cNvPr id="3" name="Content Placeholder 2"/>
          <p:cNvSpPr>
            <a:spLocks noGrp="1"/>
          </p:cNvSpPr>
          <p:nvPr>
            <p:ph idx="1"/>
          </p:nvPr>
        </p:nvSpPr>
        <p:spPr/>
        <p:txBody>
          <a:bodyPr>
            <a:normAutofit/>
          </a:bodyPr>
          <a:lstStyle/>
          <a:p>
            <a:r>
              <a:rPr lang="en-US" dirty="0"/>
              <a:t>Rate of 3.99 per 1000 medication orders</a:t>
            </a:r>
          </a:p>
          <a:p>
            <a:pPr lvl="1"/>
            <a:r>
              <a:rPr lang="en-US" dirty="0"/>
              <a:t>1/3 of errors have potential to cause adverse events</a:t>
            </a:r>
          </a:p>
          <a:p>
            <a:r>
              <a:rPr lang="en-US" dirty="0"/>
              <a:t>Common factors</a:t>
            </a:r>
          </a:p>
          <a:p>
            <a:pPr lvl="1"/>
            <a:r>
              <a:rPr lang="en-US" dirty="0"/>
              <a:t>Failure to take into account declining renal/hepatic function</a:t>
            </a:r>
          </a:p>
          <a:p>
            <a:pPr lvl="1"/>
            <a:r>
              <a:rPr lang="en-US" dirty="0"/>
              <a:t>Failure to check for drug allergies</a:t>
            </a:r>
          </a:p>
          <a:p>
            <a:pPr lvl="1"/>
            <a:r>
              <a:rPr lang="en-US" dirty="0"/>
              <a:t>Using wrong drug name or means of administration</a:t>
            </a:r>
          </a:p>
          <a:p>
            <a:pPr lvl="1"/>
            <a:r>
              <a:rPr lang="en-US" dirty="0"/>
              <a:t>Miscalculation of dosages</a:t>
            </a:r>
          </a:p>
          <a:p>
            <a:pPr lvl="1"/>
            <a:r>
              <a:rPr lang="en-US" dirty="0"/>
              <a:t>Prescribing an unusual critical frequency of dose</a:t>
            </a:r>
          </a:p>
        </p:txBody>
      </p:sp>
    </p:spTree>
    <p:extLst>
      <p:ext uri="{BB962C8B-B14F-4D97-AF65-F5344CB8AC3E}">
        <p14:creationId xmlns:p14="http://schemas.microsoft.com/office/powerpoint/2010/main" val="1816976446"/>
      </p:ext>
    </p:extLst>
  </p:cSld>
  <p:clrMapOvr>
    <a:masterClrMapping/>
  </p:clrMapOvr>
  <mc:AlternateContent xmlns:mc="http://schemas.openxmlformats.org/markup-compatibility/2006" xmlns:p14="http://schemas.microsoft.com/office/powerpoint/2010/main">
    <mc:Choice Requires="p14">
      <p:transition spd="slow" p14:dur="2000" advTm="33898"/>
    </mc:Choice>
    <mc:Fallback xmlns="">
      <p:transition spd="slow" advTm="33898"/>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3628602"/>
      </p:ext>
    </p:extLst>
  </p:cSld>
  <p:clrMapOvr>
    <a:masterClrMapping/>
  </p:clrMapOvr>
  <mc:AlternateContent xmlns:mc="http://schemas.openxmlformats.org/markup-compatibility/2006" xmlns:p14="http://schemas.microsoft.com/office/powerpoint/2010/main">
    <mc:Choice Requires="p14">
      <p:transition spd="slow" p14:dur="2000" advTm="16208"/>
    </mc:Choice>
    <mc:Fallback xmlns="">
      <p:transition spd="slow" advTm="1620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5339131"/>
      </p:ext>
    </p:extLst>
  </p:cSld>
  <p:clrMapOvr>
    <a:masterClrMapping/>
  </p:clrMapOvr>
  <mc:AlternateContent xmlns:mc="http://schemas.openxmlformats.org/markup-compatibility/2006" xmlns:p14="http://schemas.microsoft.com/office/powerpoint/2010/main">
    <mc:Choice Requires="p14">
      <p:transition spd="slow" p14:dur="2000" advTm="44621"/>
    </mc:Choice>
    <mc:Fallback xmlns="">
      <p:transition spd="slow" advTm="4462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Strategies to Promote Safe Medication Use</a:t>
            </a:r>
          </a:p>
        </p:txBody>
      </p:sp>
      <p:sp>
        <p:nvSpPr>
          <p:cNvPr id="3" name="Content Placeholder 2"/>
          <p:cNvSpPr>
            <a:spLocks noGrp="1"/>
          </p:cNvSpPr>
          <p:nvPr>
            <p:ph idx="1"/>
          </p:nvPr>
        </p:nvSpPr>
        <p:spPr/>
        <p:txBody>
          <a:bodyPr>
            <a:normAutofit fontScale="92500" lnSpcReduction="20000"/>
          </a:bodyPr>
          <a:lstStyle/>
          <a:p>
            <a:r>
              <a:rPr lang="en-US" dirty="0"/>
              <a:t>Electronically available guidelines</a:t>
            </a:r>
          </a:p>
          <a:p>
            <a:r>
              <a:rPr lang="en-US" dirty="0"/>
              <a:t>Direct verbal communication with pharmacists</a:t>
            </a:r>
          </a:p>
          <a:p>
            <a:r>
              <a:rPr lang="en-US" dirty="0"/>
              <a:t>Posters, educational alerts, faxes</a:t>
            </a:r>
          </a:p>
          <a:p>
            <a:r>
              <a:rPr lang="en-US" dirty="0"/>
              <a:t>Paper-based drug references</a:t>
            </a:r>
          </a:p>
          <a:p>
            <a:r>
              <a:rPr lang="en-US" dirty="0"/>
              <a:t>Communication with non-pharmacy staff</a:t>
            </a:r>
          </a:p>
          <a:p>
            <a:r>
              <a:rPr lang="en-US" b="1" dirty="0"/>
              <a:t>Current</a:t>
            </a:r>
            <a:r>
              <a:rPr lang="en-US" dirty="0"/>
              <a:t> patient medication list in medical record</a:t>
            </a:r>
          </a:p>
          <a:p>
            <a:r>
              <a:rPr lang="en-US" b="1" dirty="0"/>
              <a:t>Exhaustive review </a:t>
            </a:r>
            <a:r>
              <a:rPr lang="en-US" dirty="0"/>
              <a:t>and talk with patient</a:t>
            </a:r>
          </a:p>
          <a:p>
            <a:r>
              <a:rPr lang="en-US" dirty="0"/>
              <a:t>Departmental meeting</a:t>
            </a:r>
          </a:p>
        </p:txBody>
      </p:sp>
    </p:spTree>
    <p:extLst>
      <p:ext uri="{BB962C8B-B14F-4D97-AF65-F5344CB8AC3E}">
        <p14:creationId xmlns:p14="http://schemas.microsoft.com/office/powerpoint/2010/main" val="2962484235"/>
      </p:ext>
    </p:extLst>
  </p:cSld>
  <p:clrMapOvr>
    <a:masterClrMapping/>
  </p:clrMapOvr>
  <mc:AlternateContent xmlns:mc="http://schemas.openxmlformats.org/markup-compatibility/2006" xmlns:p14="http://schemas.microsoft.com/office/powerpoint/2010/main">
    <mc:Choice Requires="p14">
      <p:transition spd="slow" p14:dur="2000" advTm="56438"/>
    </mc:Choice>
    <mc:Fallback xmlns="">
      <p:transition spd="slow" advTm="5643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96069701"/>
      </p:ext>
    </p:extLst>
  </p:cSld>
  <p:clrMapOvr>
    <a:masterClrMapping/>
  </p:clrMapOvr>
  <mc:AlternateContent xmlns:mc="http://schemas.openxmlformats.org/markup-compatibility/2006" xmlns:p14="http://schemas.microsoft.com/office/powerpoint/2010/main">
    <mc:Choice Requires="p14">
      <p:transition spd="slow" p14:dur="2000" advTm="44646"/>
    </mc:Choice>
    <mc:Fallback xmlns="">
      <p:transition spd="slow" advTm="446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Medical Error</a:t>
            </a:r>
          </a:p>
        </p:txBody>
      </p:sp>
      <p:sp>
        <p:nvSpPr>
          <p:cNvPr id="3" name="Content Placeholder 2"/>
          <p:cNvSpPr>
            <a:spLocks noGrp="1"/>
          </p:cNvSpPr>
          <p:nvPr>
            <p:ph idx="1"/>
          </p:nvPr>
        </p:nvSpPr>
        <p:spPr/>
        <p:txBody>
          <a:bodyPr>
            <a:normAutofit lnSpcReduction="10000"/>
          </a:bodyPr>
          <a:lstStyle/>
          <a:p>
            <a:r>
              <a:rPr lang="en-US" dirty="0"/>
              <a:t>Has been defined as an </a:t>
            </a:r>
            <a:r>
              <a:rPr lang="en-US" b="1" dirty="0"/>
              <a:t>unintended act, </a:t>
            </a:r>
            <a:r>
              <a:rPr lang="en-US" dirty="0"/>
              <a:t>either of omission or commission, or</a:t>
            </a:r>
          </a:p>
          <a:p>
            <a:r>
              <a:rPr lang="en-US" dirty="0"/>
              <a:t> One that does not achieve its intended outcome, the failure of a planned action to be completed as intended (</a:t>
            </a:r>
            <a:r>
              <a:rPr lang="en-US" b="1" dirty="0"/>
              <a:t>an error of execution),</a:t>
            </a:r>
          </a:p>
          <a:p>
            <a:r>
              <a:rPr lang="en-US" dirty="0"/>
              <a:t>the use of a wrong plan to achieve an aim (</a:t>
            </a:r>
            <a:r>
              <a:rPr lang="en-US" b="1" dirty="0"/>
              <a:t>an error of planning),</a:t>
            </a:r>
          </a:p>
          <a:p>
            <a:r>
              <a:rPr lang="en-US" dirty="0"/>
              <a:t>Or </a:t>
            </a:r>
            <a:r>
              <a:rPr lang="en-US" b="1" dirty="0"/>
              <a:t>deviation from the process </a:t>
            </a:r>
            <a:r>
              <a:rPr lang="en-US" dirty="0"/>
              <a:t>of care that that may or may not directly result in patient harm.</a:t>
            </a:r>
          </a:p>
        </p:txBody>
      </p:sp>
    </p:spTree>
    <p:extLst>
      <p:ext uri="{BB962C8B-B14F-4D97-AF65-F5344CB8AC3E}">
        <p14:creationId xmlns:p14="http://schemas.microsoft.com/office/powerpoint/2010/main" val="1302031445"/>
      </p:ext>
    </p:extLst>
  </p:cSld>
  <p:clrMapOvr>
    <a:masterClrMapping/>
  </p:clrMapOvr>
  <mc:AlternateContent xmlns:mc="http://schemas.openxmlformats.org/markup-compatibility/2006" xmlns:p14="http://schemas.microsoft.com/office/powerpoint/2010/main">
    <mc:Choice Requires="p14">
      <p:transition spd="slow" p14:dur="2000" advTm="57787"/>
    </mc:Choice>
    <mc:Fallback xmlns="">
      <p:transition spd="slow" advTm="577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p:spPr>
        <p:txBody>
          <a:bodyPr anchor="ctr">
            <a:normAutofit/>
          </a:bodyPr>
          <a:lstStyle/>
          <a:p>
            <a:r>
              <a:rPr lang="en-US" dirty="0"/>
              <a:t>Medical Error</a:t>
            </a:r>
          </a:p>
        </p:txBody>
      </p:sp>
      <p:sp>
        <p:nvSpPr>
          <p:cNvPr id="3" name="Content Placeholder 2"/>
          <p:cNvSpPr>
            <a:spLocks noGrp="1"/>
          </p:cNvSpPr>
          <p:nvPr>
            <p:ph sz="half" idx="1"/>
          </p:nvPr>
        </p:nvSpPr>
        <p:spPr>
          <a:xfrm>
            <a:off x="914400" y="1735138"/>
            <a:ext cx="3566160" cy="4357317"/>
          </a:xfrm>
        </p:spPr>
        <p:txBody>
          <a:bodyPr>
            <a:normAutofit lnSpcReduction="10000"/>
          </a:bodyPr>
          <a:lstStyle/>
          <a:p>
            <a:pPr>
              <a:lnSpc>
                <a:spcPct val="90000"/>
              </a:lnSpc>
            </a:pPr>
            <a:r>
              <a:rPr lang="en-US" sz="1800" b="1" dirty="0"/>
              <a:t>Medical error </a:t>
            </a:r>
            <a:r>
              <a:rPr lang="en-US" sz="1800" dirty="0"/>
              <a:t>has been identified as the </a:t>
            </a:r>
            <a:r>
              <a:rPr lang="en-US" sz="1800" b="1" dirty="0"/>
              <a:t>third leading cause of death </a:t>
            </a:r>
            <a:r>
              <a:rPr lang="en-US" sz="1800" dirty="0"/>
              <a:t>in the United States.</a:t>
            </a:r>
          </a:p>
          <a:p>
            <a:pPr>
              <a:lnSpc>
                <a:spcPct val="90000"/>
              </a:lnSpc>
            </a:pPr>
            <a:r>
              <a:rPr lang="en-US" sz="1800" b="1" dirty="0"/>
              <a:t>Causes of death in the United States 2013</a:t>
            </a:r>
          </a:p>
          <a:p>
            <a:pPr lvl="1">
              <a:lnSpc>
                <a:spcPct val="90000"/>
              </a:lnSpc>
              <a:buFont typeface="Arial"/>
              <a:buChar char="•"/>
            </a:pPr>
            <a:r>
              <a:rPr lang="en-US" sz="1800" b="1" dirty="0"/>
              <a:t>Heart disease 611 k</a:t>
            </a:r>
          </a:p>
          <a:p>
            <a:pPr lvl="1">
              <a:lnSpc>
                <a:spcPct val="90000"/>
              </a:lnSpc>
              <a:buFont typeface="Arial"/>
              <a:buChar char="•"/>
            </a:pPr>
            <a:r>
              <a:rPr lang="en-US" sz="1800" b="1" dirty="0"/>
              <a:t>Cancer 585 k</a:t>
            </a:r>
          </a:p>
          <a:p>
            <a:pPr lvl="1">
              <a:lnSpc>
                <a:spcPct val="90000"/>
              </a:lnSpc>
              <a:buFont typeface="Arial"/>
              <a:buChar char="•"/>
            </a:pPr>
            <a:r>
              <a:rPr lang="en-US" sz="1800" b="1" dirty="0"/>
              <a:t>Medical error 251 k</a:t>
            </a:r>
          </a:p>
          <a:p>
            <a:pPr lvl="1">
              <a:lnSpc>
                <a:spcPct val="90000"/>
              </a:lnSpc>
              <a:buFont typeface="Arial"/>
              <a:buChar char="•"/>
            </a:pPr>
            <a:r>
              <a:rPr lang="en-US" sz="1800" b="1" dirty="0"/>
              <a:t>COPD 149 k</a:t>
            </a:r>
          </a:p>
          <a:p>
            <a:pPr lvl="1">
              <a:lnSpc>
                <a:spcPct val="90000"/>
              </a:lnSpc>
              <a:buFont typeface="Arial"/>
              <a:buChar char="•"/>
            </a:pPr>
            <a:r>
              <a:rPr lang="en-US" sz="1800" b="1" dirty="0"/>
              <a:t>Suicide 41 k</a:t>
            </a:r>
          </a:p>
          <a:p>
            <a:pPr lvl="1">
              <a:lnSpc>
                <a:spcPct val="90000"/>
              </a:lnSpc>
              <a:buFont typeface="Arial"/>
              <a:buChar char="•"/>
            </a:pPr>
            <a:r>
              <a:rPr lang="en-US" sz="1800" b="1" dirty="0"/>
              <a:t>Firearms 34 k</a:t>
            </a:r>
          </a:p>
          <a:p>
            <a:pPr lvl="8">
              <a:lnSpc>
                <a:spcPct val="90000"/>
              </a:lnSpc>
              <a:buFont typeface="Arial"/>
              <a:buChar char="•"/>
            </a:pPr>
            <a:endParaRPr lang="en-US" sz="1700" dirty="0"/>
          </a:p>
          <a:p>
            <a:pPr lvl="8">
              <a:lnSpc>
                <a:spcPct val="90000"/>
              </a:lnSpc>
              <a:buFont typeface="Arial"/>
              <a:buChar char="•"/>
            </a:pPr>
            <a:r>
              <a:rPr lang="en-US" sz="1700" dirty="0"/>
              <a:t>BJM 2016. 353:2139</a:t>
            </a:r>
          </a:p>
          <a:p>
            <a:pPr marL="457200" lvl="1" indent="0">
              <a:lnSpc>
                <a:spcPct val="90000"/>
              </a:lnSpc>
              <a:buNone/>
            </a:pPr>
            <a:endParaRPr lang="en-US" sz="1700" dirty="0"/>
          </a:p>
          <a:p>
            <a:pPr>
              <a:lnSpc>
                <a:spcPct val="90000"/>
              </a:lnSpc>
            </a:pPr>
            <a:endParaRPr lang="en-US" sz="1700" i="1" dirty="0"/>
          </a:p>
        </p:txBody>
      </p:sp>
      <p:pic>
        <p:nvPicPr>
          <p:cNvPr id="5" name="Content Placeholder 4" descr="A screenshot of a computer&#10;&#10;Description automatically generated with medium confidence">
            <a:extLst>
              <a:ext uri="{FF2B5EF4-FFF2-40B4-BE49-F238E27FC236}">
                <a16:creationId xmlns:a16="http://schemas.microsoft.com/office/drawing/2014/main" id="{CF18F0B2-D7D7-514D-B7CB-DD91DA73BE96}"/>
              </a:ext>
            </a:extLst>
          </p:cNvPr>
          <p:cNvPicPr>
            <a:picLocks noGrp="1" noChangeAspect="1"/>
          </p:cNvPicPr>
          <p:nvPr>
            <p:ph sz="half" idx="2"/>
          </p:nvPr>
        </p:nvPicPr>
        <p:blipFill>
          <a:blip r:embed="rId2"/>
          <a:stretch>
            <a:fillRect/>
          </a:stretch>
        </p:blipFill>
        <p:spPr>
          <a:xfrm>
            <a:off x="4836929" y="1541721"/>
            <a:ext cx="3871135" cy="4688957"/>
          </a:xfrm>
        </p:spPr>
      </p:pic>
    </p:spTree>
    <p:extLst>
      <p:ext uri="{BB962C8B-B14F-4D97-AF65-F5344CB8AC3E}">
        <p14:creationId xmlns:p14="http://schemas.microsoft.com/office/powerpoint/2010/main" val="134520447"/>
      </p:ext>
    </p:extLst>
  </p:cSld>
  <p:clrMapOvr>
    <a:masterClrMapping/>
  </p:clrMapOvr>
  <mc:AlternateContent xmlns:mc="http://schemas.openxmlformats.org/markup-compatibility/2006" xmlns:p14="http://schemas.microsoft.com/office/powerpoint/2010/main">
    <mc:Choice Requires="p14">
      <p:transition spd="slow" p14:dur="2000" advTm="47186"/>
    </mc:Choice>
    <mc:Fallback xmlns="">
      <p:transition spd="slow" advTm="471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FD174D-050C-E749-86D1-13A80B86B0C7}"/>
              </a:ext>
            </a:extLst>
          </p:cNvPr>
          <p:cNvSpPr>
            <a:spLocks noGrp="1"/>
          </p:cNvSpPr>
          <p:nvPr>
            <p:ph type="title"/>
          </p:nvPr>
        </p:nvSpPr>
        <p:spPr>
          <a:xfrm>
            <a:off x="914400" y="503238"/>
            <a:ext cx="7313613" cy="868362"/>
          </a:xfrm>
        </p:spPr>
        <p:txBody>
          <a:bodyPr anchor="ctr">
            <a:normAutofit/>
          </a:bodyPr>
          <a:lstStyle/>
          <a:p>
            <a:pPr>
              <a:lnSpc>
                <a:spcPct val="90000"/>
              </a:lnSpc>
            </a:pPr>
            <a:r>
              <a:rPr lang="en-US" sz="2800" dirty="0"/>
              <a:t>Institute of Medicine Committee on Quality of Healthcare in America</a:t>
            </a:r>
          </a:p>
        </p:txBody>
      </p:sp>
      <p:pic>
        <p:nvPicPr>
          <p:cNvPr id="8" name="Picture Placeholder 7" descr="Text&#10;&#10;Description automatically generated">
            <a:extLst>
              <a:ext uri="{FF2B5EF4-FFF2-40B4-BE49-F238E27FC236}">
                <a16:creationId xmlns:a16="http://schemas.microsoft.com/office/drawing/2014/main" id="{1FE2B8D4-9801-9E46-8F5C-F7B0DDDFCE9C}"/>
              </a:ext>
            </a:extLst>
          </p:cNvPr>
          <p:cNvPicPr>
            <a:picLocks noGrp="1" noChangeAspect="1"/>
          </p:cNvPicPr>
          <p:nvPr>
            <p:ph sz="half" idx="1"/>
          </p:nvPr>
        </p:nvPicPr>
        <p:blipFill>
          <a:blip r:embed="rId2"/>
          <a:stretch>
            <a:fillRect/>
          </a:stretch>
        </p:blipFill>
        <p:spPr>
          <a:xfrm>
            <a:off x="914400" y="2474895"/>
            <a:ext cx="3566160" cy="2576550"/>
          </a:xfrm>
          <a:noFill/>
        </p:spPr>
      </p:pic>
      <p:sp>
        <p:nvSpPr>
          <p:cNvPr id="5" name="Text Placeholder 4">
            <a:extLst>
              <a:ext uri="{FF2B5EF4-FFF2-40B4-BE49-F238E27FC236}">
                <a16:creationId xmlns:a16="http://schemas.microsoft.com/office/drawing/2014/main" id="{AA590785-B615-CE4F-8266-CA101834838A}"/>
              </a:ext>
            </a:extLst>
          </p:cNvPr>
          <p:cNvSpPr>
            <a:spLocks noGrp="1"/>
          </p:cNvSpPr>
          <p:nvPr>
            <p:ph sz="half" idx="2"/>
          </p:nvPr>
        </p:nvSpPr>
        <p:spPr>
          <a:xfrm>
            <a:off x="4648200" y="2474895"/>
            <a:ext cx="3566160" cy="3316306"/>
          </a:xfrm>
        </p:spPr>
        <p:txBody>
          <a:bodyPr>
            <a:normAutofit/>
          </a:bodyPr>
          <a:lstStyle/>
          <a:p>
            <a:r>
              <a:rPr lang="en-US" b="1" dirty="0"/>
              <a:t>Key concept: Error is the failure of a planned action to be completed as intended or the use of a wrong plan to achieve an aim.</a:t>
            </a:r>
          </a:p>
        </p:txBody>
      </p:sp>
    </p:spTree>
    <p:extLst>
      <p:ext uri="{BB962C8B-B14F-4D97-AF65-F5344CB8AC3E}">
        <p14:creationId xmlns:p14="http://schemas.microsoft.com/office/powerpoint/2010/main" val="422411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dangerous is health care?</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sz="3000" b="1" dirty="0"/>
              <a:t>Less than one death per 100 000 encounters</a:t>
            </a:r>
          </a:p>
          <a:p>
            <a:pPr lvl="1"/>
            <a:r>
              <a:rPr lang="en-US" sz="3000" b="1" dirty="0"/>
              <a:t>Nuclear power</a:t>
            </a:r>
          </a:p>
          <a:p>
            <a:pPr lvl="1"/>
            <a:r>
              <a:rPr lang="en-US" sz="3000" b="1" dirty="0"/>
              <a:t>European railroads</a:t>
            </a:r>
          </a:p>
          <a:p>
            <a:pPr lvl="1"/>
            <a:r>
              <a:rPr lang="en-US" sz="3000" b="1" dirty="0"/>
              <a:t>Scheduled airlines</a:t>
            </a:r>
          </a:p>
          <a:p>
            <a:r>
              <a:rPr lang="en-US" sz="3000" b="1" dirty="0"/>
              <a:t>One death in less than 100 000 but more than 1000 encounters</a:t>
            </a:r>
          </a:p>
          <a:p>
            <a:pPr lvl="1"/>
            <a:r>
              <a:rPr lang="en-US" sz="3000" b="1" dirty="0"/>
              <a:t>Driving</a:t>
            </a:r>
          </a:p>
          <a:p>
            <a:pPr lvl="1"/>
            <a:r>
              <a:rPr lang="en-US" sz="3000" b="1" dirty="0"/>
              <a:t>Chemical manufacturing</a:t>
            </a:r>
          </a:p>
          <a:p>
            <a:r>
              <a:rPr lang="en-US" sz="3000" b="1" dirty="0"/>
              <a:t>More than one death per 1000 encounters</a:t>
            </a:r>
          </a:p>
          <a:p>
            <a:pPr lvl="1"/>
            <a:r>
              <a:rPr lang="en-US" sz="3000" b="1" dirty="0"/>
              <a:t>Bungee jumping</a:t>
            </a:r>
          </a:p>
          <a:p>
            <a:pPr lvl="1"/>
            <a:r>
              <a:rPr lang="en-US" sz="3000" b="1" dirty="0"/>
              <a:t>Mountain climbing</a:t>
            </a:r>
          </a:p>
          <a:p>
            <a:pPr lvl="1"/>
            <a:r>
              <a:rPr lang="en-US" sz="3000" b="1" dirty="0"/>
              <a:t>Health care</a:t>
            </a:r>
          </a:p>
          <a:p>
            <a:endParaRPr lang="en-US" dirty="0"/>
          </a:p>
        </p:txBody>
      </p:sp>
    </p:spTree>
    <p:extLst>
      <p:ext uri="{BB962C8B-B14F-4D97-AF65-F5344CB8AC3E}">
        <p14:creationId xmlns:p14="http://schemas.microsoft.com/office/powerpoint/2010/main" val="3184008477"/>
      </p:ext>
    </p:extLst>
  </p:cSld>
  <p:clrMapOvr>
    <a:masterClrMapping/>
  </p:clrMapOvr>
  <mc:AlternateContent xmlns:mc="http://schemas.openxmlformats.org/markup-compatibility/2006" xmlns:p14="http://schemas.microsoft.com/office/powerpoint/2010/main">
    <mc:Choice Requires="p14">
      <p:transition spd="slow" p14:dur="2000" advTm="53741"/>
    </mc:Choice>
    <mc:Fallback xmlns="">
      <p:transition spd="slow" advTm="537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5FC-4D17-CD4F-BC8C-7F27902EC463}"/>
              </a:ext>
            </a:extLst>
          </p:cNvPr>
          <p:cNvSpPr>
            <a:spLocks noGrp="1"/>
          </p:cNvSpPr>
          <p:nvPr>
            <p:ph type="title"/>
          </p:nvPr>
        </p:nvSpPr>
        <p:spPr/>
        <p:txBody>
          <a:bodyPr/>
          <a:lstStyle/>
          <a:p>
            <a:r>
              <a:rPr lang="en-US" sz="4800" dirty="0"/>
              <a:t>Institute of Medicine</a:t>
            </a:r>
            <a:br>
              <a:rPr lang="en-US" sz="4800" dirty="0"/>
            </a:br>
            <a:r>
              <a:rPr lang="en-US" sz="4800" i="1" dirty="0"/>
              <a:t>To Err is Human</a:t>
            </a:r>
            <a:endParaRPr lang="en-US" dirty="0"/>
          </a:p>
        </p:txBody>
      </p:sp>
      <p:sp>
        <p:nvSpPr>
          <p:cNvPr id="3" name="Content Placeholder 2">
            <a:extLst>
              <a:ext uri="{FF2B5EF4-FFF2-40B4-BE49-F238E27FC236}">
                <a16:creationId xmlns:a16="http://schemas.microsoft.com/office/drawing/2014/main" id="{89596889-CDFD-0648-B9BB-AD71FCD66EBA}"/>
              </a:ext>
            </a:extLst>
          </p:cNvPr>
          <p:cNvSpPr>
            <a:spLocks noGrp="1"/>
          </p:cNvSpPr>
          <p:nvPr>
            <p:ph idx="1"/>
          </p:nvPr>
        </p:nvSpPr>
        <p:spPr/>
        <p:txBody>
          <a:bodyPr/>
          <a:lstStyle/>
          <a:p>
            <a:r>
              <a:rPr lang="en-US" dirty="0"/>
              <a:t>Building a Safer Health System</a:t>
            </a:r>
          </a:p>
          <a:p>
            <a:r>
              <a:rPr lang="en-US" dirty="0"/>
              <a:t>Found at least 44,000 and perhaps as many as 98,000 people die in hospital each year because of medical error</a:t>
            </a:r>
          </a:p>
          <a:p>
            <a:r>
              <a:rPr lang="en-US" dirty="0"/>
              <a:t>Preventable medical errors in hospitals exceeds deaths from motor-vehicle, breast cancer &amp; AIDS</a:t>
            </a:r>
          </a:p>
          <a:p>
            <a:r>
              <a:rPr lang="en-US" dirty="0"/>
              <a:t>Estimated total cost of errors $17 to $29 billion/year</a:t>
            </a:r>
          </a:p>
          <a:p>
            <a:endParaRPr lang="en-US" dirty="0"/>
          </a:p>
        </p:txBody>
      </p:sp>
    </p:spTree>
    <p:extLst>
      <p:ext uri="{BB962C8B-B14F-4D97-AF65-F5344CB8AC3E}">
        <p14:creationId xmlns:p14="http://schemas.microsoft.com/office/powerpoint/2010/main" val="4255802714"/>
      </p:ext>
    </p:extLst>
  </p:cSld>
  <p:clrMapOvr>
    <a:masterClrMapping/>
  </p:clrMapOvr>
  <mc:AlternateContent xmlns:mc="http://schemas.openxmlformats.org/markup-compatibility/2006" xmlns:p14="http://schemas.microsoft.com/office/powerpoint/2010/main">
    <mc:Choice Requires="p14">
      <p:transition spd="slow" p14:dur="2000" advTm="84595"/>
    </mc:Choice>
    <mc:Fallback xmlns="">
      <p:transition spd="slow" advTm="84595"/>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2235</Words>
  <Application>Microsoft Office PowerPoint</Application>
  <PresentationFormat>On-screen Show (4:3)</PresentationFormat>
  <Paragraphs>216</Paragraphs>
  <Slides>48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Goudy Old Style</vt:lpstr>
      <vt:lpstr>Impact</vt:lpstr>
      <vt:lpstr>Rockwell</vt:lpstr>
      <vt:lpstr>Inkwell</vt:lpstr>
      <vt:lpstr>Medical Error: The American Experience</vt:lpstr>
      <vt:lpstr>Objectives</vt:lpstr>
      <vt:lpstr>Key Concept</vt:lpstr>
      <vt:lpstr>Medical Error </vt:lpstr>
      <vt:lpstr>Defining Medical Error</vt:lpstr>
      <vt:lpstr>Medical Error</vt:lpstr>
      <vt:lpstr>Institute of Medicine Committee on Quality of Healthcare in America</vt:lpstr>
      <vt:lpstr>How dangerous is health care? </vt:lpstr>
      <vt:lpstr>Institute of Medicine To Err is Human</vt:lpstr>
      <vt:lpstr>Types of Errors</vt:lpstr>
      <vt:lpstr>Why do errors happen? </vt:lpstr>
      <vt:lpstr>PowerPoint Presentation</vt:lpstr>
      <vt:lpstr>Aims of Safety Improvement</vt:lpstr>
      <vt:lpstr>Building a safe          healthcare system  </vt:lpstr>
      <vt:lpstr> National Patient Safety Goals</vt:lpstr>
      <vt:lpstr>Patient Safety Advisory Group</vt:lpstr>
      <vt:lpstr>2020 NPSGs</vt:lpstr>
      <vt:lpstr>Fundamentals of Root Cause Analysis</vt:lpstr>
      <vt:lpstr>PowerPoint Presentation</vt:lpstr>
      <vt:lpstr>Sentinel Event</vt:lpstr>
      <vt:lpstr>Specific Sentinel Events</vt:lpstr>
      <vt:lpstr>Specific Sentinel Events</vt:lpstr>
      <vt:lpstr>Thorough RCA</vt:lpstr>
      <vt:lpstr>Credible RCA</vt:lpstr>
      <vt:lpstr>FLORIDA LAW </vt:lpstr>
      <vt:lpstr>Florida Statute 395.0197 </vt:lpstr>
      <vt:lpstr>Adverse Events</vt:lpstr>
      <vt:lpstr>Error Reduction and Prevention</vt:lpstr>
      <vt:lpstr>PowerPoint Presentation</vt:lpstr>
      <vt:lpstr>UNINTENDED RETENTION OF A FOREIGN BODY </vt:lpstr>
      <vt:lpstr>Most common root causes of unintended retained foreign objects</vt:lpstr>
      <vt:lpstr>Wrong site surgery</vt:lpstr>
      <vt:lpstr>Prevention of Wrong site Surgery</vt:lpstr>
      <vt:lpstr>Delays in Treatment</vt:lpstr>
      <vt:lpstr>Common Misdiagnosis 2020</vt:lpstr>
      <vt:lpstr>Medication Error</vt:lpstr>
      <vt:lpstr>Medication Safety: Goal 3</vt:lpstr>
      <vt:lpstr>Definition of Medication Error</vt:lpstr>
      <vt:lpstr>Medication Errors </vt:lpstr>
      <vt:lpstr>Medication Reconciliation Errors </vt:lpstr>
      <vt:lpstr>Most Common Medicine Reconciliation Errors </vt:lpstr>
      <vt:lpstr>PowerPoint Presentation</vt:lpstr>
      <vt:lpstr>CDC Key Facts </vt:lpstr>
      <vt:lpstr>Medication Errors</vt:lpstr>
      <vt:lpstr>PowerPoint Presentation</vt:lpstr>
      <vt:lpstr>PowerPoint Presentation</vt:lpstr>
      <vt:lpstr>Strategies to Promote Safe Medication 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Error: The American Experience</dc:title>
  <dc:creator>John Koncelik</dc:creator>
  <cp:lastModifiedBy>Danielle Brightman</cp:lastModifiedBy>
  <cp:revision>5</cp:revision>
  <dcterms:created xsi:type="dcterms:W3CDTF">2021-01-20T18:14:01Z</dcterms:created>
  <dcterms:modified xsi:type="dcterms:W3CDTF">2021-01-22T01:47:18Z</dcterms:modified>
</cp:coreProperties>
</file>