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69" r:id="rId3"/>
    <p:sldId id="258" r:id="rId4"/>
    <p:sldId id="259" r:id="rId5"/>
    <p:sldId id="262" r:id="rId6"/>
    <p:sldId id="272" r:id="rId7"/>
    <p:sldId id="271" r:id="rId8"/>
    <p:sldId id="267" r:id="rId9"/>
    <p:sldId id="265"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9"/>
    <p:restoredTop sz="94643"/>
  </p:normalViewPr>
  <p:slideViewPr>
    <p:cSldViewPr snapToGrid="0" snapToObjects="1">
      <p:cViewPr varScale="1">
        <p:scale>
          <a:sx n="110" d="100"/>
          <a:sy n="110"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46C23-4FC6-D14D-8984-1493ED10B70E}" type="datetimeFigureOut">
              <a:rPr lang="en-US" smtClean="0"/>
              <a:t>8/19/19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64454-AEC6-EB43-AB95-469AE8AB58D4}" type="slidenum">
              <a:rPr lang="en-US" smtClean="0"/>
              <a:t>‹#›</a:t>
            </a:fld>
            <a:endParaRPr lang="en-US" dirty="0"/>
          </a:p>
        </p:txBody>
      </p:sp>
    </p:spTree>
    <p:extLst>
      <p:ext uri="{BB962C8B-B14F-4D97-AF65-F5344CB8AC3E}">
        <p14:creationId xmlns:p14="http://schemas.microsoft.com/office/powerpoint/2010/main" val="1945027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r>
              <a:rPr lang="en-US" baseline="0" dirty="0"/>
              <a:t>  </a:t>
            </a:r>
          </a:p>
          <a:p>
            <a:r>
              <a:rPr lang="en-US" baseline="0" dirty="0"/>
              <a:t>Aja--I was a member of the National Honor Society at Cathedral High School, where I developed my leadership voice. -Faculty at Brandeis, former History/Humanities teacher in Boston Public Schools.  As a teacher, I learned most from listening to my students.  They were eager scholars, thoughtful community members and became interested in being </a:t>
            </a:r>
            <a:r>
              <a:rPr lang="en-US" baseline="0" dirty="0" err="1"/>
              <a:t>changemakers</a:t>
            </a:r>
            <a:r>
              <a:rPr lang="en-US" baseline="0" dirty="0"/>
              <a:t> in their communities.  Our Essential Question was, ”How do I participate in the communities that I am a part of? They led through poetry, music, writing, public speaking, and modeling for peers.   Everyday, I witnessed growth and re-invigorated my passion for co-learning with my students.  I am excited to be inspired by your voices today. </a:t>
            </a:r>
            <a:endParaRPr lang="en-US" dirty="0"/>
          </a:p>
        </p:txBody>
      </p:sp>
      <p:sp>
        <p:nvSpPr>
          <p:cNvPr id="4" name="Slide Number Placeholder 3"/>
          <p:cNvSpPr>
            <a:spLocks noGrp="1"/>
          </p:cNvSpPr>
          <p:nvPr>
            <p:ph type="sldNum" sz="quarter" idx="10"/>
          </p:nvPr>
        </p:nvSpPr>
        <p:spPr/>
        <p:txBody>
          <a:bodyPr/>
          <a:lstStyle/>
          <a:p>
            <a:fld id="{BBA64454-AEC6-EB43-AB95-469AE8AB58D4}" type="slidenum">
              <a:rPr lang="en-US" smtClean="0"/>
              <a:t>2</a:t>
            </a:fld>
            <a:endParaRPr lang="en-US" dirty="0"/>
          </a:p>
        </p:txBody>
      </p:sp>
    </p:spTree>
    <p:extLst>
      <p:ext uri="{BB962C8B-B14F-4D97-AF65-F5344CB8AC3E}">
        <p14:creationId xmlns:p14="http://schemas.microsoft.com/office/powerpoint/2010/main" val="146703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Civil Rights</a:t>
            </a:r>
            <a:r>
              <a:rPr lang="en-US" baseline="0" dirty="0"/>
              <a:t> Movement: </a:t>
            </a:r>
            <a:r>
              <a:rPr lang="en-US" dirty="0"/>
              <a:t>Student</a:t>
            </a:r>
            <a:r>
              <a:rPr lang="en-US" baseline="0" dirty="0"/>
              <a:t> sit ins</a:t>
            </a:r>
          </a:p>
        </p:txBody>
      </p:sp>
      <p:sp>
        <p:nvSpPr>
          <p:cNvPr id="4" name="Slide Number Placeholder 3"/>
          <p:cNvSpPr>
            <a:spLocks noGrp="1"/>
          </p:cNvSpPr>
          <p:nvPr>
            <p:ph type="sldNum" sz="quarter" idx="10"/>
          </p:nvPr>
        </p:nvSpPr>
        <p:spPr/>
        <p:txBody>
          <a:bodyPr/>
          <a:lstStyle/>
          <a:p>
            <a:fld id="{BBA64454-AEC6-EB43-AB95-469AE8AB58D4}" type="slidenum">
              <a:rPr lang="en-US" smtClean="0"/>
              <a:t>3</a:t>
            </a:fld>
            <a:endParaRPr lang="en-US"/>
          </a:p>
        </p:txBody>
      </p:sp>
    </p:spTree>
    <p:extLst>
      <p:ext uri="{BB962C8B-B14F-4D97-AF65-F5344CB8AC3E}">
        <p14:creationId xmlns:p14="http://schemas.microsoft.com/office/powerpoint/2010/main" val="148838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Industrial Revolution</a:t>
            </a:r>
          </a:p>
        </p:txBody>
      </p:sp>
      <p:sp>
        <p:nvSpPr>
          <p:cNvPr id="4" name="Slide Number Placeholder 3"/>
          <p:cNvSpPr>
            <a:spLocks noGrp="1"/>
          </p:cNvSpPr>
          <p:nvPr>
            <p:ph type="sldNum" sz="quarter" idx="10"/>
          </p:nvPr>
        </p:nvSpPr>
        <p:spPr/>
        <p:txBody>
          <a:bodyPr/>
          <a:lstStyle/>
          <a:p>
            <a:fld id="{BBA64454-AEC6-EB43-AB95-469AE8AB58D4}" type="slidenum">
              <a:rPr lang="en-US" smtClean="0"/>
              <a:t>4</a:t>
            </a:fld>
            <a:endParaRPr lang="en-US" dirty="0"/>
          </a:p>
        </p:txBody>
      </p:sp>
    </p:spTree>
    <p:extLst>
      <p:ext uri="{BB962C8B-B14F-4D97-AF65-F5344CB8AC3E}">
        <p14:creationId xmlns:p14="http://schemas.microsoft.com/office/powerpoint/2010/main" val="122879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A64454-AEC6-EB43-AB95-469AE8AB58D4}" type="slidenum">
              <a:rPr lang="en-US" smtClean="0"/>
              <a:t>5</a:t>
            </a:fld>
            <a:endParaRPr lang="en-US" dirty="0"/>
          </a:p>
        </p:txBody>
      </p:sp>
    </p:spTree>
    <p:extLst>
      <p:ext uri="{BB962C8B-B14F-4D97-AF65-F5344CB8AC3E}">
        <p14:creationId xmlns:p14="http://schemas.microsoft.com/office/powerpoint/2010/main" val="10342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BA64454-AEC6-EB43-AB95-469AE8AB58D4}" type="slidenum">
              <a:rPr lang="en-US" smtClean="0"/>
              <a:t>7</a:t>
            </a:fld>
            <a:endParaRPr lang="en-US"/>
          </a:p>
        </p:txBody>
      </p:sp>
    </p:spTree>
    <p:extLst>
      <p:ext uri="{BB962C8B-B14F-4D97-AF65-F5344CB8AC3E}">
        <p14:creationId xmlns:p14="http://schemas.microsoft.com/office/powerpoint/2010/main" val="2009867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192EEF-D1A7-9842-AEA5-D7BA6A5AFF8D}" type="datetimeFigureOut">
              <a:rPr lang="en-US" smtClean="0"/>
              <a:t>8/19/19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ABF7A7-3506-9D40-875B-20513ECEA0B4}" type="slidenum">
              <a:rPr lang="en-US" smtClean="0"/>
              <a:t>‹#›</a:t>
            </a:fld>
            <a:endParaRPr lang="en-US" dirty="0"/>
          </a:p>
        </p:txBody>
      </p:sp>
    </p:spTree>
    <p:extLst>
      <p:ext uri="{BB962C8B-B14F-4D97-AF65-F5344CB8AC3E}">
        <p14:creationId xmlns:p14="http://schemas.microsoft.com/office/powerpoint/2010/main" val="66590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92EEF-D1A7-9842-AEA5-D7BA6A5AFF8D}" type="datetimeFigureOut">
              <a:rPr lang="en-US" smtClean="0"/>
              <a:t>8/19/19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ABF7A7-3506-9D40-875B-20513ECEA0B4}" type="slidenum">
              <a:rPr lang="en-US" smtClean="0"/>
              <a:t>‹#›</a:t>
            </a:fld>
            <a:endParaRPr lang="en-US" dirty="0"/>
          </a:p>
        </p:txBody>
      </p:sp>
    </p:spTree>
    <p:extLst>
      <p:ext uri="{BB962C8B-B14F-4D97-AF65-F5344CB8AC3E}">
        <p14:creationId xmlns:p14="http://schemas.microsoft.com/office/powerpoint/2010/main" val="100358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92EEF-D1A7-9842-AEA5-D7BA6A5AFF8D}" type="datetimeFigureOut">
              <a:rPr lang="en-US" smtClean="0"/>
              <a:t>8/19/19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ABF7A7-3506-9D40-875B-20513ECEA0B4}" type="slidenum">
              <a:rPr lang="en-US" smtClean="0"/>
              <a:t>‹#›</a:t>
            </a:fld>
            <a:endParaRPr lang="en-US" dirty="0"/>
          </a:p>
        </p:txBody>
      </p:sp>
    </p:spTree>
    <p:extLst>
      <p:ext uri="{BB962C8B-B14F-4D97-AF65-F5344CB8AC3E}">
        <p14:creationId xmlns:p14="http://schemas.microsoft.com/office/powerpoint/2010/main" val="193543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92EEF-D1A7-9842-AEA5-D7BA6A5AFF8D}" type="datetimeFigureOut">
              <a:rPr lang="en-US" smtClean="0"/>
              <a:t>8/19/19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ABF7A7-3506-9D40-875B-20513ECEA0B4}" type="slidenum">
              <a:rPr lang="en-US" smtClean="0"/>
              <a:t>‹#›</a:t>
            </a:fld>
            <a:endParaRPr lang="en-US" dirty="0"/>
          </a:p>
        </p:txBody>
      </p:sp>
    </p:spTree>
    <p:extLst>
      <p:ext uri="{BB962C8B-B14F-4D97-AF65-F5344CB8AC3E}">
        <p14:creationId xmlns:p14="http://schemas.microsoft.com/office/powerpoint/2010/main" val="208976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192EEF-D1A7-9842-AEA5-D7BA6A5AFF8D}" type="datetimeFigureOut">
              <a:rPr lang="en-US" smtClean="0"/>
              <a:t>8/19/19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ABF7A7-3506-9D40-875B-20513ECEA0B4}" type="slidenum">
              <a:rPr lang="en-US" smtClean="0"/>
              <a:t>‹#›</a:t>
            </a:fld>
            <a:endParaRPr lang="en-US" dirty="0"/>
          </a:p>
        </p:txBody>
      </p:sp>
    </p:spTree>
    <p:extLst>
      <p:ext uri="{BB962C8B-B14F-4D97-AF65-F5344CB8AC3E}">
        <p14:creationId xmlns:p14="http://schemas.microsoft.com/office/powerpoint/2010/main" val="312776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192EEF-D1A7-9842-AEA5-D7BA6A5AFF8D}" type="datetimeFigureOut">
              <a:rPr lang="en-US" smtClean="0"/>
              <a:t>8/19/19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ABF7A7-3506-9D40-875B-20513ECEA0B4}" type="slidenum">
              <a:rPr lang="en-US" smtClean="0"/>
              <a:t>‹#›</a:t>
            </a:fld>
            <a:endParaRPr lang="en-US" dirty="0"/>
          </a:p>
        </p:txBody>
      </p:sp>
    </p:spTree>
    <p:extLst>
      <p:ext uri="{BB962C8B-B14F-4D97-AF65-F5344CB8AC3E}">
        <p14:creationId xmlns:p14="http://schemas.microsoft.com/office/powerpoint/2010/main" val="41217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192EEF-D1A7-9842-AEA5-D7BA6A5AFF8D}" type="datetimeFigureOut">
              <a:rPr lang="en-US" smtClean="0"/>
              <a:t>8/19/19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ABF7A7-3506-9D40-875B-20513ECEA0B4}" type="slidenum">
              <a:rPr lang="en-US" smtClean="0"/>
              <a:t>‹#›</a:t>
            </a:fld>
            <a:endParaRPr lang="en-US" dirty="0"/>
          </a:p>
        </p:txBody>
      </p:sp>
    </p:spTree>
    <p:extLst>
      <p:ext uri="{BB962C8B-B14F-4D97-AF65-F5344CB8AC3E}">
        <p14:creationId xmlns:p14="http://schemas.microsoft.com/office/powerpoint/2010/main" val="384305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192EEF-D1A7-9842-AEA5-D7BA6A5AFF8D}" type="datetimeFigureOut">
              <a:rPr lang="en-US" smtClean="0"/>
              <a:t>8/19/19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ABF7A7-3506-9D40-875B-20513ECEA0B4}" type="slidenum">
              <a:rPr lang="en-US" smtClean="0"/>
              <a:t>‹#›</a:t>
            </a:fld>
            <a:endParaRPr lang="en-US" dirty="0"/>
          </a:p>
        </p:txBody>
      </p:sp>
    </p:spTree>
    <p:extLst>
      <p:ext uri="{BB962C8B-B14F-4D97-AF65-F5344CB8AC3E}">
        <p14:creationId xmlns:p14="http://schemas.microsoft.com/office/powerpoint/2010/main" val="224009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92EEF-D1A7-9842-AEA5-D7BA6A5AFF8D}" type="datetimeFigureOut">
              <a:rPr lang="en-US" smtClean="0"/>
              <a:t>8/19/19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ABF7A7-3506-9D40-875B-20513ECEA0B4}" type="slidenum">
              <a:rPr lang="en-US" smtClean="0"/>
              <a:t>‹#›</a:t>
            </a:fld>
            <a:endParaRPr lang="en-US" dirty="0"/>
          </a:p>
        </p:txBody>
      </p:sp>
    </p:spTree>
    <p:extLst>
      <p:ext uri="{BB962C8B-B14F-4D97-AF65-F5344CB8AC3E}">
        <p14:creationId xmlns:p14="http://schemas.microsoft.com/office/powerpoint/2010/main" val="192848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192EEF-D1A7-9842-AEA5-D7BA6A5AFF8D}" type="datetimeFigureOut">
              <a:rPr lang="en-US" smtClean="0"/>
              <a:t>8/19/19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ABF7A7-3506-9D40-875B-20513ECEA0B4}" type="slidenum">
              <a:rPr lang="en-US" smtClean="0"/>
              <a:t>‹#›</a:t>
            </a:fld>
            <a:endParaRPr lang="en-US" dirty="0"/>
          </a:p>
        </p:txBody>
      </p:sp>
    </p:spTree>
    <p:extLst>
      <p:ext uri="{BB962C8B-B14F-4D97-AF65-F5344CB8AC3E}">
        <p14:creationId xmlns:p14="http://schemas.microsoft.com/office/powerpoint/2010/main" val="237096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192EEF-D1A7-9842-AEA5-D7BA6A5AFF8D}" type="datetimeFigureOut">
              <a:rPr lang="en-US" smtClean="0"/>
              <a:t>8/19/19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ABF7A7-3506-9D40-875B-20513ECEA0B4}" type="slidenum">
              <a:rPr lang="en-US" smtClean="0"/>
              <a:t>‹#›</a:t>
            </a:fld>
            <a:endParaRPr lang="en-US" dirty="0"/>
          </a:p>
        </p:txBody>
      </p:sp>
    </p:spTree>
    <p:extLst>
      <p:ext uri="{BB962C8B-B14F-4D97-AF65-F5344CB8AC3E}">
        <p14:creationId xmlns:p14="http://schemas.microsoft.com/office/powerpoint/2010/main" val="28917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92EEF-D1A7-9842-AEA5-D7BA6A5AFF8D}" type="datetimeFigureOut">
              <a:rPr lang="en-US" smtClean="0"/>
              <a:t>8/19/19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BF7A7-3506-9D40-875B-20513ECEA0B4}" type="slidenum">
              <a:rPr lang="en-US" smtClean="0"/>
              <a:t>‹#›</a:t>
            </a:fld>
            <a:endParaRPr lang="en-US" dirty="0"/>
          </a:p>
        </p:txBody>
      </p:sp>
    </p:spTree>
    <p:extLst>
      <p:ext uri="{BB962C8B-B14F-4D97-AF65-F5344CB8AC3E}">
        <p14:creationId xmlns:p14="http://schemas.microsoft.com/office/powerpoint/2010/main" val="28159886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5rOg4WfNDfM"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How do we improve learning environments with student </a:t>
            </a:r>
            <a:r>
              <a:rPr lang="en-US" dirty="0">
                <a:solidFill>
                  <a:schemeClr val="accent2">
                    <a:lumMod val="60000"/>
                    <a:lumOff val="40000"/>
                  </a:schemeClr>
                </a:solidFill>
                <a:latin typeface="Phosphate Inline" charset="0"/>
                <a:ea typeface="Phosphate Inline" charset="0"/>
                <a:cs typeface="Phosphate Inline" charset="0"/>
              </a:rPr>
              <a:t>voice</a:t>
            </a:r>
            <a:r>
              <a:rPr lang="en-US" dirty="0"/>
              <a:t> and </a:t>
            </a:r>
            <a:r>
              <a:rPr lang="en-US" dirty="0">
                <a:solidFill>
                  <a:schemeClr val="accent4">
                    <a:lumMod val="60000"/>
                    <a:lumOff val="40000"/>
                  </a:schemeClr>
                </a:solidFill>
                <a:latin typeface="Phosphate Inline" charset="0"/>
                <a:ea typeface="Phosphate Inline" charset="0"/>
                <a:cs typeface="Phosphate Inline" charset="0"/>
              </a:rPr>
              <a:t>action</a:t>
            </a:r>
            <a:r>
              <a:rPr lang="en-US" dirty="0"/>
              <a:t>?</a:t>
            </a:r>
          </a:p>
        </p:txBody>
      </p:sp>
      <p:sp>
        <p:nvSpPr>
          <p:cNvPr id="3" name="Subtitle 2"/>
          <p:cNvSpPr>
            <a:spLocks noGrp="1"/>
          </p:cNvSpPr>
          <p:nvPr>
            <p:ph type="subTitle" idx="1"/>
          </p:nvPr>
        </p:nvSpPr>
        <p:spPr>
          <a:xfrm>
            <a:off x="1524000" y="3602037"/>
            <a:ext cx="9144000" cy="2207919"/>
          </a:xfrm>
        </p:spPr>
        <p:txBody>
          <a:bodyPr>
            <a:normAutofit fontScale="70000" lnSpcReduction="20000"/>
          </a:bodyPr>
          <a:lstStyle/>
          <a:p>
            <a:endParaRPr lang="en-US" dirty="0"/>
          </a:p>
          <a:p>
            <a:endParaRPr lang="en-US" dirty="0"/>
          </a:p>
          <a:p>
            <a:r>
              <a:rPr lang="en-US" dirty="0"/>
              <a:t>Aja J. Jackson, </a:t>
            </a:r>
            <a:r>
              <a:rPr lang="en-US" dirty="0" err="1"/>
              <a:t>M.Ed</a:t>
            </a:r>
            <a:endParaRPr lang="en-US" dirty="0"/>
          </a:p>
          <a:p>
            <a:r>
              <a:rPr lang="en-US" dirty="0" err="1"/>
              <a:t>MindUteach.org</a:t>
            </a:r>
            <a:endParaRPr lang="en-US" dirty="0"/>
          </a:p>
          <a:p>
            <a:endParaRPr lang="en-US" dirty="0"/>
          </a:p>
          <a:p>
            <a:r>
              <a:rPr lang="en-US" b="1" dirty="0"/>
              <a:t>Presented at the National Honor Society State Summit</a:t>
            </a:r>
          </a:p>
          <a:p>
            <a:r>
              <a:rPr lang="en-US" b="1" dirty="0"/>
              <a:t>Massachusetts</a:t>
            </a:r>
          </a:p>
          <a:p>
            <a:endParaRPr lang="en-US" dirty="0"/>
          </a:p>
        </p:txBody>
      </p:sp>
    </p:spTree>
    <p:extLst>
      <p:ext uri="{BB962C8B-B14F-4D97-AF65-F5344CB8AC3E}">
        <p14:creationId xmlns:p14="http://schemas.microsoft.com/office/powerpoint/2010/main" val="238592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A5E6C-D2FA-CC4E-A6B8-3D0D1D9C4E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CE9292-9E75-1545-8FC7-1C0A8FBD1425}"/>
              </a:ext>
            </a:extLst>
          </p:cNvPr>
          <p:cNvSpPr>
            <a:spLocks noGrp="1"/>
          </p:cNvSpPr>
          <p:nvPr>
            <p:ph idx="1"/>
          </p:nvPr>
        </p:nvSpPr>
        <p:spPr/>
        <p:txBody>
          <a:bodyPr/>
          <a:lstStyle/>
          <a:p>
            <a:endParaRPr lang="en-US"/>
          </a:p>
        </p:txBody>
      </p:sp>
      <p:pic>
        <p:nvPicPr>
          <p:cNvPr id="4" name="Content Placeholder 7">
            <a:extLst>
              <a:ext uri="{FF2B5EF4-FFF2-40B4-BE49-F238E27FC236}">
                <a16:creationId xmlns:a16="http://schemas.microsoft.com/office/drawing/2014/main" id="{187A007E-E30E-9142-8235-0802037E5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250" y="0"/>
            <a:ext cx="9420770" cy="6704019"/>
          </a:xfrm>
          <a:prstGeom prst="rect">
            <a:avLst/>
          </a:prstGeom>
        </p:spPr>
      </p:pic>
    </p:spTree>
    <p:extLst>
      <p:ext uri="{BB962C8B-B14F-4D97-AF65-F5344CB8AC3E}">
        <p14:creationId xmlns:p14="http://schemas.microsoft.com/office/powerpoint/2010/main" val="544627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622" y="1384639"/>
            <a:ext cx="7447935" cy="1200329"/>
          </a:xfrm>
          <a:prstGeom prst="rect">
            <a:avLst/>
          </a:prstGeom>
        </p:spPr>
        <p:txBody>
          <a:bodyPr wrap="square">
            <a:spAutoFit/>
          </a:bodyPr>
          <a:lstStyle/>
          <a:p>
            <a:r>
              <a:rPr lang="en-US" dirty="0"/>
              <a:t>This is the sense in which I am obliged to be a listener. To listen to the student's doubts, fears, and incompetencies that are part of the learning process. It is in listening to the student that I learn to speak with him or her. </a:t>
            </a:r>
          </a:p>
          <a:p>
            <a:r>
              <a:rPr lang="en-US" dirty="0"/>
              <a:t>				~ Paulo Freire, </a:t>
            </a:r>
            <a:r>
              <a:rPr lang="en-US" i="1" dirty="0"/>
              <a:t>Pedagogy of Freedom</a:t>
            </a:r>
            <a:endParaRPr lang="en-US" dirty="0"/>
          </a:p>
        </p:txBody>
      </p:sp>
      <p:sp>
        <p:nvSpPr>
          <p:cNvPr id="3" name="TextBox 2"/>
          <p:cNvSpPr txBox="1"/>
          <p:nvPr/>
        </p:nvSpPr>
        <p:spPr>
          <a:xfrm>
            <a:off x="6798366" y="3061252"/>
            <a:ext cx="4625009" cy="2308324"/>
          </a:xfrm>
          <a:prstGeom prst="rect">
            <a:avLst/>
          </a:prstGeom>
          <a:noFill/>
        </p:spPr>
        <p:txBody>
          <a:bodyPr wrap="square" rtlCol="0">
            <a:spAutoFit/>
          </a:bodyPr>
          <a:lstStyle/>
          <a:p>
            <a:r>
              <a:rPr lang="en-US" dirty="0"/>
              <a:t>“There’s a radical – and wonderful – new idea here… that all children could and should be inventors of their own theories, critics of other people’s ideas, analyzers of evidence, and makers of their own personal marks on the world. Its an idea with revolutionary implications. If we take it seriously.” — Deborah Meier</a:t>
            </a:r>
          </a:p>
        </p:txBody>
      </p:sp>
    </p:spTree>
    <p:extLst>
      <p:ext uri="{BB962C8B-B14F-4D97-AF65-F5344CB8AC3E}">
        <p14:creationId xmlns:p14="http://schemas.microsoft.com/office/powerpoint/2010/main" val="177571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8883" y="58977"/>
            <a:ext cx="3522784" cy="1325563"/>
          </a:xfrm>
        </p:spPr>
        <p:txBody>
          <a:bodyPr/>
          <a:lstStyle/>
          <a:p>
            <a:r>
              <a:rPr lang="en-US"/>
              <a:t>Student impact</a:t>
            </a:r>
            <a:endParaRPr lang="en-US" dirty="0"/>
          </a:p>
        </p:txBody>
      </p:sp>
      <p:sp>
        <p:nvSpPr>
          <p:cNvPr id="3" name="Content Placeholder 2"/>
          <p:cNvSpPr>
            <a:spLocks noGrp="1"/>
          </p:cNvSpPr>
          <p:nvPr>
            <p:ph sz="half" idx="1"/>
          </p:nvPr>
        </p:nvSpPr>
        <p:spPr>
          <a:xfrm>
            <a:off x="1759463" y="5683132"/>
            <a:ext cx="5626075" cy="548322"/>
          </a:xfrm>
        </p:spPr>
        <p:txBody>
          <a:bodyPr>
            <a:noAutofit/>
          </a:bodyPr>
          <a:lstStyle/>
          <a:p>
            <a:endParaRPr lang="en-US" sz="1600" b="1" dirty="0"/>
          </a:p>
          <a:p>
            <a:pPr marL="0" indent="0">
              <a:buNone/>
            </a:pPr>
            <a:r>
              <a:rPr lang="en-US" sz="1600" dirty="0">
                <a:effectLst/>
              </a:rPr>
              <a:t>Malala </a:t>
            </a:r>
            <a:r>
              <a:rPr lang="en-US" sz="1600" dirty="0" err="1">
                <a:effectLst/>
              </a:rPr>
              <a:t>Yousafza</a:t>
            </a:r>
            <a:r>
              <a:rPr lang="en-US" sz="1600" b="1" dirty="0">
                <a:effectLst/>
              </a:rPr>
              <a:t>: </a:t>
            </a:r>
            <a:r>
              <a:rPr lang="en-US" sz="1600" b="1" dirty="0"/>
              <a:t>“One child, one teacher, one book, one pen can change the world.” </a:t>
            </a:r>
          </a:p>
          <a:p>
            <a:endParaRPr lang="en-US" sz="1600" b="1" dirty="0"/>
          </a:p>
        </p:txBody>
      </p:sp>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47193" y="837685"/>
            <a:ext cx="3702619" cy="2344792"/>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964" y="1685295"/>
            <a:ext cx="2091814" cy="183167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0566" y="3582466"/>
            <a:ext cx="3434348" cy="2344170"/>
          </a:xfrm>
          <a:prstGeom prst="rect">
            <a:avLst/>
          </a:prstGeom>
        </p:spPr>
      </p:pic>
      <p:sp>
        <p:nvSpPr>
          <p:cNvPr id="10" name="TextBox 9"/>
          <p:cNvSpPr txBox="1"/>
          <p:nvPr/>
        </p:nvSpPr>
        <p:spPr>
          <a:xfrm>
            <a:off x="3196897" y="5449945"/>
            <a:ext cx="1677126" cy="646331"/>
          </a:xfrm>
          <a:prstGeom prst="rect">
            <a:avLst/>
          </a:prstGeom>
          <a:noFill/>
        </p:spPr>
        <p:txBody>
          <a:bodyPr wrap="none" rtlCol="0">
            <a:spAutoFit/>
          </a:bodyPr>
          <a:lstStyle/>
          <a:p>
            <a:r>
              <a:rPr lang="en-US" dirty="0">
                <a:effectLst/>
              </a:rPr>
              <a:t>Malala </a:t>
            </a:r>
            <a:r>
              <a:rPr lang="en-US" dirty="0" err="1">
                <a:effectLst/>
              </a:rPr>
              <a:t>Yousafza</a:t>
            </a:r>
            <a:endParaRPr lang="en-US" dirty="0"/>
          </a:p>
          <a:p>
            <a:endParaRPr lang="en-US" dirty="0"/>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2789" y="279614"/>
            <a:ext cx="3380516" cy="3655542"/>
          </a:xfrm>
          <a:prstGeom prst="rect">
            <a:avLst/>
          </a:prstGeom>
        </p:spPr>
      </p:pic>
      <p:sp>
        <p:nvSpPr>
          <p:cNvPr id="12" name="TextBox 11"/>
          <p:cNvSpPr txBox="1"/>
          <p:nvPr/>
        </p:nvSpPr>
        <p:spPr>
          <a:xfrm>
            <a:off x="8201875" y="4039418"/>
            <a:ext cx="3697786" cy="2308324"/>
          </a:xfrm>
          <a:prstGeom prst="rect">
            <a:avLst/>
          </a:prstGeom>
          <a:noFill/>
        </p:spPr>
        <p:txBody>
          <a:bodyPr wrap="square" rtlCol="0">
            <a:spAutoFit/>
          </a:bodyPr>
          <a:lstStyle/>
          <a:p>
            <a:r>
              <a:rPr lang="en-US" sz="1600" dirty="0"/>
              <a:t>2016:  3,500 Boston high school students protest funding cuts that would have </a:t>
            </a:r>
            <a:r>
              <a:rPr lang="en-US" sz="1600" b="1" dirty="0"/>
              <a:t>closed some public schools, </a:t>
            </a:r>
            <a:r>
              <a:rPr lang="en-US" sz="1600" dirty="0"/>
              <a:t>cut </a:t>
            </a:r>
            <a:r>
              <a:rPr lang="en-US" sz="1600" b="1" dirty="0"/>
              <a:t>extracurricular activities </a:t>
            </a:r>
            <a:r>
              <a:rPr lang="en-US" sz="1600" dirty="0"/>
              <a:t>and </a:t>
            </a:r>
            <a:r>
              <a:rPr lang="en-US" sz="1600" b="1" dirty="0"/>
              <a:t>reduced the number of Advanced Placement classes</a:t>
            </a:r>
            <a:r>
              <a:rPr lang="en-US" sz="1600" dirty="0"/>
              <a:t>.</a:t>
            </a:r>
          </a:p>
          <a:p>
            <a:endParaRPr lang="en-US" sz="1600" dirty="0"/>
          </a:p>
          <a:p>
            <a:r>
              <a:rPr lang="en-US" sz="1600" dirty="0"/>
              <a:t>After they organized</a:t>
            </a:r>
            <a:r>
              <a:rPr lang="is-IS" sz="1600" dirty="0"/>
              <a:t>….</a:t>
            </a:r>
            <a:r>
              <a:rPr lang="en-US" sz="1600" dirty="0"/>
              <a:t>Mayor Marty Walsh announced the </a:t>
            </a:r>
            <a:r>
              <a:rPr lang="en-US" sz="1600" b="1" dirty="0"/>
              <a:t>addition of $4.7 million in school funding.</a:t>
            </a:r>
          </a:p>
        </p:txBody>
      </p:sp>
      <p:sp>
        <p:nvSpPr>
          <p:cNvPr id="15" name="TextBox 14"/>
          <p:cNvSpPr txBox="1"/>
          <p:nvPr/>
        </p:nvSpPr>
        <p:spPr>
          <a:xfrm>
            <a:off x="6409108" y="3168833"/>
            <a:ext cx="1792767" cy="923330"/>
          </a:xfrm>
          <a:prstGeom prst="rect">
            <a:avLst/>
          </a:prstGeom>
          <a:noFill/>
        </p:spPr>
        <p:txBody>
          <a:bodyPr wrap="square" rtlCol="0">
            <a:spAutoFit/>
          </a:bodyPr>
          <a:lstStyle/>
          <a:p>
            <a:r>
              <a:rPr lang="en-US" dirty="0"/>
              <a:t>April 2017: </a:t>
            </a:r>
            <a:r>
              <a:rPr lang="en-US" b="1" dirty="0"/>
              <a:t>Inclusivity</a:t>
            </a:r>
            <a:r>
              <a:rPr lang="en-US" dirty="0"/>
              <a:t> in Mass schools</a:t>
            </a:r>
          </a:p>
        </p:txBody>
      </p:sp>
      <p:sp>
        <p:nvSpPr>
          <p:cNvPr id="16" name="TextBox 15"/>
          <p:cNvSpPr txBox="1"/>
          <p:nvPr/>
        </p:nvSpPr>
        <p:spPr>
          <a:xfrm>
            <a:off x="292522" y="3614391"/>
            <a:ext cx="2155256" cy="1200329"/>
          </a:xfrm>
          <a:prstGeom prst="rect">
            <a:avLst/>
          </a:prstGeom>
          <a:noFill/>
        </p:spPr>
        <p:txBody>
          <a:bodyPr wrap="square" rtlCol="0">
            <a:spAutoFit/>
          </a:bodyPr>
          <a:lstStyle/>
          <a:p>
            <a:r>
              <a:rPr lang="en-US"/>
              <a:t>King: “What you do this day will have an impact on children yet unborn.” </a:t>
            </a:r>
            <a:endParaRPr lang="en-US" dirty="0"/>
          </a:p>
        </p:txBody>
      </p:sp>
    </p:spTree>
    <p:extLst>
      <p:ext uri="{BB962C8B-B14F-4D97-AF65-F5344CB8AC3E}">
        <p14:creationId xmlns:p14="http://schemas.microsoft.com/office/powerpoint/2010/main" val="174288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latin typeface="Hiragino Kaku Gothic Std W8" charset="-128"/>
                <a:ea typeface="Hiragino Kaku Gothic Std W8" charset="-128"/>
                <a:cs typeface="Hiragino Kaku Gothic Std W8" charset="-128"/>
              </a:rPr>
              <a:t>Burning Question:</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4000" b="1" dirty="0">
                <a:solidFill>
                  <a:schemeClr val="accent6">
                    <a:lumMod val="60000"/>
                    <a:lumOff val="40000"/>
                  </a:schemeClr>
                </a:solidFill>
                <a:latin typeface="Hiragino Kaku Gothic Std W8" charset="-128"/>
                <a:ea typeface="Hiragino Kaku Gothic Std W8" charset="-128"/>
                <a:cs typeface="Hiragino Kaku Gothic Std W8" charset="-128"/>
              </a:rPr>
              <a:t>In what ways can we lead and support a positive school culture that values all?</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75151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17" y="303379"/>
            <a:ext cx="4521029" cy="934787"/>
          </a:xfrm>
        </p:spPr>
        <p:txBody>
          <a:bodyPr>
            <a:noAutofit/>
          </a:bodyPr>
          <a:lstStyle/>
          <a:p>
            <a:r>
              <a:rPr lang="en-US" sz="3000" dirty="0" err="1"/>
              <a:t>Quaglia</a:t>
            </a:r>
            <a:r>
              <a:rPr lang="en-US" sz="3000" dirty="0"/>
              <a:t> Institute for School Voice and Aspirations</a:t>
            </a:r>
            <a:br>
              <a:rPr lang="en-US" sz="3000" dirty="0"/>
            </a:br>
            <a:endParaRPr lang="en-US" sz="3000" dirty="0"/>
          </a:p>
        </p:txBody>
      </p:sp>
      <p:sp>
        <p:nvSpPr>
          <p:cNvPr id="3" name="Content Placeholder 2"/>
          <p:cNvSpPr>
            <a:spLocks noGrp="1"/>
          </p:cNvSpPr>
          <p:nvPr>
            <p:ph idx="1"/>
          </p:nvPr>
        </p:nvSpPr>
        <p:spPr>
          <a:xfrm>
            <a:off x="303317" y="2251141"/>
            <a:ext cx="3631469" cy="3322925"/>
          </a:xfrm>
        </p:spPr>
        <p:txBody>
          <a:bodyPr>
            <a:normAutofit/>
          </a:bodyPr>
          <a:lstStyle/>
          <a:p>
            <a:pPr marL="0" indent="0">
              <a:lnSpc>
                <a:spcPct val="100000"/>
              </a:lnSpc>
              <a:spcBef>
                <a:spcPts val="0"/>
              </a:spcBef>
              <a:buNone/>
            </a:pPr>
            <a:endParaRPr lang="en-US" sz="1600" dirty="0"/>
          </a:p>
          <a:p>
            <a:pPr>
              <a:lnSpc>
                <a:spcPct val="100000"/>
              </a:lnSpc>
              <a:spcBef>
                <a:spcPts val="0"/>
              </a:spcBef>
            </a:pPr>
            <a:r>
              <a:rPr lang="en-US" sz="1600" dirty="0"/>
              <a:t>Commitment to promoting and putting into practice the conditions that foster STUDENT &amp; TEACHER VOICE and ASPIRATIONS in SCHOOLS and learning COMMUNITIES around the WORLD.</a:t>
            </a:r>
          </a:p>
          <a:p>
            <a:r>
              <a:rPr lang="en-US" sz="1600" dirty="0"/>
              <a:t>During the 2015-2016 academic year, </a:t>
            </a:r>
            <a:r>
              <a:rPr lang="en-US" sz="1600" dirty="0" err="1"/>
              <a:t>Quaglia</a:t>
            </a:r>
            <a:r>
              <a:rPr lang="en-US" sz="1600" dirty="0"/>
              <a:t> School Voice Student Surveys were taken by 48,185 students in grades 6-12 in 14 states, including Massachusetts. </a:t>
            </a:r>
          </a:p>
          <a:p>
            <a:endParaRPr lang="en-US" dirty="0"/>
          </a:p>
          <a:p>
            <a:endParaRPr lang="en-US" dirty="0"/>
          </a:p>
          <a:p>
            <a:pPr>
              <a:lnSpc>
                <a:spcPct val="100000"/>
              </a:lnSpc>
              <a:spcBef>
                <a:spcPts val="0"/>
              </a:spcBef>
            </a:pPr>
            <a:endParaRPr lang="en-US" dirty="0"/>
          </a:p>
          <a:p>
            <a:endParaRPr lang="en-US" dirty="0"/>
          </a:p>
          <a:p>
            <a:pPr marL="0" indent="0">
              <a:lnSpc>
                <a:spcPct val="100000"/>
              </a:lnSpc>
              <a:spcBef>
                <a:spcPts val="0"/>
              </a:spcBef>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282" y="1659987"/>
            <a:ext cx="3636032" cy="2812400"/>
          </a:xfrm>
          <a:prstGeom prst="rect">
            <a:avLst/>
          </a:prstGeom>
        </p:spPr>
      </p:pic>
      <p:sp>
        <p:nvSpPr>
          <p:cNvPr id="5" name="Content Placeholder 2"/>
          <p:cNvSpPr txBox="1">
            <a:spLocks/>
          </p:cNvSpPr>
          <p:nvPr/>
        </p:nvSpPr>
        <p:spPr>
          <a:xfrm>
            <a:off x="8555093" y="633046"/>
            <a:ext cx="2952280" cy="66680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solidFill>
                  <a:schemeClr val="accent2">
                    <a:lumMod val="60000"/>
                    <a:lumOff val="40000"/>
                  </a:schemeClr>
                </a:solidFill>
                <a:latin typeface="Hiragino Kaku Gothic Std W8" charset="-128"/>
                <a:ea typeface="Hiragino Kaku Gothic Std W8" charset="-128"/>
                <a:cs typeface="Hiragino Kaku Gothic Std W8" charset="-128"/>
              </a:rPr>
              <a:t>Students who believe they have a voice in school are 7x more likely to be academically motivated than students who do not believe they have a voice. </a:t>
            </a:r>
          </a:p>
          <a:p>
            <a:endParaRPr lang="en-US" dirty="0"/>
          </a:p>
        </p:txBody>
      </p:sp>
    </p:spTree>
    <p:extLst>
      <p:ext uri="{BB962C8B-B14F-4D97-AF65-F5344CB8AC3E}">
        <p14:creationId xmlns:p14="http://schemas.microsoft.com/office/powerpoint/2010/main" val="75361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marL="0" indent="0" algn="ctr">
              <a:buNone/>
            </a:pPr>
            <a:endParaRPr lang="en-US" sz="4400" b="1" dirty="0">
              <a:latin typeface="Phosphate Inline" charset="0"/>
              <a:ea typeface="Phosphate Inline" charset="0"/>
              <a:cs typeface="Phosphate Inline" charset="0"/>
            </a:endParaRPr>
          </a:p>
          <a:p>
            <a:pPr marL="0" indent="0" algn="ctr">
              <a:buNone/>
            </a:pPr>
            <a:endParaRPr lang="en-US" sz="4400" b="1" dirty="0">
              <a:latin typeface="Phosphate Inline" charset="0"/>
              <a:ea typeface="Phosphate Inline" charset="0"/>
              <a:cs typeface="Phosphate Inline" charset="0"/>
            </a:endParaRPr>
          </a:p>
          <a:p>
            <a:pPr marL="0" indent="0" algn="ctr">
              <a:buNone/>
            </a:pPr>
            <a:endParaRPr lang="en-US" sz="4400" b="1" dirty="0">
              <a:latin typeface="Phosphate Inline" charset="0"/>
              <a:ea typeface="Phosphate Inline" charset="0"/>
              <a:cs typeface="Phosphate Inline" charset="0"/>
            </a:endParaRPr>
          </a:p>
          <a:p>
            <a:pPr marL="0" indent="0" algn="ctr">
              <a:buNone/>
            </a:pPr>
            <a:endParaRPr lang="en-US" sz="4400" b="1" dirty="0">
              <a:latin typeface="Phosphate Inline" charset="0"/>
              <a:ea typeface="Phosphate Inline" charset="0"/>
              <a:cs typeface="Phosphate Inline" charset="0"/>
            </a:endParaRPr>
          </a:p>
          <a:p>
            <a:pPr marL="0" indent="0" algn="ctr">
              <a:buNone/>
            </a:pPr>
            <a:r>
              <a:rPr lang="en-US" sz="4400" b="1" dirty="0">
                <a:latin typeface="Phosphate Inline" charset="0"/>
                <a:ea typeface="Phosphate Inline" charset="0"/>
                <a:cs typeface="Phosphate Inline" charset="0"/>
              </a:rPr>
              <a:t>How can we prepare for a </a:t>
            </a:r>
            <a:r>
              <a:rPr lang="en-US" sz="4400" b="1" dirty="0">
                <a:solidFill>
                  <a:schemeClr val="accent6">
                    <a:lumMod val="75000"/>
                  </a:schemeClr>
                </a:solidFill>
                <a:latin typeface="Phosphate Inline" charset="0"/>
                <a:ea typeface="Phosphate Inline" charset="0"/>
                <a:cs typeface="Phosphate Inline" charset="0"/>
              </a:rPr>
              <a:t>world</a:t>
            </a:r>
            <a:r>
              <a:rPr lang="en-US" sz="4400" b="1" dirty="0">
                <a:latin typeface="Phosphate Inline" charset="0"/>
                <a:ea typeface="Phosphate Inline" charset="0"/>
                <a:cs typeface="Phosphate Inline" charset="0"/>
              </a:rPr>
              <a:t> that doesn’t exist yet?</a:t>
            </a:r>
          </a:p>
          <a:p>
            <a:endParaRPr lang="en-US" dirty="0"/>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547" y="788607"/>
            <a:ext cx="4146513" cy="3641867"/>
          </a:xfrm>
          <a:prstGeom prst="rect">
            <a:avLst/>
          </a:prstGeom>
        </p:spPr>
      </p:pic>
    </p:spTree>
    <p:extLst>
      <p:ext uri="{BB962C8B-B14F-4D97-AF65-F5344CB8AC3E}">
        <p14:creationId xmlns:p14="http://schemas.microsoft.com/office/powerpoint/2010/main" val="1592701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160" y="324464"/>
            <a:ext cx="10324741" cy="693174"/>
          </a:xfrm>
        </p:spPr>
        <p:txBody>
          <a:bodyPr/>
          <a:lstStyle/>
          <a:p>
            <a:pPr algn="ctr"/>
            <a:r>
              <a:rPr lang="en-US" sz="4000" b="1" dirty="0">
                <a:solidFill>
                  <a:schemeClr val="accent2">
                    <a:lumMod val="75000"/>
                  </a:schemeClr>
                </a:solidFill>
              </a:rPr>
              <a:t>Wisdom from Geese</a:t>
            </a:r>
          </a:p>
        </p:txBody>
      </p:sp>
      <p:pic>
        <p:nvPicPr>
          <p:cNvPr id="15" name="Content Placeholder 1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24067" y="987425"/>
            <a:ext cx="3890442" cy="4873625"/>
          </a:xfrm>
        </p:spPr>
      </p:pic>
      <p:sp>
        <p:nvSpPr>
          <p:cNvPr id="4" name="Text Placeholder 3"/>
          <p:cNvSpPr>
            <a:spLocks noGrp="1"/>
          </p:cNvSpPr>
          <p:nvPr>
            <p:ph type="body" sz="half" idx="2"/>
          </p:nvPr>
        </p:nvSpPr>
        <p:spPr>
          <a:xfrm>
            <a:off x="736550" y="1589496"/>
            <a:ext cx="4159915" cy="781664"/>
          </a:xfrm>
        </p:spPr>
        <p:txBody>
          <a:bodyPr>
            <a:noAutofit/>
          </a:bodyPr>
          <a:lstStyle/>
          <a:p>
            <a:pPr marL="742950" indent="-742950">
              <a:buAutoNum type="arabicPeriod"/>
            </a:pPr>
            <a:r>
              <a:rPr lang="en-US" sz="3600" dirty="0"/>
              <a:t>Share the Load</a:t>
            </a:r>
          </a:p>
          <a:p>
            <a:pPr marL="742950" indent="-742950">
              <a:buAutoNum type="arabicPeriod"/>
            </a:pPr>
            <a:r>
              <a:rPr lang="en-US" sz="3600" dirty="0"/>
              <a:t>Communicate with each other</a:t>
            </a:r>
          </a:p>
          <a:p>
            <a:pPr marL="742950" indent="-742950">
              <a:buAutoNum type="arabicPeriod"/>
            </a:pPr>
            <a:r>
              <a:rPr lang="en-US" sz="3600" dirty="0"/>
              <a:t>Stand with those who need support.</a:t>
            </a:r>
          </a:p>
          <a:p>
            <a:pPr marL="742950" indent="-742950">
              <a:buAutoNum type="arabicPeriod"/>
            </a:pPr>
            <a:r>
              <a:rPr lang="en-US" sz="3600" dirty="0"/>
              <a:t>Assess and [Re] Align</a:t>
            </a:r>
          </a:p>
          <a:p>
            <a:pPr marL="742950" indent="-742950">
              <a:buAutoNum type="arabicPeriod"/>
            </a:pPr>
            <a:endParaRPr lang="en-US" sz="3600" dirty="0"/>
          </a:p>
          <a:p>
            <a:pPr marL="742950" indent="-742950">
              <a:buAutoNum type="arabicPeriod"/>
            </a:pPr>
            <a:endParaRPr lang="en-US" sz="3600" dirty="0"/>
          </a:p>
        </p:txBody>
      </p:sp>
    </p:spTree>
    <p:extLst>
      <p:ext uri="{BB962C8B-B14F-4D97-AF65-F5344CB8AC3E}">
        <p14:creationId xmlns:p14="http://schemas.microsoft.com/office/powerpoint/2010/main" val="170717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6787" y="265043"/>
            <a:ext cx="6878156" cy="6044441"/>
          </a:xfrm>
        </p:spPr>
      </p:pic>
      <p:sp>
        <p:nvSpPr>
          <p:cNvPr id="9" name="TextBox 8"/>
          <p:cNvSpPr txBox="1"/>
          <p:nvPr/>
        </p:nvSpPr>
        <p:spPr>
          <a:xfrm>
            <a:off x="1298713" y="1060174"/>
            <a:ext cx="1107996" cy="4770782"/>
          </a:xfrm>
          <a:prstGeom prst="rect">
            <a:avLst/>
          </a:prstGeom>
          <a:noFill/>
        </p:spPr>
        <p:txBody>
          <a:bodyPr vert="vert270" wrap="square" rtlCol="0">
            <a:spAutoFit/>
          </a:bodyPr>
          <a:lstStyle/>
          <a:p>
            <a:pPr algn="ctr"/>
            <a:r>
              <a:rPr lang="en-US" sz="6000" dirty="0">
                <a:latin typeface="Phosphate Inline" charset="0"/>
                <a:ea typeface="Phosphate Inline" charset="0"/>
                <a:cs typeface="Phosphate Inline" charset="0"/>
              </a:rPr>
              <a:t>THINK TANK</a:t>
            </a:r>
          </a:p>
        </p:txBody>
      </p:sp>
      <p:sp>
        <p:nvSpPr>
          <p:cNvPr id="2" name="TextBox 1">
            <a:extLst>
              <a:ext uri="{FF2B5EF4-FFF2-40B4-BE49-F238E27FC236}">
                <a16:creationId xmlns:a16="http://schemas.microsoft.com/office/drawing/2014/main" id="{7E3C0D57-683F-754C-BE56-5D3DD4B965D9}"/>
              </a:ext>
            </a:extLst>
          </p:cNvPr>
          <p:cNvSpPr txBox="1"/>
          <p:nvPr/>
        </p:nvSpPr>
        <p:spPr>
          <a:xfrm>
            <a:off x="2406709" y="6309484"/>
            <a:ext cx="7305205" cy="553998"/>
          </a:xfrm>
          <a:prstGeom prst="rect">
            <a:avLst/>
          </a:prstGeom>
          <a:noFill/>
        </p:spPr>
        <p:txBody>
          <a:bodyPr wrap="none" rtlCol="0">
            <a:spAutoFit/>
          </a:bodyPr>
          <a:lstStyle/>
          <a:p>
            <a:r>
              <a:rPr lang="en-US" sz="3000" b="1" dirty="0"/>
              <a:t>       </a:t>
            </a:r>
            <a:r>
              <a:rPr lang="en-US" sz="3000" b="1" dirty="0">
                <a:solidFill>
                  <a:schemeClr val="accent6">
                    <a:lumMod val="75000"/>
                  </a:schemeClr>
                </a:solidFill>
              </a:rPr>
              <a:t>”Make Like Geese” </a:t>
            </a:r>
            <a:r>
              <a:rPr lang="en-US" sz="3000" b="1" i="1" dirty="0">
                <a:solidFill>
                  <a:schemeClr val="accent6">
                    <a:lumMod val="75000"/>
                  </a:schemeClr>
                </a:solidFill>
              </a:rPr>
              <a:t>Think Tank </a:t>
            </a:r>
            <a:r>
              <a:rPr lang="en-US" sz="3000" b="1" dirty="0">
                <a:solidFill>
                  <a:schemeClr val="accent6">
                    <a:lumMod val="75000"/>
                  </a:schemeClr>
                </a:solidFill>
              </a:rPr>
              <a:t>Protocol</a:t>
            </a:r>
            <a:r>
              <a:rPr lang="en-US" sz="3000" b="1" dirty="0"/>
              <a:t>™️</a:t>
            </a:r>
          </a:p>
        </p:txBody>
      </p:sp>
    </p:spTree>
    <p:extLst>
      <p:ext uri="{BB962C8B-B14F-4D97-AF65-F5344CB8AC3E}">
        <p14:creationId xmlns:p14="http://schemas.microsoft.com/office/powerpoint/2010/main" val="2077896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915" y="0"/>
            <a:ext cx="10515600" cy="1325563"/>
          </a:xfrm>
        </p:spPr>
        <p:txBody>
          <a:bodyPr>
            <a:normAutofit/>
          </a:bodyPr>
          <a:lstStyle/>
          <a:p>
            <a:pPr algn="ctr"/>
            <a:r>
              <a:rPr lang="en-US" dirty="0">
                <a:solidFill>
                  <a:schemeClr val="accent2">
                    <a:lumMod val="40000"/>
                    <a:lumOff val="60000"/>
                  </a:schemeClr>
                </a:solidFill>
              </a:rPr>
              <a:t>“</a:t>
            </a:r>
            <a:r>
              <a:rPr lang="en-US" b="1" i="1" dirty="0">
                <a:solidFill>
                  <a:schemeClr val="accent2">
                    <a:lumMod val="40000"/>
                    <a:lumOff val="60000"/>
                  </a:schemeClr>
                </a:solidFill>
              </a:rPr>
              <a:t>Make Like Geese</a:t>
            </a:r>
            <a:r>
              <a:rPr lang="en-US" b="1" dirty="0">
                <a:solidFill>
                  <a:schemeClr val="accent2">
                    <a:lumMod val="40000"/>
                    <a:lumOff val="60000"/>
                  </a:schemeClr>
                </a:solidFill>
              </a:rPr>
              <a:t>”</a:t>
            </a:r>
            <a:br>
              <a:rPr lang="en-US" b="1" dirty="0">
                <a:solidFill>
                  <a:schemeClr val="accent2">
                    <a:lumMod val="40000"/>
                    <a:lumOff val="60000"/>
                  </a:schemeClr>
                </a:solidFill>
              </a:rPr>
            </a:br>
            <a:r>
              <a:rPr lang="en-US" b="1" dirty="0">
                <a:solidFill>
                  <a:schemeClr val="accent2">
                    <a:lumMod val="60000"/>
                    <a:lumOff val="40000"/>
                  </a:schemeClr>
                </a:solidFill>
              </a:rPr>
              <a:t>Student Led </a:t>
            </a:r>
            <a:r>
              <a:rPr lang="en-US" b="1" i="1" dirty="0">
                <a:solidFill>
                  <a:schemeClr val="accent2">
                    <a:lumMod val="60000"/>
                    <a:lumOff val="40000"/>
                  </a:schemeClr>
                </a:solidFill>
              </a:rPr>
              <a:t>Think Tank </a:t>
            </a:r>
            <a:r>
              <a:rPr lang="en-US" b="1" dirty="0">
                <a:solidFill>
                  <a:schemeClr val="accent2">
                    <a:lumMod val="60000"/>
                    <a:lumOff val="40000"/>
                  </a:schemeClr>
                </a:solidFill>
              </a:rPr>
              <a:t>Protocol</a:t>
            </a:r>
          </a:p>
        </p:txBody>
      </p:sp>
      <p:sp>
        <p:nvSpPr>
          <p:cNvPr id="7" name="Content Placeholder 6"/>
          <p:cNvSpPr>
            <a:spLocks noGrp="1"/>
          </p:cNvSpPr>
          <p:nvPr>
            <p:ph idx="1"/>
          </p:nvPr>
        </p:nvSpPr>
        <p:spPr>
          <a:xfrm>
            <a:off x="303928" y="2125399"/>
            <a:ext cx="2670766" cy="3569346"/>
          </a:xfrm>
        </p:spPr>
        <p:txBody>
          <a:bodyPr/>
          <a:lstStyle/>
          <a:p>
            <a:r>
              <a:rPr lang="en-US" dirty="0">
                <a:solidFill>
                  <a:schemeClr val="accent5">
                    <a:lumMod val="20000"/>
                    <a:lumOff val="80000"/>
                  </a:schemeClr>
                </a:solidFill>
              </a:rPr>
              <a:t>Groups of 4</a:t>
            </a:r>
          </a:p>
          <a:p>
            <a:r>
              <a:rPr lang="en-US" dirty="0">
                <a:solidFill>
                  <a:schemeClr val="accent5">
                    <a:lumMod val="20000"/>
                    <a:lumOff val="80000"/>
                  </a:schemeClr>
                </a:solidFill>
              </a:rPr>
              <a:t>1-2 Facilitators </a:t>
            </a:r>
            <a:r>
              <a:rPr lang="en-US" sz="1800" dirty="0"/>
              <a:t>(Monitor Time and Maintains Goals)</a:t>
            </a:r>
          </a:p>
          <a:p>
            <a:r>
              <a:rPr lang="en-US" dirty="0">
                <a:solidFill>
                  <a:schemeClr val="accent5">
                    <a:lumMod val="20000"/>
                    <a:lumOff val="80000"/>
                  </a:schemeClr>
                </a:solidFill>
              </a:rPr>
              <a:t>1-2 Speakers </a:t>
            </a:r>
            <a:r>
              <a:rPr lang="en-US" sz="1800" dirty="0"/>
              <a:t>(Presents Key Points)</a:t>
            </a:r>
          </a:p>
          <a:p>
            <a:r>
              <a:rPr lang="en-US" dirty="0">
                <a:solidFill>
                  <a:schemeClr val="accent5">
                    <a:lumMod val="20000"/>
                    <a:lumOff val="80000"/>
                  </a:schemeClr>
                </a:solidFill>
              </a:rPr>
              <a:t>1-2 Scribes  </a:t>
            </a:r>
          </a:p>
          <a:p>
            <a:pPr marL="0" indent="0">
              <a:buNone/>
            </a:pPr>
            <a:r>
              <a:rPr lang="en-US" sz="1500" dirty="0"/>
              <a:t>      (takes notes &amp; documents         salient ideas on chart paper)</a:t>
            </a:r>
          </a:p>
          <a:p>
            <a:endParaRPr lang="en-US" dirty="0"/>
          </a:p>
          <a:p>
            <a:endParaRPr lang="en-US" dirty="0"/>
          </a:p>
        </p:txBody>
      </p:sp>
      <p:sp>
        <p:nvSpPr>
          <p:cNvPr id="8" name="TextBox 7"/>
          <p:cNvSpPr txBox="1"/>
          <p:nvPr/>
        </p:nvSpPr>
        <p:spPr>
          <a:xfrm>
            <a:off x="3694505" y="1757452"/>
            <a:ext cx="7951304" cy="4524315"/>
          </a:xfrm>
          <a:prstGeom prst="rect">
            <a:avLst/>
          </a:prstGeom>
          <a:noFill/>
        </p:spPr>
        <p:txBody>
          <a:bodyPr wrap="square" rtlCol="0">
            <a:spAutoFit/>
          </a:bodyPr>
          <a:lstStyle/>
          <a:p>
            <a:r>
              <a:rPr lang="en-US" dirty="0"/>
              <a:t>Method:</a:t>
            </a:r>
          </a:p>
          <a:p>
            <a:pPr marL="514350" indent="-514350">
              <a:buAutoNum type="arabicPeriod"/>
            </a:pPr>
            <a:r>
              <a:rPr lang="en-US" b="1" dirty="0">
                <a:solidFill>
                  <a:srgbClr val="7030A0"/>
                </a:solidFill>
              </a:rPr>
              <a:t>Think</a:t>
            </a:r>
            <a:r>
              <a:rPr lang="en-US" dirty="0"/>
              <a:t>:  Take a moment to imagine a school community where everyone is ENGAGED, LEARNING &amp; GROWING, SUPPORTIVE, SUPPORTED and PREPARED. (2 min)   </a:t>
            </a:r>
          </a:p>
          <a:p>
            <a:pPr marL="514350" indent="-514350">
              <a:buAutoNum type="arabicPeriod"/>
            </a:pPr>
            <a:endParaRPr lang="en-US" dirty="0"/>
          </a:p>
          <a:p>
            <a:pPr marL="514350" indent="-514350">
              <a:buAutoNum type="arabicPeriod"/>
            </a:pPr>
            <a:r>
              <a:rPr lang="en-US" b="1" dirty="0">
                <a:solidFill>
                  <a:srgbClr val="FFC000"/>
                </a:solidFill>
              </a:rPr>
              <a:t>Listen</a:t>
            </a:r>
            <a:r>
              <a:rPr lang="en-US" dirty="0"/>
              <a:t>:   Share &amp; Listen to ideas! (10)</a:t>
            </a:r>
          </a:p>
          <a:p>
            <a:pPr marL="514350" indent="-514350">
              <a:buAutoNum type="arabicPeriod"/>
            </a:pPr>
            <a:endParaRPr lang="en-US" dirty="0"/>
          </a:p>
          <a:p>
            <a:pPr marL="514350" indent="-514350">
              <a:buAutoNum type="arabicPeriod"/>
            </a:pPr>
            <a:r>
              <a:rPr lang="en-US" b="1" dirty="0">
                <a:solidFill>
                  <a:srgbClr val="0070C0"/>
                </a:solidFill>
              </a:rPr>
              <a:t>Learn:  </a:t>
            </a:r>
            <a:r>
              <a:rPr lang="en-US" dirty="0"/>
              <a:t>What are some key areas and factors that would better promote a positive school climate?  Brainstorm ideas on chart paper. (10 min)</a:t>
            </a:r>
          </a:p>
          <a:p>
            <a:pPr marL="514350" indent="-514350">
              <a:buAutoNum type="arabicPeriod"/>
            </a:pPr>
            <a:endParaRPr lang="en-US" dirty="0"/>
          </a:p>
          <a:p>
            <a:pPr marL="514350" indent="-514350">
              <a:buAutoNum type="arabicPeriod"/>
            </a:pPr>
            <a:r>
              <a:rPr lang="en-US" b="1" dirty="0">
                <a:solidFill>
                  <a:schemeClr val="accent6">
                    <a:lumMod val="75000"/>
                  </a:schemeClr>
                </a:solidFill>
              </a:rPr>
              <a:t>Lead: </a:t>
            </a:r>
            <a:r>
              <a:rPr lang="en-US" b="1" dirty="0"/>
              <a:t>How can I In what ways can we lead </a:t>
            </a:r>
          </a:p>
          <a:p>
            <a:r>
              <a:rPr lang="en-US" b="1" dirty="0"/>
              <a:t>                     and support a positive school culture</a:t>
            </a:r>
          </a:p>
          <a:p>
            <a:r>
              <a:rPr lang="en-US" b="1" dirty="0"/>
              <a:t>                     that values all? </a:t>
            </a:r>
            <a:r>
              <a:rPr lang="en-US" dirty="0"/>
              <a:t>(10 min).  </a:t>
            </a:r>
          </a:p>
          <a:p>
            <a:r>
              <a:rPr lang="en-US" dirty="0"/>
              <a:t>                    </a:t>
            </a:r>
          </a:p>
          <a:p>
            <a:r>
              <a:rPr lang="en-US" dirty="0"/>
              <a:t> 	   </a:t>
            </a:r>
            <a:r>
              <a:rPr lang="en-US" b="1" dirty="0"/>
              <a:t>What actionable step[s] can I take now?</a:t>
            </a:r>
          </a:p>
          <a:p>
            <a:endParaRPr lang="en-US" dirty="0"/>
          </a:p>
        </p:txBody>
      </p:sp>
    </p:spTree>
    <p:extLst>
      <p:ext uri="{BB962C8B-B14F-4D97-AF65-F5344CB8AC3E}">
        <p14:creationId xmlns:p14="http://schemas.microsoft.com/office/powerpoint/2010/main" val="3545870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5736</TotalTime>
  <Words>678</Words>
  <Application>Microsoft Macintosh PowerPoint</Application>
  <PresentationFormat>Widescreen</PresentationFormat>
  <Paragraphs>70</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Hiragino Kaku Gothic Std W8</vt:lpstr>
      <vt:lpstr>Arial</vt:lpstr>
      <vt:lpstr>Calibri</vt:lpstr>
      <vt:lpstr>Calibri Light</vt:lpstr>
      <vt:lpstr>Phosphate Inline</vt:lpstr>
      <vt:lpstr>Office Theme</vt:lpstr>
      <vt:lpstr>How do we improve learning environments with student voice and action?</vt:lpstr>
      <vt:lpstr>PowerPoint Presentation</vt:lpstr>
      <vt:lpstr>Student impact</vt:lpstr>
      <vt:lpstr>Burning Question:</vt:lpstr>
      <vt:lpstr>Quaglia Institute for School Voice and Aspirations </vt:lpstr>
      <vt:lpstr>PowerPoint Presentation</vt:lpstr>
      <vt:lpstr>Wisdom from Geese</vt:lpstr>
      <vt:lpstr>PowerPoint Presentation</vt:lpstr>
      <vt:lpstr>“Make Like Geese” Student Led Think Tank Protocol</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Learning Environments</dc:title>
  <dc:creator>Aja Jackson</dc:creator>
  <cp:lastModifiedBy>Microsoft Office User</cp:lastModifiedBy>
  <cp:revision>54</cp:revision>
  <dcterms:created xsi:type="dcterms:W3CDTF">2017-04-08T12:20:43Z</dcterms:created>
  <dcterms:modified xsi:type="dcterms:W3CDTF">2019-08-19T17:21:42Z</dcterms:modified>
</cp:coreProperties>
</file>