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6858000" cy="9144000"/>
  <p:embeddedFontLst>
    <p:embeddedFont>
      <p:font typeface="Lato" panose="020F0502020204030204" pitchFamily="34" charset="0"/>
      <p:regular r:id="rId38"/>
      <p:bold r:id="rId39"/>
      <p:italic r:id="rId40"/>
      <p:boldItalic r:id="rId41"/>
    </p:embeddedFont>
    <p:embeddedFont>
      <p:font typeface="Lora" panose="020F0502020204030204" pitchFamily="2" charset="0"/>
      <p:regular r:id="rId42"/>
      <p:bold r:id="rId43"/>
      <p:italic r:id="rId44"/>
      <p:boldItalic r:id="rId45"/>
    </p:embeddedFont>
    <p:embeddedFont>
      <p:font typeface="Permanent Marker" panose="020B0604020202020204" charset="0"/>
      <p:regular r:id="rId46"/>
    </p:embeddedFont>
    <p:embeddedFont>
      <p:font typeface="Playfair Display" panose="020F0502020204030204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674243-0A01-422A-8406-4611CD693321}">
  <a:tblStyle styleId="{60674243-0A01-422A-8406-4611CD6933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3" d="100"/>
          <a:sy n="103" d="100"/>
        </p:scale>
        <p:origin x="326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3c7f5c3f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3c7f5c3f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93b6ff73d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93b6ff73d_1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e22de60e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de22de60e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e22de60e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de22de60e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e22de60e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de22de60e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93b6ff73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93b6ff73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4dc483c0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4dc483c0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4dc483c0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d4dc483c0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d4dc483c0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d4dc483c0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93b6ff73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93b6ff73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4dc483c0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4dc483c0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4dc483c0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d4dc483c0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d4dc483c06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d4dc483c06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d4dc483c06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d4dc483c06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4dc483c0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d4dc483c0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4dc483c06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4dc483c06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d4dc483c06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d4dc483c06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d4dc483c0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d4dc483c0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d4dc483c0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d4dc483c06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e40106acd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de40106acd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de40106ac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de40106ac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e40106acd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de40106acd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93b6ff73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93b6ff73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de40106acd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de40106acd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de40106ac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de40106acd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de40106acd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de40106acd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de40106acd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de40106acd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de40106acd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de40106acd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de40106ac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de40106ac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de40106acd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de40106acd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de40106acd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de40106acd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de40106acd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de40106acd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de40106acd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de40106acd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de40106acd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de40106acd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de40106acd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de40106acd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e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3" descr="Light wood table top" title="Background photo C"/>
          <p:cNvPicPr preferRelativeResize="0"/>
          <p:nvPr/>
        </p:nvPicPr>
        <p:blipFill rotWithShape="1">
          <a:blip r:embed="rId3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3"/>
          <p:cNvCxnSpPr/>
          <p:nvPr/>
        </p:nvCxnSpPr>
        <p:spPr>
          <a:xfrm>
            <a:off x="593140" y="1055727"/>
            <a:ext cx="80235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" name="Google Shape;71;p13"/>
          <p:cNvSpPr/>
          <p:nvPr/>
        </p:nvSpPr>
        <p:spPr>
          <a:xfrm rot="-406273">
            <a:off x="5722209" y="1298103"/>
            <a:ext cx="2585132" cy="320941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409069">
            <a:off x="5784712" y="1348974"/>
            <a:ext cx="2471326" cy="3101603"/>
          </a:xfrm>
          <a:prstGeom prst="rect">
            <a:avLst/>
          </a:prstGeom>
          <a:noFill/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</p:pic>
      <p:sp>
        <p:nvSpPr>
          <p:cNvPr id="73" name="Google Shape;73;p13"/>
          <p:cNvSpPr/>
          <p:nvPr/>
        </p:nvSpPr>
        <p:spPr>
          <a:xfrm rot="342188">
            <a:off x="3042138" y="1407093"/>
            <a:ext cx="2520777" cy="344801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6"/>
            <a:ext cx="8359200" cy="20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Kratom: Herbal Tea or Gas Station Heroin?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38"/>
          <a:stretch/>
        </p:blipFill>
        <p:spPr>
          <a:xfrm rot="322527">
            <a:off x="3106131" y="1472252"/>
            <a:ext cx="2397143" cy="34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>
            <a:spLocks noGrp="1"/>
          </p:cNvSpPr>
          <p:nvPr>
            <p:ph type="ctrTitle" idx="4294967295"/>
          </p:nvPr>
        </p:nvSpPr>
        <p:spPr>
          <a:xfrm>
            <a:off x="151625" y="3167572"/>
            <a:ext cx="2946600" cy="2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Randall Beaupre, MD</a:t>
            </a:r>
            <a:endParaRPr sz="21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Adnan Celjo, MD</a:t>
            </a:r>
            <a:endParaRPr sz="2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/>
          <p:nvPr/>
        </p:nvSpPr>
        <p:spPr>
          <a:xfrm rot="10800000">
            <a:off x="5511850" y="203350"/>
            <a:ext cx="3249900" cy="3079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508000" y="1871075"/>
            <a:ext cx="3249900" cy="3079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1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/>
        </p:blipFill>
        <p:spPr>
          <a:xfrm>
            <a:off x="588950" y="1947875"/>
            <a:ext cx="3084500" cy="2912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634"/>
          <a:stretch/>
        </p:blipFill>
        <p:spPr>
          <a:xfrm>
            <a:off x="5588000" y="295100"/>
            <a:ext cx="3084500" cy="29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>
            <a:off x="456092" y="940653"/>
            <a:ext cx="3232800" cy="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Adnan Celjo, MD</a:t>
            </a:r>
            <a:endParaRPr sz="20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Board-Certified Psychiatry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4980046" y="3501531"/>
            <a:ext cx="4037100" cy="8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Randall Beaupre, MD</a:t>
            </a:r>
            <a:endParaRPr sz="20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Board-Certified Emergency Medicine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 &amp; Addiction Medicine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624"/>
          <a:stretch/>
        </p:blipFill>
        <p:spPr>
          <a:xfrm>
            <a:off x="1675751" y="444000"/>
            <a:ext cx="6060576" cy="432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6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>
            <a:spLocks noGrp="1"/>
          </p:cNvSpPr>
          <p:nvPr>
            <p:ph type="ctrTitle" idx="4294967295"/>
          </p:nvPr>
        </p:nvSpPr>
        <p:spPr>
          <a:xfrm>
            <a:off x="0" y="1950153"/>
            <a:ext cx="90813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>
                <a:solidFill>
                  <a:srgbClr val="FFFFFF"/>
                </a:solidFill>
              </a:rPr>
              <a:t>Kratom</a:t>
            </a:r>
            <a:endParaRPr sz="7300">
              <a:solidFill>
                <a:srgbClr val="FFFFFF"/>
              </a:solidFill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1567225" y="1102675"/>
            <a:ext cx="4377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6"/>
          <p:cNvSpPr txBox="1">
            <a:spLocks noGrp="1"/>
          </p:cNvSpPr>
          <p:nvPr>
            <p:ph type="ctrTitle" idx="4294967295"/>
          </p:nvPr>
        </p:nvSpPr>
        <p:spPr>
          <a:xfrm>
            <a:off x="794945" y="1140405"/>
            <a:ext cx="24369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B5394"/>
                </a:solidFill>
              </a:rPr>
              <a:t>K-train</a:t>
            </a:r>
            <a:endParaRPr sz="4800">
              <a:solidFill>
                <a:srgbClr val="0B5394"/>
              </a:solidFill>
            </a:endParaRPr>
          </a:p>
        </p:txBody>
      </p:sp>
      <p:sp>
        <p:nvSpPr>
          <p:cNvPr id="101" name="Google Shape;101;p16"/>
          <p:cNvSpPr txBox="1">
            <a:spLocks noGrp="1"/>
          </p:cNvSpPr>
          <p:nvPr>
            <p:ph type="ctrTitle" idx="4294967295"/>
          </p:nvPr>
        </p:nvSpPr>
        <p:spPr>
          <a:xfrm>
            <a:off x="6482338" y="3228225"/>
            <a:ext cx="24369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B5394"/>
                </a:solidFill>
              </a:rPr>
              <a:t>Thang</a:t>
            </a:r>
            <a:endParaRPr sz="4800">
              <a:solidFill>
                <a:srgbClr val="0B5394"/>
              </a:solidFill>
            </a:endParaRPr>
          </a:p>
        </p:txBody>
      </p:sp>
      <p:sp>
        <p:nvSpPr>
          <p:cNvPr id="102" name="Google Shape;102;p16"/>
          <p:cNvSpPr txBox="1">
            <a:spLocks noGrp="1"/>
          </p:cNvSpPr>
          <p:nvPr>
            <p:ph type="ctrTitle" idx="4294967295"/>
          </p:nvPr>
        </p:nvSpPr>
        <p:spPr>
          <a:xfrm>
            <a:off x="6560600" y="859875"/>
            <a:ext cx="24369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B5394"/>
                </a:solidFill>
              </a:rPr>
              <a:t>Seven</a:t>
            </a:r>
            <a:endParaRPr sz="4800">
              <a:solidFill>
                <a:srgbClr val="0B5394"/>
              </a:solidFill>
            </a:endParaRPr>
          </a:p>
        </p:txBody>
      </p:sp>
      <p:sp>
        <p:nvSpPr>
          <p:cNvPr id="103" name="Google Shape;103;p16"/>
          <p:cNvSpPr txBox="1">
            <a:spLocks noGrp="1"/>
          </p:cNvSpPr>
          <p:nvPr>
            <p:ph type="ctrTitle" idx="4294967295"/>
          </p:nvPr>
        </p:nvSpPr>
        <p:spPr>
          <a:xfrm>
            <a:off x="375213" y="3127575"/>
            <a:ext cx="24369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B5394"/>
                </a:solidFill>
              </a:rPr>
              <a:t>7-OH</a:t>
            </a:r>
            <a:endParaRPr sz="4800">
              <a:solidFill>
                <a:srgbClr val="0B5394"/>
              </a:solidFill>
            </a:endParaRPr>
          </a:p>
        </p:txBody>
      </p:sp>
      <p:sp>
        <p:nvSpPr>
          <p:cNvPr id="104" name="Google Shape;104;p16"/>
          <p:cNvSpPr txBox="1">
            <a:spLocks noGrp="1"/>
          </p:cNvSpPr>
          <p:nvPr>
            <p:ph type="ctrTitle" idx="4294967295"/>
          </p:nvPr>
        </p:nvSpPr>
        <p:spPr>
          <a:xfrm>
            <a:off x="2904077" y="3994275"/>
            <a:ext cx="27618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B5394"/>
                </a:solidFill>
              </a:rPr>
              <a:t>Boosters</a:t>
            </a:r>
            <a:endParaRPr sz="4800">
              <a:solidFill>
                <a:srgbClr val="0B5394"/>
              </a:solidFill>
            </a:endParaRPr>
          </a:p>
        </p:txBody>
      </p:sp>
      <p:sp>
        <p:nvSpPr>
          <p:cNvPr id="105" name="Google Shape;105;p16"/>
          <p:cNvSpPr txBox="1">
            <a:spLocks noGrp="1"/>
          </p:cNvSpPr>
          <p:nvPr>
            <p:ph type="ctrTitle" idx="4294967295"/>
          </p:nvPr>
        </p:nvSpPr>
        <p:spPr>
          <a:xfrm>
            <a:off x="2547308" y="53208"/>
            <a:ext cx="4802400" cy="8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0B5394"/>
                </a:solidFill>
              </a:rPr>
              <a:t>Herbal speedball</a:t>
            </a:r>
            <a:endParaRPr sz="48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Kratom: Herbal Tea or Gas Station Heroin?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cxnSp>
        <p:nvCxnSpPr>
          <p:cNvPr id="112" name="Google Shape;112;p17"/>
          <p:cNvCxnSpPr/>
          <p:nvPr/>
        </p:nvCxnSpPr>
        <p:spPr>
          <a:xfrm>
            <a:off x="855250" y="2796000"/>
            <a:ext cx="7369800" cy="0"/>
          </a:xfrm>
          <a:prstGeom prst="straightConnector1">
            <a:avLst/>
          </a:prstGeom>
          <a:noFill/>
          <a:ln w="1143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Google Shape;113;p17"/>
          <p:cNvSpPr/>
          <p:nvPr/>
        </p:nvSpPr>
        <p:spPr>
          <a:xfrm>
            <a:off x="614725" y="2613150"/>
            <a:ext cx="356100" cy="365700"/>
          </a:xfrm>
          <a:prstGeom prst="ellipse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4" name="Google Shape;114;p17"/>
          <p:cNvCxnSpPr>
            <a:stCxn id="113" idx="0"/>
          </p:cNvCxnSpPr>
          <p:nvPr/>
        </p:nvCxnSpPr>
        <p:spPr>
          <a:xfrm rot="10800000" flipH="1">
            <a:off x="792775" y="1891650"/>
            <a:ext cx="14400" cy="7215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15;p17"/>
          <p:cNvSpPr/>
          <p:nvPr/>
        </p:nvSpPr>
        <p:spPr>
          <a:xfrm rot="10800000">
            <a:off x="2200682" y="2611705"/>
            <a:ext cx="356100" cy="365700"/>
          </a:xfrm>
          <a:prstGeom prst="ellipse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6" name="Google Shape;116;p17"/>
          <p:cNvCxnSpPr>
            <a:stCxn id="115" idx="0"/>
          </p:cNvCxnSpPr>
          <p:nvPr/>
        </p:nvCxnSpPr>
        <p:spPr>
          <a:xfrm flipH="1">
            <a:off x="2364332" y="2977405"/>
            <a:ext cx="14400" cy="7215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7" name="Google Shape;117;p17"/>
          <p:cNvSpPr/>
          <p:nvPr/>
        </p:nvSpPr>
        <p:spPr>
          <a:xfrm>
            <a:off x="4104158" y="2603529"/>
            <a:ext cx="356100" cy="365700"/>
          </a:xfrm>
          <a:prstGeom prst="ellipse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8" name="Google Shape;118;p17"/>
          <p:cNvCxnSpPr>
            <a:stCxn id="117" idx="0"/>
          </p:cNvCxnSpPr>
          <p:nvPr/>
        </p:nvCxnSpPr>
        <p:spPr>
          <a:xfrm rot="10800000" flipH="1">
            <a:off x="4282208" y="1882029"/>
            <a:ext cx="14400" cy="7215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" name="Google Shape;119;p17"/>
          <p:cNvSpPr/>
          <p:nvPr/>
        </p:nvSpPr>
        <p:spPr>
          <a:xfrm rot="10800000">
            <a:off x="6113426" y="2593908"/>
            <a:ext cx="356100" cy="365700"/>
          </a:xfrm>
          <a:prstGeom prst="ellipse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20" name="Google Shape;120;p17"/>
          <p:cNvCxnSpPr>
            <a:stCxn id="119" idx="0"/>
          </p:cNvCxnSpPr>
          <p:nvPr/>
        </p:nvCxnSpPr>
        <p:spPr>
          <a:xfrm flipH="1">
            <a:off x="6277076" y="2959608"/>
            <a:ext cx="14400" cy="7215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" name="Google Shape;121;p17"/>
          <p:cNvSpPr/>
          <p:nvPr/>
        </p:nvSpPr>
        <p:spPr>
          <a:xfrm>
            <a:off x="8045750" y="2603544"/>
            <a:ext cx="356100" cy="365700"/>
          </a:xfrm>
          <a:prstGeom prst="ellipse">
            <a:avLst/>
          </a:prstGeom>
          <a:solidFill>
            <a:srgbClr val="990000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22" name="Google Shape;122;p17"/>
          <p:cNvCxnSpPr>
            <a:stCxn id="121" idx="0"/>
          </p:cNvCxnSpPr>
          <p:nvPr/>
        </p:nvCxnSpPr>
        <p:spPr>
          <a:xfrm rot="10800000" flipH="1">
            <a:off x="8223800" y="1882044"/>
            <a:ext cx="14400" cy="7215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123;p17"/>
          <p:cNvSpPr txBox="1">
            <a:spLocks noGrp="1"/>
          </p:cNvSpPr>
          <p:nvPr>
            <p:ph type="ctrTitle" idx="4294967295"/>
          </p:nvPr>
        </p:nvSpPr>
        <p:spPr>
          <a:xfrm>
            <a:off x="324757" y="1485502"/>
            <a:ext cx="2087700" cy="7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History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24" name="Google Shape;124;p17"/>
          <p:cNvSpPr txBox="1">
            <a:spLocks noGrp="1"/>
          </p:cNvSpPr>
          <p:nvPr>
            <p:ph type="ctrTitle" idx="4294967295"/>
          </p:nvPr>
        </p:nvSpPr>
        <p:spPr>
          <a:xfrm>
            <a:off x="1573993" y="3661859"/>
            <a:ext cx="2087700" cy="7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Current Uses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25" name="Google Shape;125;p17"/>
          <p:cNvSpPr txBox="1">
            <a:spLocks noGrp="1"/>
          </p:cNvSpPr>
          <p:nvPr>
            <p:ph type="ctrTitle" idx="4294967295"/>
          </p:nvPr>
        </p:nvSpPr>
        <p:spPr>
          <a:xfrm>
            <a:off x="2963549" y="1198814"/>
            <a:ext cx="2637300" cy="721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MOA/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Pharmacokinetics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26" name="Google Shape;126;p17"/>
          <p:cNvSpPr txBox="1">
            <a:spLocks noGrp="1"/>
          </p:cNvSpPr>
          <p:nvPr>
            <p:ph type="ctrTitle" idx="4294967295"/>
          </p:nvPr>
        </p:nvSpPr>
        <p:spPr>
          <a:xfrm>
            <a:off x="4992062" y="3613937"/>
            <a:ext cx="2637300" cy="7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Clinical Presentation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27" name="Google Shape;127;p17"/>
          <p:cNvSpPr txBox="1">
            <a:spLocks noGrp="1"/>
          </p:cNvSpPr>
          <p:nvPr>
            <p:ph type="ctrTitle" idx="4294967295"/>
          </p:nvPr>
        </p:nvSpPr>
        <p:spPr>
          <a:xfrm>
            <a:off x="6806228" y="1216709"/>
            <a:ext cx="2637300" cy="7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Response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Considerations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C00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 descr="Top view of trendy workplace with laptop computer and copy space with office supplies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/>
          <p:nvPr/>
        </p:nvSpPr>
        <p:spPr>
          <a:xfrm rot="251">
            <a:off x="481735" y="1155598"/>
            <a:ext cx="8212500" cy="3640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What is Kratom?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539649" y="1244175"/>
            <a:ext cx="80049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Mitragyna speciosa (Kratom)</a:t>
            </a:r>
            <a:endParaRPr sz="19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Font typeface="Lora"/>
              <a:buChar char="●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Tropical evergreen tree indigenous to Southeast Asia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ora"/>
              <a:buChar char="●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Leaves contain over 40 alkaloids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ora"/>
              <a:buChar char="●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Two main psychoactive compounds: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ora"/>
              <a:buChar char="○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Mitragynine (primary alkaloid)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ora"/>
              <a:buChar char="○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7-hydroxymitragynine (more potent metabolite)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ora"/>
              <a:buChar char="●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Available as: leaves, teas, powders, capsules, extracts, liquid shots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ora"/>
              <a:buChar char="●"/>
            </a:pPr>
            <a:r>
              <a:rPr lang="en" sz="19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Currently legal federally but regulated in some states</a:t>
            </a:r>
            <a:endParaRPr sz="19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C00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9" descr="Top view of trendy workplace with laptop computer and copy space with office supplies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/>
          <p:nvPr/>
        </p:nvSpPr>
        <p:spPr>
          <a:xfrm rot="276">
            <a:off x="481731" y="1155450"/>
            <a:ext cx="3730500" cy="3656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What is Kratom?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539650" y="1244175"/>
            <a:ext cx="36126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Traditional Uses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Combat fatigue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Traditional pain management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Mood enhancement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Management of opioid withdrawal symptoms</a:t>
            </a:r>
            <a:endParaRPr sz="28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C00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0" descr="Top view of trendy workplace with laptop computer and copy space with office supplies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/>
          <p:nvPr/>
        </p:nvSpPr>
        <p:spPr>
          <a:xfrm rot="276">
            <a:off x="481731" y="1155450"/>
            <a:ext cx="3730500" cy="3656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0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What is Kratom?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539650" y="1244175"/>
            <a:ext cx="36126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Traditional Uses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Combat fatigue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Traditional pain management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Mood enhancement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Management of opioid withdrawal symptoms</a:t>
            </a:r>
            <a:endParaRPr sz="28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" name="Google Shape;152;p20"/>
          <p:cNvSpPr/>
          <p:nvPr/>
        </p:nvSpPr>
        <p:spPr>
          <a:xfrm rot="276">
            <a:off x="4921310" y="1155450"/>
            <a:ext cx="3730500" cy="3656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4994219" y="1244175"/>
            <a:ext cx="36126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Recent U.S. History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Emerged in U.S. over past 10-20 years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Gained popularity during opioid epidemic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Sold as dietary supplement (not FDA approved)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0C00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1" descr="Top view of trendy workplace with laptop computer and copy space with office supplies (Provided by Getty Images)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1"/>
          <p:cNvSpPr/>
          <p:nvPr/>
        </p:nvSpPr>
        <p:spPr>
          <a:xfrm rot="276">
            <a:off x="481731" y="1155450"/>
            <a:ext cx="3730500" cy="3656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1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What is Kratom?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539650" y="1244175"/>
            <a:ext cx="36126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Traditional Uses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Combat fatigue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Traditional pain management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Mood enhancement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Management of opioid withdrawal symptoms</a:t>
            </a:r>
            <a:endParaRPr sz="28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2" name="Google Shape;162;p21"/>
          <p:cNvSpPr/>
          <p:nvPr/>
        </p:nvSpPr>
        <p:spPr>
          <a:xfrm rot="276">
            <a:off x="4921310" y="1155450"/>
            <a:ext cx="3730500" cy="3656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4979229" y="1244175"/>
            <a:ext cx="36126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Recent U.S. History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Emerged in U.S. over past 10-20 years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Gained popularity during opioid epidemic</a:t>
            </a:r>
            <a:endParaRPr sz="2100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Lora"/>
              <a:buChar char="●"/>
            </a:pPr>
            <a:r>
              <a:rPr lang="en" sz="2100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rPr>
              <a:t>Sold as dietary supplement (not FDA approved)</a:t>
            </a:r>
            <a:endParaRPr sz="2100" b="1">
              <a:highlight>
                <a:srgbClr val="FFFFFF"/>
              </a:highlight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21"/>
          <p:cNvSpPr txBox="1"/>
          <p:nvPr/>
        </p:nvSpPr>
        <p:spPr>
          <a:xfrm>
            <a:off x="271500" y="1499001"/>
            <a:ext cx="8601000" cy="2683200"/>
          </a:xfrm>
          <a:prstGeom prst="rect">
            <a:avLst/>
          </a:prstGeom>
          <a:solidFill>
            <a:schemeClr val="dk1"/>
          </a:solidFill>
          <a:ln w="762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800" b="1">
              <a:solidFill>
                <a:srgbClr val="99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990000"/>
                </a:solidFill>
                <a:latin typeface="Lora"/>
                <a:ea typeface="Lora"/>
                <a:cs typeface="Lora"/>
                <a:sym typeface="Lora"/>
              </a:rPr>
              <a:t>2016: DEA attempted Schedule I classification </a:t>
            </a:r>
            <a:endParaRPr sz="2800" b="1">
              <a:solidFill>
                <a:srgbClr val="99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800" b="1">
                <a:solidFill>
                  <a:srgbClr val="990000"/>
                </a:solidFill>
                <a:latin typeface="Lora"/>
                <a:ea typeface="Lora"/>
                <a:cs typeface="Lora"/>
                <a:sym typeface="Lora"/>
              </a:rPr>
              <a:t>(withdrawn due to public resistance)</a:t>
            </a:r>
            <a:endParaRPr sz="2800" b="1">
              <a:solidFill>
                <a:srgbClr val="99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7B7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2" descr="Marble stone table top" title="Background photo D"/>
          <p:cNvPicPr preferRelativeResize="0"/>
          <p:nvPr/>
        </p:nvPicPr>
        <p:blipFill rotWithShape="1">
          <a:blip r:embed="rId3" cstate="screen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 title="Points scored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25" y="1122475"/>
            <a:ext cx="6503049" cy="4021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Current Uses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72" name="Google Shape;172;p22"/>
          <p:cNvSpPr txBox="1">
            <a:spLocks noGrp="1"/>
          </p:cNvSpPr>
          <p:nvPr>
            <p:ph type="ctrTitle" idx="4294967295"/>
          </p:nvPr>
        </p:nvSpPr>
        <p:spPr>
          <a:xfrm>
            <a:off x="7420129" y="2017675"/>
            <a:ext cx="23526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B5394"/>
                </a:solidFill>
              </a:rPr>
              <a:t>Other</a:t>
            </a:r>
            <a:r>
              <a:rPr lang="en" sz="2400">
                <a:solidFill>
                  <a:srgbClr val="0B5394"/>
                </a:solidFill>
              </a:rPr>
              <a:t>:</a:t>
            </a:r>
            <a:endParaRPr sz="24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</a:rPr>
              <a:t>Energy</a:t>
            </a:r>
            <a:endParaRPr sz="24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</a:rPr>
              <a:t>Focus</a:t>
            </a:r>
            <a:endParaRPr sz="24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</a:rPr>
              <a:t>Mood</a:t>
            </a:r>
            <a:endParaRPr sz="240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7B7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3" descr="Marble stone table top" title="Background photo D"/>
          <p:cNvPicPr preferRelativeResize="0"/>
          <p:nvPr/>
        </p:nvPicPr>
        <p:blipFill rotWithShape="1">
          <a:blip r:embed="rId3" cstate="screen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3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Dosing Patterns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79" name="Google Shape;179;p23"/>
          <p:cNvSpPr/>
          <p:nvPr/>
        </p:nvSpPr>
        <p:spPr>
          <a:xfrm rot="224">
            <a:off x="481724" y="1168575"/>
            <a:ext cx="4599900" cy="3613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23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25" y="1317404"/>
            <a:ext cx="4358400" cy="32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 txBox="1"/>
          <p:nvPr/>
        </p:nvSpPr>
        <p:spPr>
          <a:xfrm>
            <a:off x="5231575" y="972700"/>
            <a:ext cx="3672600" cy="3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Common doses: 1-3 grams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Daily use reported in 59% of users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Primarily oral route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Dose-dependent effects (stimulant at low doses, opioid-like at higher doses)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7B7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4" descr="Marble stone table top" title="Background photo D"/>
          <p:cNvPicPr preferRelativeResize="0"/>
          <p:nvPr/>
        </p:nvPicPr>
        <p:blipFill rotWithShape="1">
          <a:blip r:embed="rId3" cstate="screen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Dosing Patterns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188" name="Google Shape;188;p24"/>
          <p:cNvSpPr/>
          <p:nvPr/>
        </p:nvSpPr>
        <p:spPr>
          <a:xfrm rot="224">
            <a:off x="481724" y="1168575"/>
            <a:ext cx="4599900" cy="3613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2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25" y="1317404"/>
            <a:ext cx="4358400" cy="32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4"/>
          <p:cNvSpPr txBox="1"/>
          <p:nvPr/>
        </p:nvSpPr>
        <p:spPr>
          <a:xfrm>
            <a:off x="5231575" y="972700"/>
            <a:ext cx="3672600" cy="3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Common doses: 1-3 grams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Daily use reported in 59% of users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Primarily oral route 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Lora"/>
              <a:buChar char="●"/>
            </a:pPr>
            <a:r>
              <a:rPr lang="en" sz="1800">
                <a:solidFill>
                  <a:srgbClr val="0B5394"/>
                </a:solidFill>
                <a:latin typeface="Lora"/>
                <a:ea typeface="Lora"/>
                <a:cs typeface="Lora"/>
                <a:sym typeface="Lora"/>
              </a:rPr>
              <a:t>Dose-dependent effects (stimulant at low doses, opioid-like at higher doses)</a:t>
            </a:r>
            <a:endParaRPr sz="1800">
              <a:solidFill>
                <a:srgbClr val="0B5394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1" name="Google Shape;191;p24"/>
          <p:cNvSpPr/>
          <p:nvPr/>
        </p:nvSpPr>
        <p:spPr>
          <a:xfrm>
            <a:off x="5606319" y="2728214"/>
            <a:ext cx="3129600" cy="11841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7B7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 descr="Marble stone table top" title="Background photo D"/>
          <p:cNvPicPr preferRelativeResize="0"/>
          <p:nvPr/>
        </p:nvPicPr>
        <p:blipFill rotWithShape="1">
          <a:blip r:embed="rId3" cstate="screen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5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1"/>
            <a:ext cx="83592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Dosing Patterns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pic>
        <p:nvPicPr>
          <p:cNvPr id="198" name="Google Shape;198;p2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163" y="1154225"/>
            <a:ext cx="6931675" cy="35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6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3700" y="1074575"/>
            <a:ext cx="5183100" cy="389447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6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Mechanism of Action and Pharmacokinetics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7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1" name="Google Shape;211;p27"/>
          <p:cNvGraphicFramePr/>
          <p:nvPr/>
        </p:nvGraphicFramePr>
        <p:xfrm>
          <a:off x="392250" y="6320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{60674243-0A01-422A-8406-4611CD693321}</a:tableStyleId>
              </a:tblPr>
              <a:tblGrid>
                <a:gridCol w="186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1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Receptor System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Alkaloid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Activity Type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Clinical Effect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μ-Opioid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Weak 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Mild analgesia, minimal respiratory depression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μ-Opioid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7-OH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Strong partial agonist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(G-protein biased)</a:t>
                      </a:r>
                      <a:endParaRPr sz="1100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Strong analgesia, respiratory depression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κ-Opioid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Both alkaloids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Antagonist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Reduces dysphoria, opposes sedation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δ-Opioid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Both alkaloids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Antagonist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Unclear clinical significance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α2-Adrenergic Receptors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Sedation at high doses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Hypertension at low doses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Serotonin Receptors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Modulator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Mood elevation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Potential serotonin syndrome risk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Dopamine Receptors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Modulator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Stimulation, mood effects, reward activation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8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8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825" y="1075050"/>
            <a:ext cx="2434400" cy="23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 txBox="1">
            <a:spLocks noGrp="1"/>
          </p:cNvSpPr>
          <p:nvPr>
            <p:ph type="ctrTitle" idx="4294967295"/>
          </p:nvPr>
        </p:nvSpPr>
        <p:spPr>
          <a:xfrm>
            <a:off x="1182756" y="3466253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Peak concentration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40 min - 4.5 hrs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</p:txBody>
      </p:sp>
      <p:pic>
        <p:nvPicPr>
          <p:cNvPr id="219" name="Google Shape;219;p28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212" y="1094750"/>
            <a:ext cx="2544641" cy="23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 txBox="1">
            <a:spLocks noGrp="1"/>
          </p:cNvSpPr>
          <p:nvPr>
            <p:ph type="ctrTitle" idx="4294967295"/>
          </p:nvPr>
        </p:nvSpPr>
        <p:spPr>
          <a:xfrm>
            <a:off x="4886781" y="3471084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1/2 Life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~24 hrs</a:t>
            </a:r>
            <a:endParaRPr sz="2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9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9"/>
          <p:cNvSpPr txBox="1">
            <a:spLocks noGrp="1"/>
          </p:cNvSpPr>
          <p:nvPr>
            <p:ph type="ctrTitle" idx="4294967295"/>
          </p:nvPr>
        </p:nvSpPr>
        <p:spPr>
          <a:xfrm>
            <a:off x="3569281" y="2448709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0"/>
              <a:t>+</a:t>
            </a:r>
            <a:endParaRPr sz="6000" b="0"/>
          </a:p>
        </p:txBody>
      </p:sp>
      <p:pic>
        <p:nvPicPr>
          <p:cNvPr id="227" name="Google Shape;227;p29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6050" y="1949948"/>
            <a:ext cx="4459824" cy="249552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9"/>
          <p:cNvSpPr/>
          <p:nvPr/>
        </p:nvSpPr>
        <p:spPr>
          <a:xfrm rot="235">
            <a:off x="176075" y="1106690"/>
            <a:ext cx="4395900" cy="259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29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725" y="1169941"/>
            <a:ext cx="4274374" cy="2495524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9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Clinical Signs and Symptoms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31" name="Google Shape;231;p29"/>
          <p:cNvSpPr txBox="1">
            <a:spLocks noGrp="1"/>
          </p:cNvSpPr>
          <p:nvPr>
            <p:ph type="ctrTitle" idx="4294967295"/>
          </p:nvPr>
        </p:nvSpPr>
        <p:spPr>
          <a:xfrm>
            <a:off x="873281" y="3665478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Opioid Effects</a:t>
            </a:r>
            <a:endParaRPr sz="2600"/>
          </a:p>
        </p:txBody>
      </p:sp>
      <p:sp>
        <p:nvSpPr>
          <p:cNvPr id="232" name="Google Shape;232;p29"/>
          <p:cNvSpPr txBox="1">
            <a:spLocks noGrp="1"/>
          </p:cNvSpPr>
          <p:nvPr>
            <p:ph type="ctrTitle" idx="4294967295"/>
          </p:nvPr>
        </p:nvSpPr>
        <p:spPr>
          <a:xfrm>
            <a:off x="5185219" y="1474903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Stimulant Effects</a:t>
            </a:r>
            <a:endParaRPr sz="2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0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7-hydroxymitragynine - what’s the big deal?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39" name="Google Shape;239;p30"/>
          <p:cNvSpPr txBox="1">
            <a:spLocks noGrp="1"/>
          </p:cNvSpPr>
          <p:nvPr>
            <p:ph type="ctrTitle" idx="4294967295"/>
          </p:nvPr>
        </p:nvSpPr>
        <p:spPr>
          <a:xfrm>
            <a:off x="525456" y="1262378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Mitragyna speciosa</a:t>
            </a:r>
            <a:endParaRPr sz="2600"/>
          </a:p>
        </p:txBody>
      </p:sp>
      <p:sp>
        <p:nvSpPr>
          <p:cNvPr id="240" name="Google Shape;240;p30"/>
          <p:cNvSpPr txBox="1">
            <a:spLocks noGrp="1"/>
          </p:cNvSpPr>
          <p:nvPr>
            <p:ph type="ctrTitle" idx="4294967295"/>
          </p:nvPr>
        </p:nvSpPr>
        <p:spPr>
          <a:xfrm>
            <a:off x="551372" y="1895134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Mitragynine</a:t>
            </a:r>
            <a:endParaRPr sz="2600"/>
          </a:p>
        </p:txBody>
      </p:sp>
      <p:sp>
        <p:nvSpPr>
          <p:cNvPr id="241" name="Google Shape;241;p30"/>
          <p:cNvSpPr txBox="1">
            <a:spLocks noGrp="1"/>
          </p:cNvSpPr>
          <p:nvPr>
            <p:ph type="ctrTitle" idx="4294967295"/>
          </p:nvPr>
        </p:nvSpPr>
        <p:spPr>
          <a:xfrm>
            <a:off x="661597" y="2511299"/>
            <a:ext cx="3001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7-Hydroxymitragynine</a:t>
            </a:r>
            <a:endParaRPr sz="2600"/>
          </a:p>
        </p:txBody>
      </p:sp>
      <p:sp>
        <p:nvSpPr>
          <p:cNvPr id="242" name="Google Shape;242;p30"/>
          <p:cNvSpPr/>
          <p:nvPr/>
        </p:nvSpPr>
        <p:spPr>
          <a:xfrm>
            <a:off x="1987051" y="1688261"/>
            <a:ext cx="135000" cy="285000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3" name="Google Shape;243;p30"/>
          <p:cNvSpPr txBox="1">
            <a:spLocks noGrp="1"/>
          </p:cNvSpPr>
          <p:nvPr>
            <p:ph type="ctrTitle" idx="4294967295"/>
          </p:nvPr>
        </p:nvSpPr>
        <p:spPr>
          <a:xfrm>
            <a:off x="2126054" y="2275142"/>
            <a:ext cx="1542900" cy="2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Lora"/>
                <a:ea typeface="Lora"/>
                <a:cs typeface="Lora"/>
                <a:sym typeface="Lora"/>
              </a:rPr>
              <a:t>liver</a:t>
            </a:r>
            <a:endParaRPr sz="1900"/>
          </a:p>
        </p:txBody>
      </p:sp>
      <p:sp>
        <p:nvSpPr>
          <p:cNvPr id="244" name="Google Shape;244;p30"/>
          <p:cNvSpPr/>
          <p:nvPr/>
        </p:nvSpPr>
        <p:spPr>
          <a:xfrm>
            <a:off x="1987051" y="2350911"/>
            <a:ext cx="135000" cy="285000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5" name="Google Shape;245;p30"/>
          <p:cNvSpPr txBox="1">
            <a:spLocks noGrp="1"/>
          </p:cNvSpPr>
          <p:nvPr>
            <p:ph type="ctrTitle" idx="4294967295"/>
          </p:nvPr>
        </p:nvSpPr>
        <p:spPr>
          <a:xfrm>
            <a:off x="1390904" y="2855692"/>
            <a:ext cx="1542900" cy="2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Lora"/>
                <a:ea typeface="Lora"/>
                <a:cs typeface="Lora"/>
                <a:sym typeface="Lora"/>
              </a:rPr>
              <a:t>(trace amounts)</a:t>
            </a:r>
            <a:endParaRPr sz="1900"/>
          </a:p>
        </p:txBody>
      </p:sp>
      <p:sp>
        <p:nvSpPr>
          <p:cNvPr id="246" name="Google Shape;246;p30"/>
          <p:cNvSpPr/>
          <p:nvPr/>
        </p:nvSpPr>
        <p:spPr>
          <a:xfrm rot="202">
            <a:off x="3875025" y="1362525"/>
            <a:ext cx="5116500" cy="3032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30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175" y="1514775"/>
            <a:ext cx="4852900" cy="273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1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" name="Google Shape;253;p31"/>
          <p:cNvGraphicFramePr/>
          <p:nvPr/>
        </p:nvGraphicFramePr>
        <p:xfrm>
          <a:off x="392250" y="6320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{60674243-0A01-422A-8406-4611CD693321}</a:tableStyleId>
              </a:tblPr>
              <a:tblGrid>
                <a:gridCol w="186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1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Receptor System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Alkaloid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Activity Type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Clinical Effect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μ-Opioid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Weak 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Mild analgesia, minimal respiratory depression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μ-Opioid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7-OH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Strong partial agonist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(G-protein biased)</a:t>
                      </a:r>
                      <a:endParaRPr sz="1100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Strong analgesia, respiratory depression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κ-Opioid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Both alkaloids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Antagonist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Reduces dysphoria, opposes sedation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δ-Opioid Receptor 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Both alkaloids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Antagonist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Unclear clinical significance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α2-Adrenergic Receptors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Agonist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Sedation at high doses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Hypertension at low doses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Serotonin Receptors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Modulator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Mood elevation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Potential serotonin syndrome risk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Dopamine Receptors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Mitragynine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Modulator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Stimulation, mood effects, reward activation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80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4" name="Google Shape;254;p31"/>
          <p:cNvSpPr/>
          <p:nvPr/>
        </p:nvSpPr>
        <p:spPr>
          <a:xfrm>
            <a:off x="336361" y="1558320"/>
            <a:ext cx="8538300" cy="6339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2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2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7-hydroxymitragynine - what’s the big deal?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61" name="Google Shape;261;p32"/>
          <p:cNvSpPr/>
          <p:nvPr/>
        </p:nvSpPr>
        <p:spPr>
          <a:xfrm rot="365">
            <a:off x="561125" y="1015250"/>
            <a:ext cx="2822100" cy="3816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2"/>
          <p:cNvSpPr txBox="1">
            <a:spLocks noGrp="1"/>
          </p:cNvSpPr>
          <p:nvPr>
            <p:ph type="ctrTitle" idx="4294967295"/>
          </p:nvPr>
        </p:nvSpPr>
        <p:spPr>
          <a:xfrm>
            <a:off x="3581801" y="1273075"/>
            <a:ext cx="5367600" cy="32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Severe respiratory depression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Tolerance and physical dependence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Fatal overdoses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,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Escalating use patterns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(similar to traditional opioids)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Degradation to potentially toxic byproducts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0">
                <a:latin typeface="Lora"/>
                <a:ea typeface="Lora"/>
                <a:cs typeface="Lora"/>
                <a:sym typeface="Lora"/>
              </a:rPr>
              <a:t>*** Opioid effects are </a:t>
            </a:r>
            <a:r>
              <a:rPr lang="en" sz="1900">
                <a:latin typeface="Lora"/>
                <a:ea typeface="Lora"/>
                <a:cs typeface="Lora"/>
                <a:sym typeface="Lora"/>
              </a:rPr>
              <a:t>13-40x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Morphine Equiv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6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263" name="Google Shape;263;p3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675" y="1079691"/>
            <a:ext cx="2612928" cy="3658101"/>
          </a:xfrm>
          <a:prstGeom prst="rect">
            <a:avLst/>
          </a:prstGeom>
          <a:noFill/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</p:pic>
      <p:cxnSp>
        <p:nvCxnSpPr>
          <p:cNvPr id="264" name="Google Shape;264;p32"/>
          <p:cNvCxnSpPr/>
          <p:nvPr/>
        </p:nvCxnSpPr>
        <p:spPr>
          <a:xfrm>
            <a:off x="4107400" y="4335850"/>
            <a:ext cx="4683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3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7-hydroxymitragynine - what’s the big deal?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71" name="Google Shape;271;p33"/>
          <p:cNvSpPr/>
          <p:nvPr/>
        </p:nvSpPr>
        <p:spPr>
          <a:xfrm rot="365">
            <a:off x="561125" y="1015250"/>
            <a:ext cx="2822100" cy="3816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3"/>
          <p:cNvSpPr txBox="1">
            <a:spLocks noGrp="1"/>
          </p:cNvSpPr>
          <p:nvPr>
            <p:ph type="ctrTitle" idx="4294967295"/>
          </p:nvPr>
        </p:nvSpPr>
        <p:spPr>
          <a:xfrm>
            <a:off x="3581801" y="1273075"/>
            <a:ext cx="5367600" cy="32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Severe respiratory depression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Tolerance and physical dependence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Fatal overdoses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,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Escalating use patterns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(similar to traditional opioids)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ora"/>
              <a:buChar char="●"/>
            </a:pPr>
            <a:r>
              <a:rPr lang="en" sz="1900">
                <a:latin typeface="Lora"/>
                <a:ea typeface="Lora"/>
                <a:cs typeface="Lora"/>
                <a:sym typeface="Lora"/>
              </a:rPr>
              <a:t>Degradation to potentially toxic byproducts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 b="0">
                <a:latin typeface="Lora"/>
                <a:ea typeface="Lora"/>
                <a:cs typeface="Lora"/>
                <a:sym typeface="Lora"/>
              </a:rPr>
              <a:t>*** Opioid effects are </a:t>
            </a:r>
            <a:r>
              <a:rPr lang="en" sz="1900">
                <a:latin typeface="Lora"/>
                <a:ea typeface="Lora"/>
                <a:cs typeface="Lora"/>
                <a:sym typeface="Lora"/>
              </a:rPr>
              <a:t>13-40x</a:t>
            </a:r>
            <a:r>
              <a:rPr lang="en" sz="1900" b="0">
                <a:latin typeface="Lora"/>
                <a:ea typeface="Lora"/>
                <a:cs typeface="Lora"/>
                <a:sym typeface="Lora"/>
              </a:rPr>
              <a:t> Morphine Equiv</a:t>
            </a:r>
            <a:endParaRPr sz="1900" b="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6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273" name="Google Shape;273;p3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675" y="1079691"/>
            <a:ext cx="2612928" cy="3658101"/>
          </a:xfrm>
          <a:prstGeom prst="rect">
            <a:avLst/>
          </a:prstGeom>
          <a:noFill/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</p:pic>
      <p:cxnSp>
        <p:nvCxnSpPr>
          <p:cNvPr id="274" name="Google Shape;274;p33"/>
          <p:cNvCxnSpPr/>
          <p:nvPr/>
        </p:nvCxnSpPr>
        <p:spPr>
          <a:xfrm>
            <a:off x="4107400" y="4335850"/>
            <a:ext cx="4683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5" name="Google Shape;275;p33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022" y="1956426"/>
            <a:ext cx="7658875" cy="1536050"/>
          </a:xfrm>
          <a:prstGeom prst="rect">
            <a:avLst/>
          </a:prstGeom>
          <a:noFill/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</p:pic>
      <p:sp>
        <p:nvSpPr>
          <p:cNvPr id="276" name="Google Shape;276;p33"/>
          <p:cNvSpPr/>
          <p:nvPr/>
        </p:nvSpPr>
        <p:spPr>
          <a:xfrm>
            <a:off x="286850" y="1945650"/>
            <a:ext cx="7639800" cy="1557600"/>
          </a:xfrm>
          <a:prstGeom prst="rect">
            <a:avLst/>
          </a:prstGeom>
          <a:noFill/>
          <a:ln w="762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77" name="Google Shape;277;p33"/>
          <p:cNvCxnSpPr/>
          <p:nvPr/>
        </p:nvCxnSpPr>
        <p:spPr>
          <a:xfrm flipH="1">
            <a:off x="307675" y="1095725"/>
            <a:ext cx="387000" cy="848700"/>
          </a:xfrm>
          <a:prstGeom prst="straightConnector1">
            <a:avLst/>
          </a:prstGeom>
          <a:noFill/>
          <a:ln w="762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8" name="Google Shape;278;p33"/>
          <p:cNvCxnSpPr/>
          <p:nvPr/>
        </p:nvCxnSpPr>
        <p:spPr>
          <a:xfrm>
            <a:off x="3287200" y="1102900"/>
            <a:ext cx="4640400" cy="841800"/>
          </a:xfrm>
          <a:prstGeom prst="straightConnector1">
            <a:avLst/>
          </a:prstGeom>
          <a:noFill/>
          <a:ln w="76200" cap="flat" cmpd="sng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9" name="Google Shape;279;p33"/>
          <p:cNvSpPr/>
          <p:nvPr/>
        </p:nvSpPr>
        <p:spPr>
          <a:xfrm>
            <a:off x="5841300" y="2636475"/>
            <a:ext cx="1320900" cy="501300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4" descr="Happy Fathers Day gift tag with double border of ties and tools on a blue grey paper banner background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4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7-hydroxymitragynine - what’s the big deal?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86" name="Google Shape;286;p34"/>
          <p:cNvSpPr/>
          <p:nvPr/>
        </p:nvSpPr>
        <p:spPr>
          <a:xfrm>
            <a:off x="6211955" y="2622749"/>
            <a:ext cx="2409300" cy="2199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3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5825" y="2722900"/>
            <a:ext cx="2225976" cy="1998175"/>
          </a:xfrm>
          <a:prstGeom prst="rect">
            <a:avLst/>
          </a:prstGeom>
          <a:noFill/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</p:pic>
      <p:sp>
        <p:nvSpPr>
          <p:cNvPr id="288" name="Google Shape;288;p34"/>
          <p:cNvSpPr/>
          <p:nvPr/>
        </p:nvSpPr>
        <p:spPr>
          <a:xfrm rot="167">
            <a:off x="365250" y="1362525"/>
            <a:ext cx="6157200" cy="3016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4"/>
          <p:cNvSpPr txBox="1">
            <a:spLocks noGrp="1"/>
          </p:cNvSpPr>
          <p:nvPr>
            <p:ph type="ctrTitle" idx="4294967295"/>
          </p:nvPr>
        </p:nvSpPr>
        <p:spPr>
          <a:xfrm>
            <a:off x="426925" y="1362375"/>
            <a:ext cx="7545000" cy="26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34F5C"/>
                </a:solidFill>
                <a:latin typeface="Lora"/>
                <a:ea typeface="Lora"/>
                <a:cs typeface="Lora"/>
                <a:sym typeface="Lora"/>
              </a:rPr>
              <a:t>Drug Interactions</a:t>
            </a:r>
            <a:endParaRPr sz="200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34F5C"/>
              </a:buClr>
              <a:buSzPts val="2000"/>
              <a:buFont typeface="Lora"/>
              <a:buChar char="●"/>
            </a:pPr>
            <a:r>
              <a:rPr lang="en" sz="2000" b="0">
                <a:solidFill>
                  <a:srgbClr val="134F5C"/>
                </a:solidFill>
                <a:latin typeface="Lora"/>
                <a:ea typeface="Lora"/>
                <a:cs typeface="Lora"/>
                <a:sym typeface="Lora"/>
              </a:rPr>
              <a:t>Inhibits CYP450 enzymes and P-glycoprotein</a:t>
            </a:r>
            <a:endParaRPr sz="2000" b="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000"/>
              <a:buFont typeface="Lora"/>
              <a:buChar char="●"/>
            </a:pPr>
            <a:r>
              <a:rPr lang="en" sz="2000" b="0">
                <a:solidFill>
                  <a:srgbClr val="134F5C"/>
                </a:solidFill>
                <a:latin typeface="Lora"/>
                <a:ea typeface="Lora"/>
                <a:cs typeface="Lora"/>
                <a:sym typeface="Lora"/>
              </a:rPr>
              <a:t>Can potentiate effects of:</a:t>
            </a:r>
            <a:endParaRPr sz="2000" b="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000"/>
              <a:buFont typeface="Lora"/>
              <a:buChar char="○"/>
            </a:pPr>
            <a:r>
              <a:rPr lang="en" sz="2000" b="0">
                <a:solidFill>
                  <a:srgbClr val="134F5C"/>
                </a:solidFill>
                <a:latin typeface="Lora"/>
                <a:ea typeface="Lora"/>
                <a:cs typeface="Lora"/>
                <a:sym typeface="Lora"/>
              </a:rPr>
              <a:t>Other opioids</a:t>
            </a:r>
            <a:endParaRPr sz="2000" b="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000"/>
              <a:buFont typeface="Lora"/>
              <a:buChar char="○"/>
            </a:pPr>
            <a:r>
              <a:rPr lang="en" sz="2000" b="0">
                <a:solidFill>
                  <a:srgbClr val="134F5C"/>
                </a:solidFill>
                <a:latin typeface="Lora"/>
                <a:ea typeface="Lora"/>
                <a:cs typeface="Lora"/>
                <a:sym typeface="Lora"/>
              </a:rPr>
              <a:t>CNS depressants</a:t>
            </a:r>
            <a:endParaRPr sz="2000" b="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000"/>
              <a:buFont typeface="Lora"/>
              <a:buChar char="○"/>
            </a:pPr>
            <a:r>
              <a:rPr lang="en" sz="2000" b="0">
                <a:solidFill>
                  <a:srgbClr val="134F5C"/>
                </a:solidFill>
                <a:latin typeface="Lora"/>
                <a:ea typeface="Lora"/>
                <a:cs typeface="Lora"/>
                <a:sym typeface="Lora"/>
              </a:rPr>
              <a:t>Medications metabolized by CYP450</a:t>
            </a:r>
            <a:endParaRPr sz="2000" b="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700">
              <a:solidFill>
                <a:srgbClr val="134F5C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35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popular is kratom?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296" name="Google Shape;296;p35"/>
          <p:cNvSpPr txBox="1"/>
          <p:nvPr/>
        </p:nvSpPr>
        <p:spPr>
          <a:xfrm>
            <a:off x="983550" y="4027425"/>
            <a:ext cx="13149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2015</a:t>
            </a:r>
            <a:endParaRPr sz="2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7" name="Google Shape;297;p35"/>
          <p:cNvSpPr txBox="1"/>
          <p:nvPr/>
        </p:nvSpPr>
        <p:spPr>
          <a:xfrm>
            <a:off x="5463598" y="4027425"/>
            <a:ext cx="13149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2025</a:t>
            </a:r>
            <a:endParaRPr sz="2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8" name="Google Shape;298;p35"/>
          <p:cNvSpPr txBox="1"/>
          <p:nvPr/>
        </p:nvSpPr>
        <p:spPr>
          <a:xfrm>
            <a:off x="1004257" y="3072037"/>
            <a:ext cx="8799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258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9" name="Google Shape;299;p35"/>
          <p:cNvSpPr txBox="1"/>
          <p:nvPr/>
        </p:nvSpPr>
        <p:spPr>
          <a:xfrm>
            <a:off x="5370418" y="1198100"/>
            <a:ext cx="11520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3434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00" name="Google Shape;300;p35"/>
          <p:cNvCxnSpPr>
            <a:stCxn id="298" idx="3"/>
            <a:endCxn id="299" idx="1"/>
          </p:cNvCxnSpPr>
          <p:nvPr/>
        </p:nvCxnSpPr>
        <p:spPr>
          <a:xfrm rot="10800000" flipH="1">
            <a:off x="1884157" y="1477837"/>
            <a:ext cx="3486300" cy="1873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1" name="Google Shape;301;p35"/>
          <p:cNvCxnSpPr/>
          <p:nvPr/>
        </p:nvCxnSpPr>
        <p:spPr>
          <a:xfrm>
            <a:off x="745425" y="1200975"/>
            <a:ext cx="20700" cy="2795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Google Shape;302;p35"/>
          <p:cNvCxnSpPr/>
          <p:nvPr/>
        </p:nvCxnSpPr>
        <p:spPr>
          <a:xfrm flipH="1">
            <a:off x="766125" y="3975650"/>
            <a:ext cx="6160200" cy="20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3" name="Google Shape;303;p35"/>
          <p:cNvSpPr/>
          <p:nvPr/>
        </p:nvSpPr>
        <p:spPr>
          <a:xfrm>
            <a:off x="1211325" y="3530450"/>
            <a:ext cx="465900" cy="4452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Google Shape;304;p35"/>
          <p:cNvSpPr/>
          <p:nvPr/>
        </p:nvSpPr>
        <p:spPr>
          <a:xfrm>
            <a:off x="5734175" y="1635825"/>
            <a:ext cx="465900" cy="23088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Google Shape;305;p35"/>
          <p:cNvSpPr txBox="1"/>
          <p:nvPr/>
        </p:nvSpPr>
        <p:spPr>
          <a:xfrm>
            <a:off x="196700" y="1198100"/>
            <a:ext cx="45783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# US Poison Center Cases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6" name="Google Shape;306;p35"/>
          <p:cNvSpPr txBox="1"/>
          <p:nvPr/>
        </p:nvSpPr>
        <p:spPr>
          <a:xfrm>
            <a:off x="6408678" y="2410131"/>
            <a:ext cx="21423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1200%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07" name="Google Shape;307;p35"/>
          <p:cNvCxnSpPr/>
          <p:nvPr/>
        </p:nvCxnSpPr>
        <p:spPr>
          <a:xfrm rot="10800000">
            <a:off x="6802089" y="2391771"/>
            <a:ext cx="0" cy="517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6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6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popular is kratom?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314" name="Google Shape;314;p36"/>
          <p:cNvSpPr txBox="1"/>
          <p:nvPr/>
        </p:nvSpPr>
        <p:spPr>
          <a:xfrm>
            <a:off x="983550" y="4027425"/>
            <a:ext cx="13149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2015</a:t>
            </a:r>
            <a:endParaRPr sz="2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5" name="Google Shape;315;p36"/>
          <p:cNvSpPr txBox="1"/>
          <p:nvPr/>
        </p:nvSpPr>
        <p:spPr>
          <a:xfrm>
            <a:off x="5463598" y="4027425"/>
            <a:ext cx="13149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2025</a:t>
            </a:r>
            <a:endParaRPr sz="2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6" name="Google Shape;316;p36"/>
          <p:cNvSpPr txBox="1"/>
          <p:nvPr/>
        </p:nvSpPr>
        <p:spPr>
          <a:xfrm>
            <a:off x="1004257" y="3072037"/>
            <a:ext cx="8799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258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7" name="Google Shape;317;p36"/>
          <p:cNvSpPr txBox="1"/>
          <p:nvPr/>
        </p:nvSpPr>
        <p:spPr>
          <a:xfrm>
            <a:off x="5370418" y="1198100"/>
            <a:ext cx="11520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3434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18" name="Google Shape;318;p36"/>
          <p:cNvCxnSpPr>
            <a:stCxn id="316" idx="3"/>
            <a:endCxn id="317" idx="1"/>
          </p:cNvCxnSpPr>
          <p:nvPr/>
        </p:nvCxnSpPr>
        <p:spPr>
          <a:xfrm rot="10800000" flipH="1">
            <a:off x="1884157" y="1477837"/>
            <a:ext cx="3486300" cy="1873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9" name="Google Shape;319;p36"/>
          <p:cNvCxnSpPr/>
          <p:nvPr/>
        </p:nvCxnSpPr>
        <p:spPr>
          <a:xfrm>
            <a:off x="745425" y="1200975"/>
            <a:ext cx="20700" cy="2795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0" name="Google Shape;320;p36"/>
          <p:cNvCxnSpPr/>
          <p:nvPr/>
        </p:nvCxnSpPr>
        <p:spPr>
          <a:xfrm flipH="1">
            <a:off x="766125" y="3975650"/>
            <a:ext cx="6160200" cy="20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1" name="Google Shape;321;p36"/>
          <p:cNvSpPr/>
          <p:nvPr/>
        </p:nvSpPr>
        <p:spPr>
          <a:xfrm>
            <a:off x="1211325" y="3530450"/>
            <a:ext cx="465900" cy="4452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2" name="Google Shape;322;p36"/>
          <p:cNvSpPr/>
          <p:nvPr/>
        </p:nvSpPr>
        <p:spPr>
          <a:xfrm>
            <a:off x="5734175" y="1635825"/>
            <a:ext cx="465900" cy="23088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3" name="Google Shape;323;p36"/>
          <p:cNvSpPr txBox="1"/>
          <p:nvPr/>
        </p:nvSpPr>
        <p:spPr>
          <a:xfrm>
            <a:off x="196700" y="1198100"/>
            <a:ext cx="45783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# US Poison Center Cases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4" name="Google Shape;324;p36"/>
          <p:cNvSpPr txBox="1"/>
          <p:nvPr/>
        </p:nvSpPr>
        <p:spPr>
          <a:xfrm>
            <a:off x="6408678" y="2410131"/>
            <a:ext cx="21423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1200%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25" name="Google Shape;325;p36"/>
          <p:cNvCxnSpPr/>
          <p:nvPr/>
        </p:nvCxnSpPr>
        <p:spPr>
          <a:xfrm rot="10800000">
            <a:off x="6802089" y="2391771"/>
            <a:ext cx="0" cy="517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6" name="Google Shape;326;p36"/>
          <p:cNvSpPr/>
          <p:nvPr/>
        </p:nvSpPr>
        <p:spPr>
          <a:xfrm>
            <a:off x="6406000" y="292250"/>
            <a:ext cx="2475600" cy="19404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7" name="Google Shape;327;p36"/>
          <p:cNvSpPr txBox="1"/>
          <p:nvPr/>
        </p:nvSpPr>
        <p:spPr>
          <a:xfrm>
            <a:off x="6408674" y="204900"/>
            <a:ext cx="2475600" cy="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Estimated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24 million kratom users in the US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(~9% of US pop)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7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7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Kratom as an Only Substance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pic>
        <p:nvPicPr>
          <p:cNvPr id="334" name="Google Shape;334;p37" title="Points scored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650" y="897380"/>
            <a:ext cx="6708900" cy="4142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38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8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Deaths from Kratom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pic>
        <p:nvPicPr>
          <p:cNvPr id="341" name="Google Shape;341;p38" title="Points scored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400" y="896889"/>
            <a:ext cx="6621324" cy="40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9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9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Regulated?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0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0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Regulated?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pic>
        <p:nvPicPr>
          <p:cNvPr id="354" name="Google Shape;354;p40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39" y="124250"/>
            <a:ext cx="6829075" cy="49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1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1"/>
          <p:cNvSpPr txBox="1">
            <a:spLocks noGrp="1"/>
          </p:cNvSpPr>
          <p:nvPr>
            <p:ph type="ctrTitle" idx="4294967295"/>
          </p:nvPr>
        </p:nvSpPr>
        <p:spPr>
          <a:xfrm>
            <a:off x="286853" y="388575"/>
            <a:ext cx="8482500" cy="9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Trends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361" name="Google Shape;361;p41"/>
          <p:cNvSpPr/>
          <p:nvPr/>
        </p:nvSpPr>
        <p:spPr>
          <a:xfrm rot="305">
            <a:off x="5365537" y="2256197"/>
            <a:ext cx="3378300" cy="217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41" descr="USA, Arizona, Tow flags in Grand Canyon National Park (Provided by Getty Images)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7"/>
          <a:stretch/>
        </p:blipFill>
        <p:spPr>
          <a:xfrm>
            <a:off x="5435675" y="2333988"/>
            <a:ext cx="3214700" cy="201847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1"/>
          <p:cNvSpPr txBox="1"/>
          <p:nvPr/>
        </p:nvSpPr>
        <p:spPr>
          <a:xfrm>
            <a:off x="362225" y="1137800"/>
            <a:ext cx="5155500" cy="3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Legal Status in Arizona</a:t>
            </a:r>
            <a:endParaRPr sz="21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ora"/>
              <a:buChar char="●"/>
            </a:pPr>
            <a:r>
              <a:rPr lang="en" sz="21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Currently legal for adults in Arizona</a:t>
            </a:r>
            <a:endParaRPr sz="2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ora"/>
              <a:buChar char="●"/>
            </a:pPr>
            <a:r>
              <a:rPr lang="en" sz="21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Not regulated as controlled substance at state level</a:t>
            </a:r>
            <a:endParaRPr sz="2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ora"/>
              <a:buChar char="●"/>
            </a:pPr>
            <a:r>
              <a:rPr lang="en" sz="21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Available in smoke shops, online, specialty stores</a:t>
            </a:r>
            <a:endParaRPr sz="2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42" descr="Light wood table top" title="Background photo C"/>
          <p:cNvPicPr preferRelativeResize="0"/>
          <p:nvPr/>
        </p:nvPicPr>
        <p:blipFill rotWithShape="1">
          <a:blip r:embed="rId3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478" y="125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2" descr="Texture of concrete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028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2"/>
          <p:cNvSpPr/>
          <p:nvPr/>
        </p:nvSpPr>
        <p:spPr>
          <a:xfrm rot="-406273">
            <a:off x="5970687" y="1298103"/>
            <a:ext cx="2585132" cy="320941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2"/>
          <p:cNvSpPr txBox="1">
            <a:spLocks noGrp="1"/>
          </p:cNvSpPr>
          <p:nvPr>
            <p:ph type="ctrTitle" idx="4294967295"/>
          </p:nvPr>
        </p:nvSpPr>
        <p:spPr>
          <a:xfrm rot="-419346">
            <a:off x="6100908" y="1432545"/>
            <a:ext cx="2337268" cy="2968990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460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Does NOT show on standard drug screens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Ask specifically about kratom/herbal supplement use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Document product information if available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Consider drug interactions with other medications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5715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</a:endParaRPr>
          </a:p>
        </p:txBody>
      </p:sp>
      <p:sp>
        <p:nvSpPr>
          <p:cNvPr id="372" name="Google Shape;372;p42"/>
          <p:cNvSpPr/>
          <p:nvPr/>
        </p:nvSpPr>
        <p:spPr>
          <a:xfrm rot="342188">
            <a:off x="3290616" y="1407093"/>
            <a:ext cx="2520777" cy="344801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42"/>
          <p:cNvSpPr txBox="1">
            <a:spLocks noGrp="1"/>
          </p:cNvSpPr>
          <p:nvPr>
            <p:ph type="ctrTitle" idx="4294967295"/>
          </p:nvPr>
        </p:nvSpPr>
        <p:spPr>
          <a:xfrm>
            <a:off x="481725" y="388579"/>
            <a:ext cx="8359200" cy="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Emergency Response Considerations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374" name="Google Shape;374;p42"/>
          <p:cNvSpPr txBox="1">
            <a:spLocks noGrp="1"/>
          </p:cNvSpPr>
          <p:nvPr>
            <p:ph type="ctrTitle" idx="4294967295"/>
          </p:nvPr>
        </p:nvSpPr>
        <p:spPr>
          <a:xfrm rot="350019">
            <a:off x="3404315" y="1503121"/>
            <a:ext cx="2293377" cy="3255958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460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Naloxone</a:t>
            </a: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: Variable response 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Supportive care is primary Tx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Monitor vital signs (BP, HR can be variable)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Assess for polysubstance use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Effects typically resolve within 24-48 hours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171450" lvl="0" indent="-5715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</a:endParaRPr>
          </a:p>
        </p:txBody>
      </p:sp>
      <p:sp>
        <p:nvSpPr>
          <p:cNvPr id="375" name="Google Shape;375;p42"/>
          <p:cNvSpPr/>
          <p:nvPr/>
        </p:nvSpPr>
        <p:spPr>
          <a:xfrm rot="-420397">
            <a:off x="782128" y="1338001"/>
            <a:ext cx="2520825" cy="344803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2"/>
          <p:cNvSpPr txBox="1">
            <a:spLocks noGrp="1"/>
          </p:cNvSpPr>
          <p:nvPr>
            <p:ph type="ctrTitle" idx="4294967295"/>
          </p:nvPr>
        </p:nvSpPr>
        <p:spPr>
          <a:xfrm rot="-445516">
            <a:off x="895507" y="1416065"/>
            <a:ext cx="2293533" cy="3255920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460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Look for kratom products: powders, capsules, teas, liquid shots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22860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Often labeled as "Mitragyna speciosa" or brand names (e.g., OPMS)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228600" lvl="0" indent="-146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ora"/>
              <a:buChar char="●"/>
            </a:pPr>
            <a:r>
              <a:rPr lang="en" sz="14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May be combined with other substances</a:t>
            </a:r>
            <a:endParaRPr sz="14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</a:endParaRPr>
          </a:p>
        </p:txBody>
      </p:sp>
      <p:sp>
        <p:nvSpPr>
          <p:cNvPr id="377" name="Google Shape;377;p42"/>
          <p:cNvSpPr txBox="1"/>
          <p:nvPr/>
        </p:nvSpPr>
        <p:spPr>
          <a:xfrm rot="-410566">
            <a:off x="735057" y="963007"/>
            <a:ext cx="2500310" cy="465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Scene Assessment</a:t>
            </a: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78" name="Google Shape;378;p42"/>
          <p:cNvSpPr txBox="1"/>
          <p:nvPr/>
        </p:nvSpPr>
        <p:spPr>
          <a:xfrm rot="354949">
            <a:off x="3559962" y="1042855"/>
            <a:ext cx="2500316" cy="46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Clinical Management</a:t>
            </a: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79" name="Google Shape;379;p42"/>
          <p:cNvSpPr txBox="1"/>
          <p:nvPr/>
        </p:nvSpPr>
        <p:spPr>
          <a:xfrm rot="-398951">
            <a:off x="6300683" y="869751"/>
            <a:ext cx="2500217" cy="46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Key Points</a:t>
            </a: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43" descr="Light wood table top" title="Background photo C"/>
          <p:cNvPicPr preferRelativeResize="0"/>
          <p:nvPr/>
        </p:nvPicPr>
        <p:blipFill rotWithShape="1">
          <a:blip r:embed="rId3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478" y="125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3" descr="Texture of concrete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028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3"/>
          <p:cNvSpPr txBox="1">
            <a:spLocks noGrp="1"/>
          </p:cNvSpPr>
          <p:nvPr>
            <p:ph type="ctrTitle" idx="4294967295"/>
          </p:nvPr>
        </p:nvSpPr>
        <p:spPr>
          <a:xfrm>
            <a:off x="481725" y="388579"/>
            <a:ext cx="8359200" cy="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High-Risk EMS Scenarios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387" name="Google Shape;387;p43"/>
          <p:cNvSpPr/>
          <p:nvPr/>
        </p:nvSpPr>
        <p:spPr>
          <a:xfrm rot="937731">
            <a:off x="7206776" y="402677"/>
            <a:ext cx="1581264" cy="146114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8" name="Google Shape;388;p43" descr="Close-up of police siren (Provided by Getty Images)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7845">
            <a:off x="7292949" y="496953"/>
            <a:ext cx="1402248" cy="1302828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3"/>
          <p:cNvSpPr/>
          <p:nvPr/>
        </p:nvSpPr>
        <p:spPr>
          <a:xfrm rot="1662">
            <a:off x="631550" y="1763852"/>
            <a:ext cx="8065501" cy="1826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43"/>
          <p:cNvSpPr txBox="1">
            <a:spLocks noGrp="1"/>
          </p:cNvSpPr>
          <p:nvPr>
            <p:ph type="ctrTitle" idx="4294967295"/>
          </p:nvPr>
        </p:nvSpPr>
        <p:spPr>
          <a:xfrm rot="131">
            <a:off x="732825" y="1835503"/>
            <a:ext cx="7857000" cy="1663800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22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Lora"/>
              <a:buChar char="●"/>
            </a:pPr>
            <a:r>
              <a:rPr lang="en" sz="17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Polysubstance use (especially with opioids, benzodiazepines, alcohol)</a:t>
            </a:r>
            <a:endParaRPr sz="17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342900" lvl="0" indent="-222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Lora"/>
              <a:buChar char="●"/>
            </a:pPr>
            <a:r>
              <a:rPr lang="en" sz="17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Older adults (increased adverse reactions, falls risk)</a:t>
            </a:r>
            <a:endParaRPr sz="17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342900" lvl="0" indent="-222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Lora"/>
              <a:buChar char="●"/>
            </a:pPr>
            <a:r>
              <a:rPr lang="en" sz="17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Patients on multiple medications</a:t>
            </a:r>
            <a:endParaRPr sz="17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342900" lvl="0" indent="-222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Lora"/>
              <a:buChar char="●"/>
            </a:pPr>
            <a:r>
              <a:rPr lang="en" sz="17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High-potency extract products vs. traditional leaf preparations</a:t>
            </a:r>
            <a:endParaRPr sz="17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44" descr="Light wood table top" title="Background photo C"/>
          <p:cNvPicPr preferRelativeResize="0"/>
          <p:nvPr/>
        </p:nvPicPr>
        <p:blipFill rotWithShape="1">
          <a:blip r:embed="rId3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478" y="125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4" descr="Texture of concrete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028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4"/>
          <p:cNvSpPr txBox="1">
            <a:spLocks noGrp="1"/>
          </p:cNvSpPr>
          <p:nvPr>
            <p:ph type="ctrTitle" idx="4294967295"/>
          </p:nvPr>
        </p:nvSpPr>
        <p:spPr>
          <a:xfrm>
            <a:off x="481725" y="388579"/>
            <a:ext cx="8359200" cy="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EMS Takeaways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398" name="Google Shape;398;p44"/>
          <p:cNvSpPr/>
          <p:nvPr/>
        </p:nvSpPr>
        <p:spPr>
          <a:xfrm rot="1549">
            <a:off x="306875" y="1221700"/>
            <a:ext cx="8655301" cy="3064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44"/>
          <p:cNvSpPr txBox="1">
            <a:spLocks noGrp="1"/>
          </p:cNvSpPr>
          <p:nvPr>
            <p:ph type="ctrTitle" idx="4294967295"/>
          </p:nvPr>
        </p:nvSpPr>
        <p:spPr>
          <a:xfrm rot="123">
            <a:off x="454925" y="1345925"/>
            <a:ext cx="8359200" cy="2795400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Kratom is an emerging substance with </a:t>
            </a:r>
            <a:r>
              <a:rPr lang="en" sz="160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1,200% increase</a:t>
            </a: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in poison center reports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Does NOT appear on standard drug screens</a:t>
            </a: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- must ask specifically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Half-life of ~24 hours - prolonged effects possible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Variable presentation: opioid-like, stimulant, or mixed toxidrome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Naloxone may or may not be effective</a:t>
            </a: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- try if opioid-like presentation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Most dangerous when combined with other substances (79% of deaths)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Supportive care is primary treatment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ora"/>
              <a:buAutoNum type="arabicPeriod"/>
            </a:pPr>
            <a:r>
              <a:rPr lang="en" sz="1600" b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Effects typically resolve within 24-48 hours</a:t>
            </a: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b="0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5" descr="Light wood table top" title="Background photo C"/>
          <p:cNvPicPr preferRelativeResize="0"/>
          <p:nvPr/>
        </p:nvPicPr>
        <p:blipFill rotWithShape="1">
          <a:blip r:embed="rId3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478" y="125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5" descr="Texture of concrete (Provided by Getty Images)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028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5"/>
          <p:cNvSpPr txBox="1">
            <a:spLocks noGrp="1"/>
          </p:cNvSpPr>
          <p:nvPr>
            <p:ph type="ctrTitle" idx="4294967295"/>
          </p:nvPr>
        </p:nvSpPr>
        <p:spPr>
          <a:xfrm>
            <a:off x="481725" y="388579"/>
            <a:ext cx="8359200" cy="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EMS Questions to Ask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407" name="Google Shape;407;p45"/>
          <p:cNvSpPr/>
          <p:nvPr/>
        </p:nvSpPr>
        <p:spPr>
          <a:xfrm>
            <a:off x="481725" y="2044175"/>
            <a:ext cx="2869500" cy="15138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9FC5E8"/>
          </a:solidFill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8" name="Google Shape;408;p45"/>
          <p:cNvSpPr txBox="1"/>
          <p:nvPr/>
        </p:nvSpPr>
        <p:spPr>
          <a:xfrm>
            <a:off x="434503" y="2309956"/>
            <a:ext cx="2907600" cy="12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Have you taken any herbal supplements or natural products?</a:t>
            </a:r>
            <a:endParaRPr sz="2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09" name="Google Shape;409;p45"/>
          <p:cNvSpPr/>
          <p:nvPr/>
        </p:nvSpPr>
        <p:spPr>
          <a:xfrm>
            <a:off x="3654711" y="1156692"/>
            <a:ext cx="2718000" cy="15138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9FC5E8"/>
          </a:solidFill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0" name="Google Shape;410;p45"/>
          <p:cNvSpPr txBox="1"/>
          <p:nvPr/>
        </p:nvSpPr>
        <p:spPr>
          <a:xfrm>
            <a:off x="3559891" y="1273607"/>
            <a:ext cx="2907600" cy="15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Have you used any kratom?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Full-spectrum/leaf?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7-OH?</a:t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11" name="Google Shape;411;p45"/>
          <p:cNvSpPr/>
          <p:nvPr/>
        </p:nvSpPr>
        <p:spPr>
          <a:xfrm>
            <a:off x="5878250" y="2971500"/>
            <a:ext cx="2869500" cy="15138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9FC5E8"/>
          </a:solidFill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2" name="Google Shape;412;p45"/>
          <p:cNvSpPr txBox="1"/>
          <p:nvPr/>
        </p:nvSpPr>
        <p:spPr>
          <a:xfrm>
            <a:off x="5859386" y="3377449"/>
            <a:ext cx="2907600" cy="12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Have you taken any other substances?</a:t>
            </a:r>
            <a:endParaRPr sz="2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13" name="Google Shape;413;p45"/>
          <p:cNvSpPr txBox="1">
            <a:spLocks noGrp="1"/>
          </p:cNvSpPr>
          <p:nvPr>
            <p:ph type="ctrTitle" idx="4294967295"/>
          </p:nvPr>
        </p:nvSpPr>
        <p:spPr>
          <a:xfrm>
            <a:off x="4805793" y="520955"/>
            <a:ext cx="8359200" cy="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(in addition to normal H&amp;P ?s)</a:t>
            </a:r>
            <a:endParaRPr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6"/>
          <p:cNvSpPr/>
          <p:nvPr/>
        </p:nvSpPr>
        <p:spPr>
          <a:xfrm>
            <a:off x="0" y="11700"/>
            <a:ext cx="9144000" cy="2205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19" name="Google Shape;419;p46" title="Screenshot 2026-04-10 at 2.49.39 PM.png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775" y="70575"/>
            <a:ext cx="6516849" cy="16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00" y="2216700"/>
            <a:ext cx="9169201" cy="29267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1" name="Google Shape;421;p46"/>
          <p:cNvCxnSpPr/>
          <p:nvPr/>
        </p:nvCxnSpPr>
        <p:spPr>
          <a:xfrm rot="10800000" flipH="1">
            <a:off x="0" y="2179200"/>
            <a:ext cx="9164700" cy="30600"/>
          </a:xfrm>
          <a:prstGeom prst="straightConnector1">
            <a:avLst/>
          </a:prstGeom>
          <a:noFill/>
          <a:ln w="114300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2" name="Google Shape;422;p46"/>
          <p:cNvSpPr txBox="1"/>
          <p:nvPr/>
        </p:nvSpPr>
        <p:spPr>
          <a:xfrm>
            <a:off x="270238" y="2375425"/>
            <a:ext cx="4292400" cy="136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Ketamine-Assisted Psychotherapy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22860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Stellate Ganglion Blocks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22860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TMS (EXOMind technology)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22860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EMSculpt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3" name="Google Shape;423;p46"/>
          <p:cNvSpPr txBox="1"/>
          <p:nvPr/>
        </p:nvSpPr>
        <p:spPr>
          <a:xfrm>
            <a:off x="4483788" y="2375425"/>
            <a:ext cx="4157100" cy="136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EMSella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40005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Psychiatric Care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40005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Addiction Treatment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400050" lvl="0" indent="-234950" algn="l" rtl="0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900"/>
              <a:buFont typeface="Lato"/>
              <a:buChar char="●"/>
            </a:pPr>
            <a:r>
              <a:rPr lang="en" sz="19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Packages Available</a:t>
            </a: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24" name="Google Shape;424;p46" title="Screenshot 2026-02-09 at 1.40.58 PM.png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411" y="2373325"/>
            <a:ext cx="1348747" cy="13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6"/>
          <p:cNvSpPr txBox="1"/>
          <p:nvPr/>
        </p:nvSpPr>
        <p:spPr>
          <a:xfrm>
            <a:off x="533400" y="1563400"/>
            <a:ext cx="8382000" cy="49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674EA7"/>
                </a:solidFill>
                <a:latin typeface="Lato"/>
                <a:ea typeface="Lato"/>
                <a:cs typeface="Lato"/>
                <a:sym typeface="Lato"/>
              </a:rPr>
              <a:t>Interventional Wellness: Optimize. Excel. Sustain.</a:t>
            </a:r>
            <a:endParaRPr sz="2200">
              <a:solidFill>
                <a:srgbClr val="674EA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6" name="Google Shape;426;p46"/>
          <p:cNvSpPr txBox="1"/>
          <p:nvPr/>
        </p:nvSpPr>
        <p:spPr>
          <a:xfrm>
            <a:off x="270250" y="3937000"/>
            <a:ext cx="8635800" cy="100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74EA7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Services provided by board-certified physicians</a:t>
            </a:r>
            <a:endParaRPr sz="2500">
              <a:solidFill>
                <a:srgbClr val="674EA7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74EA7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Special First Responder Pricing</a:t>
            </a:r>
            <a:endParaRPr sz="2500">
              <a:solidFill>
                <a:srgbClr val="674EA7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674EA7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134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47" descr="Light wood table top" title="Background photo C"/>
          <p:cNvPicPr preferRelativeResize="0"/>
          <p:nvPr/>
        </p:nvPicPr>
        <p:blipFill rotWithShape="1">
          <a:blip r:embed="rId3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7" descr="Dark wood table top" title="Background photo A"/>
          <p:cNvPicPr preferRelativeResize="0"/>
          <p:nvPr/>
        </p:nvPicPr>
        <p:blipFill rotWithShape="1">
          <a:blip r:embed="rId4" cstate="screen">
            <a:alphaModFix amt="9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3" name="Google Shape;433;p47"/>
          <p:cNvCxnSpPr/>
          <p:nvPr/>
        </p:nvCxnSpPr>
        <p:spPr>
          <a:xfrm>
            <a:off x="593140" y="1055727"/>
            <a:ext cx="80235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4" name="Google Shape;434;p47"/>
          <p:cNvSpPr/>
          <p:nvPr/>
        </p:nvSpPr>
        <p:spPr>
          <a:xfrm rot="-406195">
            <a:off x="5518512" y="1306108"/>
            <a:ext cx="2857927" cy="320941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47"/>
          <p:cNvSpPr txBox="1">
            <a:spLocks noGrp="1"/>
          </p:cNvSpPr>
          <p:nvPr>
            <p:ph type="ctrTitle" idx="4294967295"/>
          </p:nvPr>
        </p:nvSpPr>
        <p:spPr>
          <a:xfrm>
            <a:off x="481725" y="388586"/>
            <a:ext cx="8359200" cy="200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Kratom: Herbal Tea or Gas Station Heroin?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</a:endParaRPr>
          </a:p>
        </p:txBody>
      </p:sp>
      <p:sp>
        <p:nvSpPr>
          <p:cNvPr id="436" name="Google Shape;436;p47"/>
          <p:cNvSpPr txBox="1">
            <a:spLocks noGrp="1"/>
          </p:cNvSpPr>
          <p:nvPr>
            <p:ph type="ctrTitle" idx="4294967295"/>
          </p:nvPr>
        </p:nvSpPr>
        <p:spPr>
          <a:xfrm>
            <a:off x="186700" y="3810497"/>
            <a:ext cx="2946600" cy="2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Randall Beaupre, MD</a:t>
            </a:r>
            <a:endParaRPr sz="21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Adnan Celjo, MD</a:t>
            </a:r>
            <a:endParaRPr sz="2100">
              <a:solidFill>
                <a:srgbClr val="FFFFFF"/>
              </a:solidFill>
            </a:endParaRPr>
          </a:p>
        </p:txBody>
      </p:sp>
      <p:sp>
        <p:nvSpPr>
          <p:cNvPr id="437" name="Google Shape;437;p47"/>
          <p:cNvSpPr txBox="1">
            <a:spLocks noGrp="1"/>
          </p:cNvSpPr>
          <p:nvPr>
            <p:ph type="ctrTitle" idx="4294967295"/>
          </p:nvPr>
        </p:nvSpPr>
        <p:spPr>
          <a:xfrm>
            <a:off x="593150" y="1543100"/>
            <a:ext cx="4585500" cy="2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</a:rPr>
              <a:t>Questions?</a:t>
            </a:r>
            <a:endParaRPr sz="44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</a:rPr>
              <a:t>Comments?</a:t>
            </a:r>
            <a:endParaRPr sz="4400">
              <a:solidFill>
                <a:srgbClr val="FFFFFF"/>
              </a:solidFill>
            </a:endParaRPr>
          </a:p>
        </p:txBody>
      </p:sp>
      <p:pic>
        <p:nvPicPr>
          <p:cNvPr id="438" name="Google Shape;438;p4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431355">
            <a:off x="5627026" y="1406076"/>
            <a:ext cx="2623635" cy="2993444"/>
          </a:xfrm>
          <a:prstGeom prst="rect">
            <a:avLst/>
          </a:prstGeom>
          <a:noFill/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1058</Words>
  <Application>Microsoft Office PowerPoint</Application>
  <PresentationFormat>On-screen Show (16:9)</PresentationFormat>
  <Paragraphs>279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Calibri</vt:lpstr>
      <vt:lpstr>Permanent Marker</vt:lpstr>
      <vt:lpstr>Lora</vt:lpstr>
      <vt:lpstr>Arial</vt:lpstr>
      <vt:lpstr>Playfair Display</vt:lpstr>
      <vt:lpstr>Lato</vt:lpstr>
      <vt:lpstr>Blue &amp; Gold</vt:lpstr>
      <vt:lpstr>Kratom: Herbal Tea or Gas Station Heroin? </vt:lpstr>
      <vt:lpstr>PowerPoint Presentation</vt:lpstr>
      <vt:lpstr>PowerPoint Presentation</vt:lpstr>
      <vt:lpstr>Kratom</vt:lpstr>
      <vt:lpstr>Kratom: Herbal Tea or Gas Station Heroin? </vt:lpstr>
      <vt:lpstr>What is Kratom? </vt:lpstr>
      <vt:lpstr>What is Kratom? </vt:lpstr>
      <vt:lpstr>What is Kratom? </vt:lpstr>
      <vt:lpstr>What is Kratom? </vt:lpstr>
      <vt:lpstr>Current Uses </vt:lpstr>
      <vt:lpstr>Dosing Patterns </vt:lpstr>
      <vt:lpstr>Dosing Patterns </vt:lpstr>
      <vt:lpstr>Dosing Patterns </vt:lpstr>
      <vt:lpstr>Mechanism of Action and Pharmacokinetics </vt:lpstr>
      <vt:lpstr>PowerPoint Presentation</vt:lpstr>
      <vt:lpstr>Peak concentration 40 min - 4.5 hrs </vt:lpstr>
      <vt:lpstr>+</vt:lpstr>
      <vt:lpstr>7-hydroxymitragynine - what’s the big deal? </vt:lpstr>
      <vt:lpstr>PowerPoint Presentation</vt:lpstr>
      <vt:lpstr>7-hydroxymitragynine - what’s the big deal? </vt:lpstr>
      <vt:lpstr>7-hydroxymitragynine - what’s the big deal? </vt:lpstr>
      <vt:lpstr>7-hydroxymitragynine - what’s the big deal? </vt:lpstr>
      <vt:lpstr>How popular is kratom? </vt:lpstr>
      <vt:lpstr>How popular is kratom? </vt:lpstr>
      <vt:lpstr>Kratom as an Only Substance </vt:lpstr>
      <vt:lpstr>Deaths from Kratom </vt:lpstr>
      <vt:lpstr>Is it Regulated? </vt:lpstr>
      <vt:lpstr>Is it Regulated? </vt:lpstr>
      <vt:lpstr>Trends </vt:lpstr>
      <vt:lpstr>Does NOT show on standard drug screens Ask specifically about kratom/herbal supplement use Document product information if available Consider drug interactions with other medications </vt:lpstr>
      <vt:lpstr>High-Risk EMS Scenarios</vt:lpstr>
      <vt:lpstr>EMS Takeaways</vt:lpstr>
      <vt:lpstr>EMS Questions to Ask</vt:lpstr>
      <vt:lpstr>PowerPoint Presentation</vt:lpstr>
      <vt:lpstr>Kratom: Herbal Tea or Gas Station Heroin?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 Rattigan</dc:creator>
  <cp:lastModifiedBy>Marc Rattigan</cp:lastModifiedBy>
  <cp:revision>2</cp:revision>
  <dcterms:modified xsi:type="dcterms:W3CDTF">2026-04-22T23:02:44Z</dcterms:modified>
</cp:coreProperties>
</file>