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6" r:id="rId9"/>
    <p:sldId id="263" r:id="rId10"/>
    <p:sldId id="267" r:id="rId11"/>
    <p:sldId id="268" r:id="rId12"/>
    <p:sldId id="264" r:id="rId13"/>
    <p:sldId id="265" r:id="rId14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DA243A-2CEA-4C3A-B7E3-856CFFDB719E}" v="1" dt="2026-04-07T22:02:04.7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8E3D-F317-46FD-9FD6-2A63034038FE}" type="datetimeFigureOut">
              <a:rPr lang="en-US" smtClean="0"/>
              <a:t>4/15/26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B50C1-E23C-4AAE-8FA6-C592E70BA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579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8E3D-F317-46FD-9FD6-2A63034038FE}" type="datetimeFigureOut">
              <a:rPr lang="en-US" smtClean="0"/>
              <a:t>4/15/26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B50C1-E23C-4AAE-8FA6-C592E70BA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098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8E3D-F317-46FD-9FD6-2A63034038FE}" type="datetimeFigureOut">
              <a:rPr lang="en-US" smtClean="0"/>
              <a:t>4/15/26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B50C1-E23C-4AAE-8FA6-C592E70BA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410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8E3D-F317-46FD-9FD6-2A63034038FE}" type="datetimeFigureOut">
              <a:rPr lang="en-US" smtClean="0"/>
              <a:t>4/15/26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B50C1-E23C-4AAE-8FA6-C592E70BA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037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8E3D-F317-46FD-9FD6-2A63034038FE}" type="datetimeFigureOut">
              <a:rPr lang="en-US" smtClean="0"/>
              <a:t>4/15/26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B50C1-E23C-4AAE-8FA6-C592E70BA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196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8E3D-F317-46FD-9FD6-2A63034038FE}" type="datetimeFigureOut">
              <a:rPr lang="en-US" smtClean="0"/>
              <a:t>4/15/26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B50C1-E23C-4AAE-8FA6-C592E70BA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757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8E3D-F317-46FD-9FD6-2A63034038FE}" type="datetimeFigureOut">
              <a:rPr lang="en-US" smtClean="0"/>
              <a:t>4/15/26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B50C1-E23C-4AAE-8FA6-C592E70BA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690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8E3D-F317-46FD-9FD6-2A63034038FE}" type="datetimeFigureOut">
              <a:rPr lang="en-US" smtClean="0"/>
              <a:t>4/15/26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B50C1-E23C-4AAE-8FA6-C592E70BA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94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8E3D-F317-46FD-9FD6-2A63034038FE}" type="datetimeFigureOut">
              <a:rPr lang="en-US" smtClean="0"/>
              <a:t>4/15/26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B50C1-E23C-4AAE-8FA6-C592E70BA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541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8E3D-F317-46FD-9FD6-2A63034038FE}" type="datetimeFigureOut">
              <a:rPr lang="en-US" smtClean="0"/>
              <a:t>4/15/26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B50C1-E23C-4AAE-8FA6-C592E70BA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595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8E3D-F317-46FD-9FD6-2A63034038FE}" type="datetimeFigureOut">
              <a:rPr lang="en-US" smtClean="0"/>
              <a:t>4/15/26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B50C1-E23C-4AAE-8FA6-C592E70BA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341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8E3D-F317-46FD-9FD6-2A63034038FE}" type="datetimeFigureOut">
              <a:rPr lang="en-US" smtClean="0"/>
              <a:t>4/15/26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B50C1-E23C-4AAE-8FA6-C592E70BAAF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219415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8E3D-F317-46FD-9FD6-2A63034038FE}" type="datetimeFigureOut">
              <a:rPr lang="en-US" smtClean="0"/>
              <a:t>4/15/26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B50C1-E23C-4AAE-8FA6-C592E70BA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2473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8E3D-F317-46FD-9FD6-2A63034038FE}" type="datetimeFigureOut">
              <a:rPr lang="en-US" smtClean="0"/>
              <a:t>4/15/26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B50C1-E23C-4AAE-8FA6-C592E70BA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0436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8E3D-F317-46FD-9FD6-2A63034038FE}" type="datetimeFigureOut">
              <a:rPr lang="en-US" smtClean="0"/>
              <a:t>4/15/26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B50C1-E23C-4AAE-8FA6-C592E70BA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3698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8E3D-F317-46FD-9FD6-2A63034038FE}" type="datetimeFigureOut">
              <a:rPr lang="en-US" smtClean="0"/>
              <a:t>4/15/26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B50C1-E23C-4AAE-8FA6-C592E70BA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8353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8E3D-F317-46FD-9FD6-2A63034038FE}" type="datetimeFigureOut">
              <a:rPr lang="en-US" smtClean="0"/>
              <a:t>4/15/26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B50C1-E23C-4AAE-8FA6-C592E70BA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715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5898E3D-F317-46FD-9FD6-2A63034038FE}" type="datetimeFigureOut">
              <a:rPr lang="en-US" smtClean="0"/>
              <a:t>4/15/26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B50C1-E23C-4AAE-8FA6-C592E70BA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8358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Stoicbreathwork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E8B04-F79F-23DA-64EB-6E9687FA57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05282" y="640080"/>
            <a:ext cx="4243590" cy="3566160"/>
          </a:xfrm>
        </p:spPr>
        <p:txBody>
          <a:bodyPr anchor="b">
            <a:normAutofit/>
          </a:bodyPr>
          <a:lstStyle/>
          <a:p>
            <a:pPr algn="l"/>
            <a:r>
              <a:rPr lang="en-US" sz="5400"/>
              <a:t>Breathing as it applies to the fire service.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027B7B-F415-46BB-CA68-0D7BCACA7C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05282" y="4645152"/>
            <a:ext cx="4563629" cy="1572768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Fire fighter/ </a:t>
            </a:r>
            <a:r>
              <a:rPr lang="en-US"/>
              <a:t>breathwork facilitator</a:t>
            </a:r>
            <a:endParaRPr lang="en-US" dirty="0"/>
          </a:p>
          <a:p>
            <a:pPr algn="l"/>
            <a:r>
              <a:rPr lang="en-US" dirty="0"/>
              <a:t>Darien Gibson</a:t>
            </a:r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65B973CC-373C-B3C9-5820-A1772876F7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709"/>
          <a:stretch>
            <a:fillRect/>
          </a:stretch>
        </p:blipFill>
        <p:spPr>
          <a:xfrm>
            <a:off x="0" y="10"/>
            <a:ext cx="7199453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78457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0FADA-2C6B-901E-16B6-101902A93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My journey with breathing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A9C94C-664F-19BA-7A4E-2C9ABBBD7E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Introduced to breathwork class in 2023 by 343 fund.</a:t>
            </a:r>
          </a:p>
          <a:p>
            <a:r>
              <a:rPr lang="en-US" dirty="0"/>
              <a:t>Mandatory class where I was relatively uninterested yet open minded. </a:t>
            </a:r>
          </a:p>
          <a:p>
            <a:r>
              <a:rPr lang="en-US" dirty="0"/>
              <a:t>Recognized immediate benefits</a:t>
            </a:r>
          </a:p>
          <a:p>
            <a:r>
              <a:rPr lang="en-US" dirty="0"/>
              <a:t>FDNY breath facilitator</a:t>
            </a:r>
          </a:p>
          <a:p>
            <a:r>
              <a:rPr lang="en-US" dirty="0"/>
              <a:t>Loka school for breathwork</a:t>
            </a:r>
          </a:p>
          <a:p>
            <a:r>
              <a:rPr lang="en-US" dirty="0"/>
              <a:t>Online classes once a month for first responders and military a crossed the country.</a:t>
            </a:r>
          </a:p>
          <a:p>
            <a:r>
              <a:rPr lang="en-US" dirty="0"/>
              <a:t>Slow integration into Glendale FD. My crew to rovers then Fitness Cadre and soon to be academy. </a:t>
            </a:r>
          </a:p>
        </p:txBody>
      </p:sp>
    </p:spTree>
    <p:extLst>
      <p:ext uri="{BB962C8B-B14F-4D97-AF65-F5344CB8AC3E}">
        <p14:creationId xmlns:p14="http://schemas.microsoft.com/office/powerpoint/2010/main" val="513640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50A0E-5C7A-1293-E7C1-123647EBB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breath 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5F0E98-A578-A623-0E97-97147E3F2E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err="1"/>
              <a:t>Holotropic</a:t>
            </a:r>
            <a:r>
              <a:rPr lang="en-US"/>
              <a:t> breathwork: rhythmic breathing combined with sound.</a:t>
            </a:r>
          </a:p>
          <a:p>
            <a:r>
              <a:rPr lang="en-US"/>
              <a:t>Wim </a:t>
            </a:r>
            <a:r>
              <a:rPr lang="en-US" err="1"/>
              <a:t>hof</a:t>
            </a:r>
            <a:r>
              <a:rPr lang="en-US"/>
              <a:t>: cycle of hyperventilation and breath holding, can be combined with cold exposure. </a:t>
            </a:r>
          </a:p>
          <a:p>
            <a:r>
              <a:rPr lang="en-US"/>
              <a:t>Pranayama- ancient yogic techniques for grounding to self and earth. </a:t>
            </a:r>
          </a:p>
          <a:p>
            <a:r>
              <a:rPr lang="en-US"/>
              <a:t>Tactical breathwork: used in military, firefighting and law enforcement settings to rapidly lower stress and improve focus. </a:t>
            </a:r>
          </a:p>
          <a:p>
            <a:r>
              <a:rPr lang="en-US"/>
              <a:t>Sports related breathwork: often combines multiple techniques tailored to what </a:t>
            </a:r>
            <a:r>
              <a:rPr lang="en-US" err="1"/>
              <a:t>actionis</a:t>
            </a:r>
            <a:r>
              <a:rPr lang="en-US"/>
              <a:t> being taken. 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104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E0FEA-2FDF-FC1B-BCAA-7B4334DE9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does it apply to us?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377F55-B31B-6BD1-FCF4-EF7FFB85FE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Acute stressful situations</a:t>
            </a:r>
          </a:p>
          <a:p>
            <a:r>
              <a:rPr lang="en-US" dirty="0"/>
              <a:t>Post stressful incident</a:t>
            </a:r>
          </a:p>
          <a:p>
            <a:r>
              <a:rPr lang="en-US" dirty="0"/>
              <a:t>Emotional regulation with difficult patient or environment</a:t>
            </a:r>
          </a:p>
          <a:p>
            <a:r>
              <a:rPr lang="en-US" dirty="0"/>
              <a:t>Patient condition: anxiety, pregnancy, emotional distress</a:t>
            </a:r>
          </a:p>
          <a:p>
            <a:r>
              <a:rPr lang="en-US" dirty="0"/>
              <a:t>Workouts</a:t>
            </a:r>
          </a:p>
          <a:p>
            <a:r>
              <a:rPr lang="en-US" dirty="0"/>
              <a:t>FIRE FIGHTING (bottle control, mayday, B.O.A, </a:t>
            </a:r>
            <a:r>
              <a:rPr lang="en-US" dirty="0" err="1"/>
              <a:t>etc</a:t>
            </a:r>
            <a:r>
              <a:rPr lang="en-US" dirty="0"/>
              <a:t>…)</a:t>
            </a:r>
          </a:p>
        </p:txBody>
      </p:sp>
    </p:spTree>
    <p:extLst>
      <p:ext uri="{BB962C8B-B14F-4D97-AF65-F5344CB8AC3E}">
        <p14:creationId xmlns:p14="http://schemas.microsoft.com/office/powerpoint/2010/main" val="440487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B244F-F53C-59B3-50EF-8653114DD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does it apply to us Cont.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8CED1-D5F8-2E85-49D4-28AF651328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Health</a:t>
            </a:r>
          </a:p>
          <a:p>
            <a:r>
              <a:rPr lang="en-US" sz="1800">
                <a:latin typeface="Calibri" panose="020F0502020204030204" pitchFamily="34" charset="0"/>
                <a:ea typeface="Calibri" panose="020F0502020204030204" pitchFamily="34" charset="0"/>
              </a:rPr>
              <a:t>Lets break </a:t>
            </a: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down breath work to the molecular level. Your foundation of health for your entire body comes down to you are only as healthy as the cells that make you up.</a:t>
            </a:r>
          </a:p>
          <a:p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We can all agree on that how healthy your cells </a:t>
            </a:r>
            <a:r>
              <a:rPr lang="en-US" sz="1800">
                <a:latin typeface="Calibri" panose="020F0502020204030204" pitchFamily="34" charset="0"/>
                <a:ea typeface="Calibri" panose="020F0502020204030204" pitchFamily="34" charset="0"/>
              </a:rPr>
              <a:t>is directly related to </a:t>
            </a: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your blood stream. </a:t>
            </a:r>
          </a:p>
          <a:p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Every cell must grow and live by a healthy blood stream. If that is polluted, then your cells are weak. </a:t>
            </a:r>
          </a:p>
          <a:p>
            <a:r>
              <a:rPr lang="en-US" sz="1800">
                <a:latin typeface="Calibri" panose="020F0502020204030204" pitchFamily="34" charset="0"/>
                <a:ea typeface="Calibri" panose="020F0502020204030204" pitchFamily="34" charset="0"/>
              </a:rPr>
              <a:t>The Prescence of oxygen is the absence of disease.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934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75017-5043-A169-FA51-4D1E281EE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can we clean the pollution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EFD8C-7874-25B3-2B2C-955E296ED5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Breath is the control button to the mechanism that controls your circulatory system. It gives oxygen to your cells which is obviously necessary for survival</a:t>
            </a:r>
          </a:p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your LYMPH system produces white blood cells that clean your circulatory system. It is the bodies sewage system</a:t>
            </a:r>
          </a:p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Unlike the heart, the lymph has no pump</a:t>
            </a:r>
          </a:p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only way lymph can move around is by deep breathing and moving your body.</a:t>
            </a:r>
            <a:r>
              <a:rPr lang="en-US" sz="1800" dirty="0">
                <a:solidFill>
                  <a:srgbClr val="14141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</a:p>
          <a:p>
            <a:r>
              <a:rPr lang="en-US" sz="1800" dirty="0">
                <a:solidFill>
                  <a:srgbClr val="141414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Digestion, ATP (how we produce energy), brain fog, circulation.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783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F8CEA-277C-A54A-3796-BE43650DE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Nervous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92C191-90D4-920B-0227-5D5FE65C71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Why do we tell anxiety patients to control and slow their breathing?</a:t>
            </a:r>
          </a:p>
          <a:p>
            <a:r>
              <a:rPr lang="en-US"/>
              <a:t>Deep slow controlled diaphragmatic breathing is a control switch between fight or flight or rest and digest. </a:t>
            </a:r>
          </a:p>
          <a:p>
            <a:r>
              <a:rPr lang="en-US"/>
              <a:t>For high risk high stress professions there are times where the only tool we have left is breathing.</a:t>
            </a:r>
          </a:p>
          <a:p>
            <a:r>
              <a:rPr lang="en-US"/>
              <a:t>Exp: extreme fatigue, lost or trapped, over stimulation, emotional regulation, </a:t>
            </a:r>
            <a:r>
              <a:rPr lang="en-US" err="1"/>
              <a:t>etc</a:t>
            </a:r>
            <a:r>
              <a:rPr lang="en-US"/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1352481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DC549-E1E2-E1A4-891E-7183B74E0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Breathing Mechanics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AF0052-867F-3BF7-FD65-CE2699713E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Diaphragm controls your breathing autonomically. </a:t>
            </a:r>
          </a:p>
          <a:p>
            <a:r>
              <a:rPr lang="en-US" dirty="0"/>
              <a:t>Circular shaped and expands.</a:t>
            </a:r>
          </a:p>
          <a:p>
            <a:r>
              <a:rPr lang="en-US" dirty="0"/>
              <a:t>Close your eyes and take a deep breath. Pay attention to your diaphragm. </a:t>
            </a:r>
          </a:p>
          <a:p>
            <a:r>
              <a:rPr lang="en-US" dirty="0"/>
              <a:t>Did you breathe towards your spine or away?</a:t>
            </a:r>
          </a:p>
          <a:p>
            <a:r>
              <a:rPr lang="en-US" dirty="0"/>
              <a:t>Babies and animals belly breathe.</a:t>
            </a:r>
          </a:p>
          <a:p>
            <a:r>
              <a:rPr lang="en-US" dirty="0"/>
              <a:t> Somewhere along the way… we stop. </a:t>
            </a:r>
          </a:p>
        </p:txBody>
      </p:sp>
    </p:spTree>
    <p:extLst>
      <p:ext uri="{BB962C8B-B14F-4D97-AF65-F5344CB8AC3E}">
        <p14:creationId xmlns:p14="http://schemas.microsoft.com/office/powerpoint/2010/main" val="1706996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0F597-B23C-A1CD-6310-92AF87344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Common techniques for high stress professions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3F46EB-36A4-9EC8-1538-3430B9A1A6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When to use these techniques?</a:t>
            </a:r>
          </a:p>
          <a:p>
            <a:r>
              <a:rPr lang="en-US" dirty="0"/>
              <a:t>CAUTION: Never do any breathing techniques while driving or operating vehicle. Sit/lay down for more intense techniques.</a:t>
            </a:r>
          </a:p>
          <a:p>
            <a:r>
              <a:rPr lang="en-US" dirty="0"/>
              <a:t>Box breathing</a:t>
            </a:r>
          </a:p>
          <a:p>
            <a:r>
              <a:rPr lang="en-US" dirty="0"/>
              <a:t>In through the nose x 4, hold x 4, out x 4, hold x 4. </a:t>
            </a:r>
          </a:p>
          <a:p>
            <a:r>
              <a:rPr lang="en-US" dirty="0"/>
              <a:t>This creates a structured and regulated routine for signaling to our nervous system that “we got this!” </a:t>
            </a:r>
          </a:p>
          <a:p>
            <a:r>
              <a:rPr lang="en-US" dirty="0"/>
              <a:t>Skip breathing: bottle preservation. </a:t>
            </a:r>
          </a:p>
        </p:txBody>
      </p:sp>
    </p:spTree>
    <p:extLst>
      <p:ext uri="{BB962C8B-B14F-4D97-AF65-F5344CB8AC3E}">
        <p14:creationId xmlns:p14="http://schemas.microsoft.com/office/powerpoint/2010/main" val="29751294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C65B0-D468-4978-D729-40AE23A9C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Controlling breathing patterns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7521AD-3164-B601-A913-0F10B38EF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When to use these techniques? </a:t>
            </a:r>
            <a:r>
              <a:rPr lang="en-US" dirty="0"/>
              <a:t>Every day.</a:t>
            </a:r>
          </a:p>
          <a:p>
            <a:r>
              <a:rPr lang="en-US" u="sng" dirty="0"/>
              <a:t>Breath of</a:t>
            </a:r>
            <a:r>
              <a:rPr lang="en-US" u="sng" dirty="0">
                <a:solidFill>
                  <a:srgbClr val="FF0000"/>
                </a:solidFill>
              </a:rPr>
              <a:t> fire</a:t>
            </a:r>
            <a:r>
              <a:rPr lang="en-US" dirty="0"/>
              <a:t>: ab work out, intercostal workout, CO2 to oxygen ratio laying dormant in the lower lobes. (2 minutes)</a:t>
            </a:r>
          </a:p>
          <a:p>
            <a:r>
              <a:rPr lang="en-US" dirty="0"/>
              <a:t>Signals fight or flight response.</a:t>
            </a:r>
          </a:p>
          <a:p>
            <a:r>
              <a:rPr lang="en-US" dirty="0"/>
              <a:t>Then bring it down. </a:t>
            </a:r>
          </a:p>
          <a:p>
            <a:r>
              <a:rPr lang="en-US" dirty="0"/>
              <a:t>We are in control! </a:t>
            </a:r>
          </a:p>
          <a:p>
            <a:r>
              <a:rPr lang="en-US" u="sng" dirty="0"/>
              <a:t>Shamanic breathing</a:t>
            </a:r>
            <a:r>
              <a:rPr lang="en-US" dirty="0"/>
              <a:t>: Belly, Chest, out. </a:t>
            </a:r>
          </a:p>
          <a:p>
            <a:r>
              <a:rPr lang="en-US" dirty="0"/>
              <a:t>Full circular motion. No natural pause. </a:t>
            </a:r>
          </a:p>
        </p:txBody>
      </p:sp>
    </p:spTree>
    <p:extLst>
      <p:ext uri="{BB962C8B-B14F-4D97-AF65-F5344CB8AC3E}">
        <p14:creationId xmlns:p14="http://schemas.microsoft.com/office/powerpoint/2010/main" val="3739313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87E21-E38B-5F83-B342-DFCD6B09A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Sleep. Cortisol. Anxiety.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962F2-DF74-EDC9-8355-E44AC225DB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Set your intention before. </a:t>
            </a:r>
          </a:p>
          <a:p>
            <a:r>
              <a:rPr lang="en-US" dirty="0"/>
              <a:t>Extended exhales. </a:t>
            </a:r>
          </a:p>
          <a:p>
            <a:r>
              <a:rPr lang="en-US" dirty="0"/>
              <a:t>Make it easy. Double the length of breath when exhaling. </a:t>
            </a:r>
          </a:p>
          <a:p>
            <a:r>
              <a:rPr lang="en-US" dirty="0"/>
              <a:t>Observe everything.</a:t>
            </a:r>
          </a:p>
          <a:p>
            <a:r>
              <a:rPr lang="en-US" dirty="0"/>
              <a:t>4-6-8 method.</a:t>
            </a:r>
          </a:p>
          <a:p>
            <a:r>
              <a:rPr lang="en-US" dirty="0"/>
              <a:t>If mind is racing, you focus on the breath!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9631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9EDE1-8EEB-08C0-4CCE-2C3352082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A4CE0-25BF-C6F9-FEF1-EEB8073DE1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Breathwork is necessary</a:t>
            </a:r>
          </a:p>
          <a:p>
            <a:r>
              <a:rPr lang="en-US"/>
              <a:t>Stay open minded</a:t>
            </a:r>
          </a:p>
          <a:p>
            <a:r>
              <a:rPr lang="en-US"/>
              <a:t>Reach out for any info or to schedule a class. </a:t>
            </a:r>
          </a:p>
          <a:p>
            <a:r>
              <a:rPr lang="en-US"/>
              <a:t>Remember to laugh and remember to breathe</a:t>
            </a:r>
          </a:p>
        </p:txBody>
      </p:sp>
    </p:spTree>
    <p:extLst>
      <p:ext uri="{BB962C8B-B14F-4D97-AF65-F5344CB8AC3E}">
        <p14:creationId xmlns:p14="http://schemas.microsoft.com/office/powerpoint/2010/main" val="24988957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BDDF1-B171-7544-2C7C-C0770A99E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Contact info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81D09F-BF49-DBD8-C5C4-2EE51D4304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Email: </a:t>
            </a:r>
            <a:r>
              <a:rPr lang="en-US">
                <a:hlinkClick r:id="rId2"/>
              </a:rPr>
              <a:t>Stoicbreathwork@gmail.com</a:t>
            </a:r>
            <a:endParaRPr lang="en-US"/>
          </a:p>
          <a:p>
            <a:r>
              <a:rPr lang="en-US"/>
              <a:t>Cell: 623-606-3433</a:t>
            </a:r>
          </a:p>
          <a:p>
            <a:r>
              <a:rPr lang="en-US"/>
              <a:t>Darien Gibson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0335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748</Words>
  <Application>Microsoft Macintosh PowerPoint</Application>
  <PresentationFormat>Widescreen</PresentationFormat>
  <Paragraphs>79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Calibri</vt:lpstr>
      <vt:lpstr>Century Gothic</vt:lpstr>
      <vt:lpstr>Wingdings 3</vt:lpstr>
      <vt:lpstr>Ion</vt:lpstr>
      <vt:lpstr>Breathing as it applies to the fire service.</vt:lpstr>
      <vt:lpstr>My journey with breathing</vt:lpstr>
      <vt:lpstr>What is breath work?</vt:lpstr>
      <vt:lpstr>How does it apply to us?</vt:lpstr>
      <vt:lpstr>How does it apply to us Cont. </vt:lpstr>
      <vt:lpstr>How can we clean the pollution</vt:lpstr>
      <vt:lpstr>Nervous System</vt:lpstr>
      <vt:lpstr>Breathing Mechanics</vt:lpstr>
      <vt:lpstr>Common techniques for high stress professions</vt:lpstr>
      <vt:lpstr>Controlling breathing patterns</vt:lpstr>
      <vt:lpstr>Sleep. Cortisol. Anxiety.</vt:lpstr>
      <vt:lpstr>conclusion</vt:lpstr>
      <vt:lpstr>Contact info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Breathing as it applies to the fire service.</dc:title>
  <dc:creator>Gibson, Darien</dc:creator>
  <cp:lastModifiedBy>Emily Priest</cp:lastModifiedBy>
  <cp:revision>3</cp:revision>
  <cp:lastPrinted>2025-09-14T20:06:37Z</cp:lastPrinted>
  <dcterms:created xsi:type="dcterms:W3CDTF">2025-09-14T17:08:56Z</dcterms:created>
  <dcterms:modified xsi:type="dcterms:W3CDTF">2026-04-16T05:09:04Z</dcterms:modified>
</cp:coreProperties>
</file>