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 id="2147483667" r:id="rId2"/>
  </p:sldMasterIdLst>
  <p:notesMasterIdLst>
    <p:notesMasterId r:id="rId7"/>
  </p:notesMasterIdLst>
  <p:sldIdLst>
    <p:sldId id="256" r:id="rId3"/>
    <p:sldId id="257" r:id="rId4"/>
    <p:sldId id="258" r:id="rId5"/>
    <p:sldId id="259" r:id="rId6"/>
  </p:sldIdLst>
  <p:sldSz cx="9144000" cy="5143500" type="screen16x9"/>
  <p:notesSz cx="6858000" cy="9144000"/>
  <p:embeddedFontLst>
    <p:embeddedFont>
      <p:font typeface="Calibri" panose="020F0502020204030204" pitchFamily="34" charset="0"/>
      <p:regular r:id="rId8"/>
      <p:bold r:id="rId9"/>
      <p:italic r:id="rId10"/>
      <p:boldItalic r:id="rId11"/>
    </p:embeddedFont>
    <p:embeddedFont>
      <p:font typeface="Palatino Linotype" panose="02040502050505030304" pitchFamily="18"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5492" autoAdjust="0"/>
  </p:normalViewPr>
  <p:slideViewPr>
    <p:cSldViewPr>
      <p:cViewPr>
        <p:scale>
          <a:sx n="164" d="100"/>
          <a:sy n="164" d="100"/>
        </p:scale>
        <p:origin x="-162"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68875553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36ad6d628_2_89:notes"/>
          <p:cNvSpPr>
            <a:spLocks noGrp="1" noRot="1" noChangeAspect="1"/>
          </p:cNvSpPr>
          <p:nvPr>
            <p:ph type="sldImg" idx="2"/>
          </p:nvPr>
        </p:nvSpPr>
        <p:spPr>
          <a:xfrm>
            <a:off x="381000" y="684213"/>
            <a:ext cx="6096000" cy="34305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336ad6d628_2_89:notes"/>
          <p:cNvSpPr txBox="1">
            <a:spLocks noGrp="1"/>
          </p:cNvSpPr>
          <p:nvPr>
            <p:ph type="body" idx="1"/>
          </p:nvPr>
        </p:nvSpPr>
        <p:spPr>
          <a:xfrm>
            <a:off x="686097" y="4343701"/>
            <a:ext cx="5485803" cy="4113891"/>
          </a:xfrm>
          <a:prstGeom prst="rect">
            <a:avLst/>
          </a:prstGeom>
          <a:noFill/>
          <a:ln>
            <a:noFill/>
          </a:ln>
        </p:spPr>
        <p:txBody>
          <a:bodyPr spcFirstLastPara="1" wrap="square" lIns="86275" tIns="86275" rIns="86275" bIns="86275" anchor="t" anchorCtr="0">
            <a:noAutofit/>
          </a:bodyPr>
          <a:lstStyle/>
          <a:p>
            <a:pPr marL="0" marR="0" lvl="0" indent="0" algn="l" rtl="0">
              <a:lnSpc>
                <a:spcPct val="100000"/>
              </a:lnSpc>
              <a:spcBef>
                <a:spcPts val="0"/>
              </a:spcBef>
              <a:spcAft>
                <a:spcPts val="0"/>
              </a:spcAft>
              <a:buNone/>
            </a:pPr>
            <a:endParaRPr sz="1100" u="sng" dirty="0">
              <a:solidFill>
                <a:srgbClr val="222222"/>
              </a:solidFill>
              <a:highlight>
                <a:srgbClr val="FFFFFF"/>
              </a:highlight>
            </a:endParaRPr>
          </a:p>
        </p:txBody>
      </p:sp>
      <p:sp>
        <p:nvSpPr>
          <p:cNvPr id="142" name="Google Shape;142;g336ad6d628_2_89:notes"/>
          <p:cNvSpPr txBox="1">
            <a:spLocks noGrp="1"/>
          </p:cNvSpPr>
          <p:nvPr>
            <p:ph type="sldNum" idx="12"/>
          </p:nvPr>
        </p:nvSpPr>
        <p:spPr>
          <a:xfrm>
            <a:off x="3884413" y="8685894"/>
            <a:ext cx="2972097" cy="456595"/>
          </a:xfrm>
          <a:prstGeom prst="rect">
            <a:avLst/>
          </a:prstGeom>
          <a:noFill/>
          <a:ln>
            <a:noFill/>
          </a:ln>
        </p:spPr>
        <p:txBody>
          <a:bodyPr spcFirstLastPara="1" wrap="square" lIns="91525" tIns="45750" rIns="91525" bIns="4575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36ad6d628_2_102:notes"/>
          <p:cNvSpPr txBox="1">
            <a:spLocks noGrp="1"/>
          </p:cNvSpPr>
          <p:nvPr>
            <p:ph type="body" idx="1"/>
          </p:nvPr>
        </p:nvSpPr>
        <p:spPr>
          <a:xfrm>
            <a:off x="686097" y="4343701"/>
            <a:ext cx="5485803" cy="4113891"/>
          </a:xfrm>
          <a:prstGeom prst="rect">
            <a:avLst/>
          </a:prstGeom>
          <a:noFill/>
          <a:ln>
            <a:noFill/>
          </a:ln>
        </p:spPr>
        <p:txBody>
          <a:bodyPr spcFirstLastPara="1" wrap="square" lIns="88525" tIns="88525" rIns="88525" bIns="88525"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dirty="0">
              <a:solidFill>
                <a:schemeClr val="dk1"/>
              </a:solidFill>
              <a:latin typeface="Calibri"/>
              <a:ea typeface="Calibri"/>
              <a:cs typeface="Calibri"/>
              <a:sym typeface="Calibri"/>
            </a:endParaRPr>
          </a:p>
        </p:txBody>
      </p:sp>
      <p:sp>
        <p:nvSpPr>
          <p:cNvPr id="161" name="Google Shape;161;g336ad6d628_2_102:notes"/>
          <p:cNvSpPr>
            <a:spLocks noGrp="1" noRot="1" noChangeAspect="1"/>
          </p:cNvSpPr>
          <p:nvPr>
            <p:ph type="sldImg" idx="2"/>
          </p:nvPr>
        </p:nvSpPr>
        <p:spPr>
          <a:xfrm>
            <a:off x="381000" y="684213"/>
            <a:ext cx="6096000" cy="34305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4dea02e984_5_8:notes"/>
          <p:cNvSpPr txBox="1">
            <a:spLocks noGrp="1"/>
          </p:cNvSpPr>
          <p:nvPr>
            <p:ph type="body" idx="1"/>
          </p:nvPr>
        </p:nvSpPr>
        <p:spPr>
          <a:xfrm>
            <a:off x="686097" y="4343701"/>
            <a:ext cx="5485800" cy="4113900"/>
          </a:xfrm>
          <a:prstGeom prst="rect">
            <a:avLst/>
          </a:prstGeom>
          <a:noFill/>
          <a:ln>
            <a:noFill/>
          </a:ln>
        </p:spPr>
        <p:txBody>
          <a:bodyPr spcFirstLastPara="1" wrap="square" lIns="88525" tIns="88525" rIns="88525" bIns="88525"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dirty="0">
              <a:solidFill>
                <a:schemeClr val="dk1"/>
              </a:solidFill>
              <a:latin typeface="Calibri"/>
              <a:ea typeface="Calibri"/>
              <a:cs typeface="Calibri"/>
              <a:sym typeface="Calibri"/>
            </a:endParaRPr>
          </a:p>
        </p:txBody>
      </p:sp>
      <p:sp>
        <p:nvSpPr>
          <p:cNvPr id="181" name="Google Shape;181;g4dea02e984_5_8:notes"/>
          <p:cNvSpPr>
            <a:spLocks noGrp="1" noRot="1" noChangeAspect="1"/>
          </p:cNvSpPr>
          <p:nvPr>
            <p:ph type="sldImg" idx="2"/>
          </p:nvPr>
        </p:nvSpPr>
        <p:spPr>
          <a:xfrm>
            <a:off x="381000" y="684213"/>
            <a:ext cx="6096000" cy="34305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0137f11b5_0_7:notes"/>
          <p:cNvSpPr txBox="1">
            <a:spLocks noGrp="1"/>
          </p:cNvSpPr>
          <p:nvPr>
            <p:ph type="body" idx="1"/>
          </p:nvPr>
        </p:nvSpPr>
        <p:spPr>
          <a:xfrm>
            <a:off x="686097" y="4343701"/>
            <a:ext cx="5485800" cy="4113900"/>
          </a:xfrm>
          <a:prstGeom prst="rect">
            <a:avLst/>
          </a:prstGeom>
          <a:noFill/>
          <a:ln>
            <a:noFill/>
          </a:ln>
        </p:spPr>
        <p:txBody>
          <a:bodyPr spcFirstLastPara="1" wrap="square" lIns="88525" tIns="88525" rIns="88525" bIns="88525"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dirty="0">
              <a:solidFill>
                <a:schemeClr val="dk1"/>
              </a:solidFill>
              <a:latin typeface="Calibri"/>
              <a:ea typeface="Calibri"/>
              <a:cs typeface="Calibri"/>
              <a:sym typeface="Calibri"/>
            </a:endParaRPr>
          </a:p>
        </p:txBody>
      </p:sp>
      <p:sp>
        <p:nvSpPr>
          <p:cNvPr id="188" name="Google Shape;188;g50137f11b5_0_7:notes"/>
          <p:cNvSpPr>
            <a:spLocks noGrp="1" noRot="1" noChangeAspect="1"/>
          </p:cNvSpPr>
          <p:nvPr>
            <p:ph type="sldImg" idx="2"/>
          </p:nvPr>
        </p:nvSpPr>
        <p:spPr>
          <a:xfrm>
            <a:off x="381000" y="684213"/>
            <a:ext cx="6096000" cy="34305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_Custom Slide">
  <p:cSld name="01_Custom Slide">
    <p:spTree>
      <p:nvGrpSpPr>
        <p:cNvPr id="1" name="Shape 56"/>
        <p:cNvGrpSpPr/>
        <p:nvPr/>
      </p:nvGrpSpPr>
      <p:grpSpPr>
        <a:xfrm>
          <a:off x="0" y="0"/>
          <a:ext cx="0" cy="0"/>
          <a:chOff x="0" y="0"/>
          <a:chExt cx="0" cy="0"/>
        </a:xfrm>
      </p:grpSpPr>
      <p:cxnSp>
        <p:nvCxnSpPr>
          <p:cNvPr id="57" name="Google Shape;57;p14"/>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58" name="Google Shape;58;p14"/>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59" name="Google Shape;59;p14"/>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60" name="Google Shape;60;p14"/>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61" name="Google Shape;61;p14"/>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sp>
        <p:nvSpPr>
          <p:cNvPr id="62" name="Google Shape;62;p14"/>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63" name="Google Shape;63;p14"/>
          <p:cNvSpPr txBox="1">
            <a:spLocks noGrp="1"/>
          </p:cNvSpPr>
          <p:nvPr>
            <p:ph type="body" idx="1"/>
          </p:nvPr>
        </p:nvSpPr>
        <p:spPr>
          <a:xfrm>
            <a:off x="5506200" y="2897100"/>
            <a:ext cx="3417300" cy="19800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600"/>
              </a:spcBef>
              <a:spcAft>
                <a:spcPts val="0"/>
              </a:spcAft>
              <a:buClr>
                <a:srgbClr val="000000"/>
              </a:buClr>
              <a:buSzPts val="1100"/>
              <a:buFont typeface="Calibri"/>
              <a:buChar char="•"/>
              <a:defRPr sz="1400" b="1" i="0" u="none" strike="noStrike" cap="none">
                <a:solidFill>
                  <a:srgbClr val="3C3839"/>
                </a:solidFill>
                <a:latin typeface="Calibri"/>
                <a:ea typeface="Calibri"/>
                <a:cs typeface="Calibri"/>
                <a:sym typeface="Calibri"/>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4" name="Google Shape;64;p14"/>
          <p:cNvSpPr txBox="1">
            <a:spLocks noGrp="1"/>
          </p:cNvSpPr>
          <p:nvPr>
            <p:ph type="body" idx="2"/>
          </p:nvPr>
        </p:nvSpPr>
        <p:spPr>
          <a:xfrm>
            <a:off x="511175" y="482202"/>
            <a:ext cx="82677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5" name="Google Shape;65;p14"/>
          <p:cNvSpPr txBox="1">
            <a:spLocks noGrp="1"/>
          </p:cNvSpPr>
          <p:nvPr>
            <p:ph type="body" idx="3"/>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accent4"/>
              </a:buClr>
              <a:buSzPts val="1400"/>
              <a:buFont typeface="Times New Roman"/>
              <a:buNone/>
              <a:defRPr sz="700" b="0" i="0" u="none" strike="noStrike" cap="none">
                <a:solidFill>
                  <a:schemeClr val="accent4"/>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6" name="Google Shape;66;p14"/>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2_Title Slide">
  <p:cSld name="02_Title Slide">
    <p:spTree>
      <p:nvGrpSpPr>
        <p:cNvPr id="1" name="Shape 67"/>
        <p:cNvGrpSpPr/>
        <p:nvPr/>
      </p:nvGrpSpPr>
      <p:grpSpPr>
        <a:xfrm>
          <a:off x="0" y="0"/>
          <a:ext cx="0" cy="0"/>
          <a:chOff x="0" y="0"/>
          <a:chExt cx="0" cy="0"/>
        </a:xfrm>
      </p:grpSpPr>
      <p:sp>
        <p:nvSpPr>
          <p:cNvPr id="68" name="Google Shape;68;p15"/>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cxnSp>
        <p:nvCxnSpPr>
          <p:cNvPr id="69" name="Google Shape;69;p15"/>
          <p:cNvCxnSpPr/>
          <p:nvPr/>
        </p:nvCxnSpPr>
        <p:spPr>
          <a:xfrm>
            <a:off x="0" y="2191070"/>
            <a:ext cx="9144000" cy="0"/>
          </a:xfrm>
          <a:prstGeom prst="straightConnector1">
            <a:avLst/>
          </a:prstGeom>
          <a:noFill/>
          <a:ln w="41275" cap="flat" cmpd="sng">
            <a:solidFill>
              <a:srgbClr val="4686B7"/>
            </a:solidFill>
            <a:prstDash val="solid"/>
            <a:round/>
            <a:headEnd type="none" w="sm" len="sm"/>
            <a:tailEnd type="none" w="sm" len="sm"/>
          </a:ln>
        </p:spPr>
      </p:cxnSp>
      <p:cxnSp>
        <p:nvCxnSpPr>
          <p:cNvPr id="70" name="Google Shape;70;p15"/>
          <p:cNvCxnSpPr/>
          <p:nvPr/>
        </p:nvCxnSpPr>
        <p:spPr>
          <a:xfrm>
            <a:off x="0" y="924436"/>
            <a:ext cx="9144000" cy="0"/>
          </a:xfrm>
          <a:prstGeom prst="straightConnector1">
            <a:avLst/>
          </a:prstGeom>
          <a:noFill/>
          <a:ln w="41275" cap="flat" cmpd="sng">
            <a:solidFill>
              <a:srgbClr val="4686B7"/>
            </a:solidFill>
            <a:prstDash val="solid"/>
            <a:round/>
            <a:headEnd type="none" w="sm" len="sm"/>
            <a:tailEnd type="none" w="sm" len="sm"/>
          </a:ln>
        </p:spPr>
      </p:cxnSp>
      <p:pic>
        <p:nvPicPr>
          <p:cNvPr id="71" name="Google Shape;71;p15" descr="GHM.jpg"/>
          <p:cNvPicPr preferRelativeResize="0"/>
          <p:nvPr/>
        </p:nvPicPr>
        <p:blipFill rotWithShape="1">
          <a:blip r:embed="rId2">
            <a:alphaModFix/>
          </a:blip>
          <a:srcRect t="6740" b="6738"/>
          <a:stretch/>
        </p:blipFill>
        <p:spPr>
          <a:xfrm>
            <a:off x="488658" y="1035412"/>
            <a:ext cx="3324084" cy="104902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2_Custom Slide">
  <p:cSld name="02_Custom Slide">
    <p:spTree>
      <p:nvGrpSpPr>
        <p:cNvPr id="1" name="Shape 72"/>
        <p:cNvGrpSpPr/>
        <p:nvPr/>
      </p:nvGrpSpPr>
      <p:grpSpPr>
        <a:xfrm>
          <a:off x="0" y="0"/>
          <a:ext cx="0" cy="0"/>
          <a:chOff x="0" y="0"/>
          <a:chExt cx="0" cy="0"/>
        </a:xfrm>
      </p:grpSpPr>
      <p:cxnSp>
        <p:nvCxnSpPr>
          <p:cNvPr id="73" name="Google Shape;73;p16"/>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74" name="Google Shape;74;p16"/>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75" name="Google Shape;75;p16"/>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76" name="Google Shape;76;p16"/>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77" name="Google Shape;77;p16"/>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sp>
        <p:nvSpPr>
          <p:cNvPr id="78" name="Google Shape;78;p16"/>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79" name="Google Shape;79;p16"/>
          <p:cNvSpPr txBox="1">
            <a:spLocks noGrp="1"/>
          </p:cNvSpPr>
          <p:nvPr>
            <p:ph type="body" idx="1"/>
          </p:nvPr>
        </p:nvSpPr>
        <p:spPr>
          <a:xfrm>
            <a:off x="511175" y="685800"/>
            <a:ext cx="3822300" cy="40131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0" name="Google Shape;80;p16"/>
          <p:cNvSpPr txBox="1">
            <a:spLocks noGrp="1"/>
          </p:cNvSpPr>
          <p:nvPr>
            <p:ph type="body" idx="2"/>
          </p:nvPr>
        </p:nvSpPr>
        <p:spPr>
          <a:xfrm>
            <a:off x="4628167" y="685800"/>
            <a:ext cx="3822300" cy="40131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1" name="Google Shape;81;p16"/>
          <p:cNvSpPr txBox="1">
            <a:spLocks noGrp="1"/>
          </p:cNvSpPr>
          <p:nvPr>
            <p:ph type="body" idx="3"/>
          </p:nvPr>
        </p:nvSpPr>
        <p:spPr>
          <a:xfrm>
            <a:off x="511175" y="482202"/>
            <a:ext cx="82677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2" name="Google Shape;82;p16"/>
          <p:cNvSpPr txBox="1">
            <a:spLocks noGrp="1"/>
          </p:cNvSpPr>
          <p:nvPr>
            <p:ph type="body" idx="4"/>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rgbClr val="36434D"/>
              </a:buClr>
              <a:buSzPts val="1400"/>
              <a:buFont typeface="Times New Roman"/>
              <a:buNone/>
              <a:defRPr sz="700" b="0" i="0" u="none" strike="noStrike" cap="none">
                <a:solidFill>
                  <a:srgbClr val="36434D"/>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3" name="Google Shape;83;p16"/>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3_Custom Slide">
  <p:cSld name="03_Custom Slide">
    <p:spTree>
      <p:nvGrpSpPr>
        <p:cNvPr id="1" name="Shape 84"/>
        <p:cNvGrpSpPr/>
        <p:nvPr/>
      </p:nvGrpSpPr>
      <p:grpSpPr>
        <a:xfrm>
          <a:off x="0" y="0"/>
          <a:ext cx="0" cy="0"/>
          <a:chOff x="0" y="0"/>
          <a:chExt cx="0" cy="0"/>
        </a:xfrm>
      </p:grpSpPr>
      <p:cxnSp>
        <p:nvCxnSpPr>
          <p:cNvPr id="85" name="Google Shape;85;p17"/>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86" name="Google Shape;86;p17"/>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87" name="Google Shape;87;p17"/>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88" name="Google Shape;88;p17"/>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89" name="Google Shape;89;p17"/>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sp>
        <p:nvSpPr>
          <p:cNvPr id="90" name="Google Shape;90;p17"/>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91" name="Google Shape;91;p17"/>
          <p:cNvSpPr txBox="1">
            <a:spLocks noGrp="1"/>
          </p:cNvSpPr>
          <p:nvPr>
            <p:ph type="body" idx="1"/>
          </p:nvPr>
        </p:nvSpPr>
        <p:spPr>
          <a:xfrm>
            <a:off x="511175" y="685800"/>
            <a:ext cx="3822300" cy="19887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2" name="Google Shape;92;p17"/>
          <p:cNvSpPr txBox="1">
            <a:spLocks noGrp="1"/>
          </p:cNvSpPr>
          <p:nvPr>
            <p:ph type="body" idx="2"/>
          </p:nvPr>
        </p:nvSpPr>
        <p:spPr>
          <a:xfrm>
            <a:off x="4619096" y="685800"/>
            <a:ext cx="3822300" cy="19887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3" name="Google Shape;93;p17"/>
          <p:cNvSpPr txBox="1">
            <a:spLocks noGrp="1"/>
          </p:cNvSpPr>
          <p:nvPr>
            <p:ph type="body" idx="3"/>
          </p:nvPr>
        </p:nvSpPr>
        <p:spPr>
          <a:xfrm>
            <a:off x="511175" y="482202"/>
            <a:ext cx="82677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4" name="Google Shape;94;p17"/>
          <p:cNvSpPr txBox="1">
            <a:spLocks noGrp="1"/>
          </p:cNvSpPr>
          <p:nvPr>
            <p:ph type="body" idx="4"/>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rgbClr val="36434D"/>
              </a:buClr>
              <a:buSzPts val="1400"/>
              <a:buFont typeface="Times New Roman"/>
              <a:buNone/>
              <a:defRPr sz="700" b="0" i="0" u="none" strike="noStrike" cap="none">
                <a:solidFill>
                  <a:srgbClr val="36434D"/>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5" name="Google Shape;95;p17"/>
          <p:cNvSpPr txBox="1">
            <a:spLocks noGrp="1"/>
          </p:cNvSpPr>
          <p:nvPr>
            <p:ph type="body" idx="5"/>
          </p:nvPr>
        </p:nvSpPr>
        <p:spPr>
          <a:xfrm>
            <a:off x="511175" y="2681424"/>
            <a:ext cx="3822300" cy="19887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6" name="Google Shape;96;p17"/>
          <p:cNvSpPr txBox="1">
            <a:spLocks noGrp="1"/>
          </p:cNvSpPr>
          <p:nvPr>
            <p:ph type="body" idx="6"/>
          </p:nvPr>
        </p:nvSpPr>
        <p:spPr>
          <a:xfrm>
            <a:off x="4619096" y="2681424"/>
            <a:ext cx="3822300" cy="19887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97" name="Google Shape;97;p17"/>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4_Custom Slide">
  <p:cSld name="04_Custom Slide">
    <p:spTree>
      <p:nvGrpSpPr>
        <p:cNvPr id="1" name="Shape 98"/>
        <p:cNvGrpSpPr/>
        <p:nvPr/>
      </p:nvGrpSpPr>
      <p:grpSpPr>
        <a:xfrm>
          <a:off x="0" y="0"/>
          <a:ext cx="0" cy="0"/>
          <a:chOff x="0" y="0"/>
          <a:chExt cx="0" cy="0"/>
        </a:xfrm>
      </p:grpSpPr>
      <p:cxnSp>
        <p:nvCxnSpPr>
          <p:cNvPr id="99" name="Google Shape;99;p18"/>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00" name="Google Shape;100;p18"/>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01" name="Google Shape;101;p18"/>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02" name="Google Shape;102;p18"/>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03" name="Google Shape;103;p18"/>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04" name="Google Shape;104;p18"/>
          <p:cNvCxnSpPr/>
          <p:nvPr/>
        </p:nvCxnSpPr>
        <p:spPr>
          <a:xfrm>
            <a:off x="2563091" y="2757487"/>
            <a:ext cx="3827400" cy="1200"/>
          </a:xfrm>
          <a:prstGeom prst="straightConnector1">
            <a:avLst/>
          </a:prstGeom>
          <a:noFill/>
          <a:ln w="25400" cap="flat" cmpd="sng">
            <a:solidFill>
              <a:schemeClr val="accent6"/>
            </a:solidFill>
            <a:prstDash val="solid"/>
            <a:round/>
            <a:headEnd type="none" w="sm" len="sm"/>
            <a:tailEnd type="none" w="sm" len="sm"/>
          </a:ln>
        </p:spPr>
      </p:cxnSp>
      <p:sp>
        <p:nvSpPr>
          <p:cNvPr id="105" name="Google Shape;105;p18"/>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106" name="Google Shape;106;p18"/>
          <p:cNvSpPr txBox="1">
            <a:spLocks noGrp="1"/>
          </p:cNvSpPr>
          <p:nvPr>
            <p:ph type="body" idx="1"/>
          </p:nvPr>
        </p:nvSpPr>
        <p:spPr>
          <a:xfrm>
            <a:off x="511175" y="685800"/>
            <a:ext cx="7935300" cy="17430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7" name="Google Shape;107;p18"/>
          <p:cNvSpPr txBox="1">
            <a:spLocks noGrp="1"/>
          </p:cNvSpPr>
          <p:nvPr>
            <p:ph type="body" idx="2"/>
          </p:nvPr>
        </p:nvSpPr>
        <p:spPr>
          <a:xfrm>
            <a:off x="511175" y="482202"/>
            <a:ext cx="82677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8" name="Google Shape;108;p18"/>
          <p:cNvSpPr>
            <a:spLocks noGrp="1"/>
          </p:cNvSpPr>
          <p:nvPr>
            <p:ph type="chart" idx="3"/>
          </p:nvPr>
        </p:nvSpPr>
        <p:spPr>
          <a:xfrm>
            <a:off x="2563091" y="2757487"/>
            <a:ext cx="3827400" cy="1933500"/>
          </a:xfrm>
          <a:prstGeom prst="rect">
            <a:avLst/>
          </a:prstGeom>
          <a:noFill/>
          <a:ln>
            <a:noFill/>
          </a:ln>
        </p:spPr>
        <p:txBody>
          <a:bodyPr spcFirstLastPara="1" wrap="square" lIns="91425" tIns="91425" rIns="91425" bIns="91425" anchor="t" anchorCtr="0"/>
          <a:lstStyle>
            <a:lvl1pPr marR="0" lvl="0" algn="l" rtl="0">
              <a:lnSpc>
                <a:spcPct val="100000"/>
              </a:lnSpc>
              <a:spcBef>
                <a:spcPts val="600"/>
              </a:spcBef>
              <a:spcAft>
                <a:spcPts val="0"/>
              </a:spcAft>
              <a:buClr>
                <a:srgbClr val="3C3839"/>
              </a:buClr>
              <a:buSzPts val="1400"/>
              <a:buFont typeface="Times New Roman"/>
              <a:buNone/>
              <a:defRPr sz="1200" b="1" i="0" u="none" strike="noStrike" cap="none">
                <a:solidFill>
                  <a:srgbClr val="3C3839"/>
                </a:solidFill>
                <a:latin typeface="Times New Roman"/>
                <a:ea typeface="Times New Roman"/>
                <a:cs typeface="Times New Roman"/>
                <a:sym typeface="Times New Roman"/>
              </a:defRPr>
            </a:lvl1pPr>
            <a:lvl2pPr marR="0" lvl="1" algn="l" rtl="0">
              <a:lnSpc>
                <a:spcPct val="125000"/>
              </a:lnSpc>
              <a:spcBef>
                <a:spcPts val="600"/>
              </a:spcBef>
              <a:spcAft>
                <a:spcPts val="0"/>
              </a:spcAft>
              <a:buClr>
                <a:srgbClr val="3C3839"/>
              </a:buClr>
              <a:buSzPts val="1400"/>
              <a:buFont typeface="Times New Roman"/>
              <a:buNone/>
              <a:defRPr sz="1200" b="1" i="0" u="none" strike="noStrike" cap="none">
                <a:solidFill>
                  <a:srgbClr val="3C3839"/>
                </a:solidFill>
                <a:latin typeface="Times New Roman"/>
                <a:ea typeface="Times New Roman"/>
                <a:cs typeface="Times New Roman"/>
                <a:sym typeface="Times New Roman"/>
              </a:defRPr>
            </a:lvl2pPr>
            <a:lvl3pPr marR="0" lvl="2"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R="0" lvl="3"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R="0" lvl="4"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109" name="Google Shape;109;p18"/>
          <p:cNvSpPr txBox="1">
            <a:spLocks noGrp="1"/>
          </p:cNvSpPr>
          <p:nvPr>
            <p:ph type="body" idx="4"/>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rgbClr val="36434D"/>
              </a:buClr>
              <a:buSzPts val="1400"/>
              <a:buFont typeface="Times New Roman"/>
              <a:buNone/>
              <a:defRPr sz="700" b="0" i="0" u="none" strike="noStrike" cap="none">
                <a:solidFill>
                  <a:srgbClr val="36434D"/>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0" name="Google Shape;110;p18"/>
          <p:cNvSpPr txBox="1">
            <a:spLocks noGrp="1"/>
          </p:cNvSpPr>
          <p:nvPr>
            <p:ph type="body" idx="5"/>
          </p:nvPr>
        </p:nvSpPr>
        <p:spPr>
          <a:xfrm>
            <a:off x="2563091" y="2428875"/>
            <a:ext cx="3827400" cy="3285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lt2"/>
              </a:buClr>
              <a:buSzPts val="1400"/>
              <a:buFont typeface="Times New Roman"/>
              <a:buNone/>
              <a:defRPr sz="1400" b="1" i="0" u="none" strike="noStrike" cap="none">
                <a:solidFill>
                  <a:schemeClr val="lt2"/>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11" name="Google Shape;111;p18"/>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5_Custom Slide">
  <p:cSld name="05_Custom Slide">
    <p:spTree>
      <p:nvGrpSpPr>
        <p:cNvPr id="1" name="Shape 112"/>
        <p:cNvGrpSpPr/>
        <p:nvPr/>
      </p:nvGrpSpPr>
      <p:grpSpPr>
        <a:xfrm>
          <a:off x="0" y="0"/>
          <a:ext cx="0" cy="0"/>
          <a:chOff x="0" y="0"/>
          <a:chExt cx="0" cy="0"/>
        </a:xfrm>
      </p:grpSpPr>
      <p:cxnSp>
        <p:nvCxnSpPr>
          <p:cNvPr id="113" name="Google Shape;113;p19"/>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14" name="Google Shape;114;p19"/>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15" name="Google Shape;115;p19"/>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16" name="Google Shape;116;p19"/>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17" name="Google Shape;117;p19"/>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18" name="Google Shape;118;p19"/>
          <p:cNvCxnSpPr/>
          <p:nvPr/>
        </p:nvCxnSpPr>
        <p:spPr>
          <a:xfrm>
            <a:off x="505904" y="2757487"/>
            <a:ext cx="3827400" cy="1200"/>
          </a:xfrm>
          <a:prstGeom prst="straightConnector1">
            <a:avLst/>
          </a:prstGeom>
          <a:noFill/>
          <a:ln w="25400" cap="flat" cmpd="sng">
            <a:solidFill>
              <a:schemeClr val="accent6"/>
            </a:solidFill>
            <a:prstDash val="solid"/>
            <a:round/>
            <a:headEnd type="none" w="sm" len="sm"/>
            <a:tailEnd type="none" w="sm" len="sm"/>
          </a:ln>
        </p:spPr>
      </p:cxnSp>
      <p:cxnSp>
        <p:nvCxnSpPr>
          <p:cNvPr id="119" name="Google Shape;119;p19"/>
          <p:cNvCxnSpPr/>
          <p:nvPr/>
        </p:nvCxnSpPr>
        <p:spPr>
          <a:xfrm>
            <a:off x="4616548" y="2756296"/>
            <a:ext cx="3827400" cy="1200"/>
          </a:xfrm>
          <a:prstGeom prst="straightConnector1">
            <a:avLst/>
          </a:prstGeom>
          <a:noFill/>
          <a:ln w="25400" cap="flat" cmpd="sng">
            <a:solidFill>
              <a:schemeClr val="accent6"/>
            </a:solidFill>
            <a:prstDash val="solid"/>
            <a:round/>
            <a:headEnd type="none" w="sm" len="sm"/>
            <a:tailEnd type="none" w="sm" len="sm"/>
          </a:ln>
        </p:spPr>
      </p:cxnSp>
      <p:sp>
        <p:nvSpPr>
          <p:cNvPr id="120" name="Google Shape;120;p19"/>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121" name="Google Shape;121;p19"/>
          <p:cNvSpPr txBox="1">
            <a:spLocks noGrp="1"/>
          </p:cNvSpPr>
          <p:nvPr>
            <p:ph type="body" idx="1"/>
          </p:nvPr>
        </p:nvSpPr>
        <p:spPr>
          <a:xfrm>
            <a:off x="511175" y="685800"/>
            <a:ext cx="7935300" cy="17430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2" name="Google Shape;122;p19"/>
          <p:cNvSpPr txBox="1">
            <a:spLocks noGrp="1"/>
          </p:cNvSpPr>
          <p:nvPr>
            <p:ph type="body" idx="2"/>
          </p:nvPr>
        </p:nvSpPr>
        <p:spPr>
          <a:xfrm>
            <a:off x="511175" y="482202"/>
            <a:ext cx="82677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3" name="Google Shape;123;p19"/>
          <p:cNvSpPr>
            <a:spLocks noGrp="1"/>
          </p:cNvSpPr>
          <p:nvPr>
            <p:ph type="chart" idx="3"/>
          </p:nvPr>
        </p:nvSpPr>
        <p:spPr>
          <a:xfrm>
            <a:off x="511175" y="2765470"/>
            <a:ext cx="3822300" cy="1933500"/>
          </a:xfrm>
          <a:prstGeom prst="rect">
            <a:avLst/>
          </a:prstGeom>
          <a:noFill/>
          <a:ln>
            <a:noFill/>
          </a:ln>
        </p:spPr>
        <p:txBody>
          <a:bodyPr spcFirstLastPara="1" wrap="square" lIns="91425" tIns="91425" rIns="91425" bIns="91425" anchor="t" anchorCtr="0"/>
          <a:lstStyle>
            <a:lvl1pPr marR="0" lvl="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R="0" lvl="1" algn="l" rtl="0">
              <a:lnSpc>
                <a:spcPct val="125000"/>
              </a:lnSpc>
              <a:spcBef>
                <a:spcPts val="600"/>
              </a:spcBef>
              <a:spcAft>
                <a:spcPts val="0"/>
              </a:spcAft>
              <a:buClr>
                <a:srgbClr val="3C3839"/>
              </a:buClr>
              <a:buSzPts val="1400"/>
              <a:buFont typeface="Times New Roman"/>
              <a:buNone/>
              <a:defRPr sz="1200" b="1" i="0" u="none" strike="noStrike" cap="none">
                <a:solidFill>
                  <a:srgbClr val="3C3839"/>
                </a:solidFill>
                <a:latin typeface="Times New Roman"/>
                <a:ea typeface="Times New Roman"/>
                <a:cs typeface="Times New Roman"/>
                <a:sym typeface="Times New Roman"/>
              </a:defRPr>
            </a:lvl2pPr>
            <a:lvl3pPr marR="0" lvl="2"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R="0" lvl="3"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R="0" lvl="4"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124" name="Google Shape;124;p19"/>
          <p:cNvSpPr>
            <a:spLocks noGrp="1"/>
          </p:cNvSpPr>
          <p:nvPr>
            <p:ph type="chart" idx="4"/>
          </p:nvPr>
        </p:nvSpPr>
        <p:spPr>
          <a:xfrm>
            <a:off x="4619094" y="2765470"/>
            <a:ext cx="3822300" cy="1933500"/>
          </a:xfrm>
          <a:prstGeom prst="rect">
            <a:avLst/>
          </a:prstGeom>
          <a:noFill/>
          <a:ln>
            <a:noFill/>
          </a:ln>
        </p:spPr>
        <p:txBody>
          <a:bodyPr spcFirstLastPara="1" wrap="square" lIns="91425" tIns="91425" rIns="91425" bIns="91425" anchor="t" anchorCtr="0"/>
          <a:lstStyle>
            <a:lvl1pPr marR="0" lvl="0" algn="l" rtl="0">
              <a:lnSpc>
                <a:spcPct val="100000"/>
              </a:lnSpc>
              <a:spcBef>
                <a:spcPts val="600"/>
              </a:spcBef>
              <a:spcAft>
                <a:spcPts val="0"/>
              </a:spcAft>
              <a:buClr>
                <a:srgbClr val="3C3839"/>
              </a:buClr>
              <a:buSzPts val="1400"/>
              <a:buFont typeface="Times New Roman"/>
              <a:buNone/>
              <a:defRPr sz="1400" b="1" i="0" u="none" strike="noStrike" cap="none">
                <a:solidFill>
                  <a:srgbClr val="3C3839"/>
                </a:solidFill>
                <a:latin typeface="Times New Roman"/>
                <a:ea typeface="Times New Roman"/>
                <a:cs typeface="Times New Roman"/>
                <a:sym typeface="Times New Roman"/>
              </a:defRPr>
            </a:lvl1pPr>
            <a:lvl2pPr marR="0" lvl="1" algn="l" rtl="0">
              <a:lnSpc>
                <a:spcPct val="125000"/>
              </a:lnSpc>
              <a:spcBef>
                <a:spcPts val="600"/>
              </a:spcBef>
              <a:spcAft>
                <a:spcPts val="0"/>
              </a:spcAft>
              <a:buClr>
                <a:srgbClr val="3C3839"/>
              </a:buClr>
              <a:buSzPts val="1400"/>
              <a:buFont typeface="Times New Roman"/>
              <a:buNone/>
              <a:defRPr sz="1200" b="1" i="0" u="none" strike="noStrike" cap="none">
                <a:solidFill>
                  <a:srgbClr val="3C3839"/>
                </a:solidFill>
                <a:latin typeface="Times New Roman"/>
                <a:ea typeface="Times New Roman"/>
                <a:cs typeface="Times New Roman"/>
                <a:sym typeface="Times New Roman"/>
              </a:defRPr>
            </a:lvl2pPr>
            <a:lvl3pPr marR="0" lvl="2"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R="0" lvl="3"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R="0" lvl="4"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dirty="0"/>
          </a:p>
        </p:txBody>
      </p:sp>
      <p:sp>
        <p:nvSpPr>
          <p:cNvPr id="125" name="Google Shape;125;p19"/>
          <p:cNvSpPr txBox="1">
            <a:spLocks noGrp="1"/>
          </p:cNvSpPr>
          <p:nvPr>
            <p:ph type="body" idx="5"/>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rgbClr val="36434D"/>
              </a:buClr>
              <a:buSzPts val="1400"/>
              <a:buFont typeface="Times New Roman"/>
              <a:buNone/>
              <a:defRPr sz="700" b="0" i="0" u="none" strike="noStrike" cap="none">
                <a:solidFill>
                  <a:srgbClr val="36434D"/>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6" name="Google Shape;126;p19"/>
          <p:cNvSpPr txBox="1">
            <a:spLocks noGrp="1"/>
          </p:cNvSpPr>
          <p:nvPr>
            <p:ph type="body" idx="6"/>
          </p:nvPr>
        </p:nvSpPr>
        <p:spPr>
          <a:xfrm>
            <a:off x="511175" y="2428875"/>
            <a:ext cx="3822300" cy="3285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lt2"/>
              </a:buClr>
              <a:buSzPts val="1400"/>
              <a:buFont typeface="Times New Roman"/>
              <a:buNone/>
              <a:defRPr sz="1400" b="1" i="0" u="none" strike="noStrike" cap="none">
                <a:solidFill>
                  <a:schemeClr val="lt2"/>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7" name="Google Shape;127;p19"/>
          <p:cNvSpPr txBox="1">
            <a:spLocks noGrp="1"/>
          </p:cNvSpPr>
          <p:nvPr>
            <p:ph type="body" idx="7"/>
          </p:nvPr>
        </p:nvSpPr>
        <p:spPr>
          <a:xfrm>
            <a:off x="4619094" y="2428875"/>
            <a:ext cx="3827400" cy="3285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chemeClr val="lt2"/>
              </a:buClr>
              <a:buSzPts val="1400"/>
              <a:buFont typeface="Times New Roman"/>
              <a:buNone/>
              <a:defRPr sz="1400" b="1" i="0" u="none" strike="noStrike" cap="none">
                <a:solidFill>
                  <a:schemeClr val="lt2"/>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8" name="Google Shape;128;p19"/>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6_Custom Slide">
  <p:cSld name="06_Custom Slide">
    <p:spTree>
      <p:nvGrpSpPr>
        <p:cNvPr id="1" name="Shape 129"/>
        <p:cNvGrpSpPr/>
        <p:nvPr/>
      </p:nvGrpSpPr>
      <p:grpSpPr>
        <a:xfrm>
          <a:off x="0" y="0"/>
          <a:ext cx="0" cy="0"/>
          <a:chOff x="0" y="0"/>
          <a:chExt cx="0" cy="0"/>
        </a:xfrm>
      </p:grpSpPr>
      <p:cxnSp>
        <p:nvCxnSpPr>
          <p:cNvPr id="130" name="Google Shape;130;p20"/>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31" name="Google Shape;131;p20"/>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32" name="Google Shape;132;p20"/>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33" name="Google Shape;133;p20"/>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cxnSp>
        <p:nvCxnSpPr>
          <p:cNvPr id="134" name="Google Shape;134;p20"/>
          <p:cNvCxnSpPr/>
          <p:nvPr/>
        </p:nvCxnSpPr>
        <p:spPr>
          <a:xfrm>
            <a:off x="285750" y="477440"/>
            <a:ext cx="8505900" cy="1200"/>
          </a:xfrm>
          <a:prstGeom prst="straightConnector1">
            <a:avLst/>
          </a:prstGeom>
          <a:noFill/>
          <a:ln w="19050" cap="flat" cmpd="sng">
            <a:solidFill>
              <a:srgbClr val="D2DAE0"/>
            </a:solidFill>
            <a:prstDash val="solid"/>
            <a:round/>
            <a:headEnd type="none" w="sm" len="sm"/>
            <a:tailEnd type="none" w="sm" len="sm"/>
          </a:ln>
        </p:spPr>
      </p:cxnSp>
      <p:sp>
        <p:nvSpPr>
          <p:cNvPr id="135" name="Google Shape;135;p20"/>
          <p:cNvSpPr txBox="1">
            <a:spLocks noGrp="1"/>
          </p:cNvSpPr>
          <p:nvPr>
            <p:ph type="title"/>
          </p:nvPr>
        </p:nvSpPr>
        <p:spPr>
          <a:xfrm>
            <a:off x="285750" y="164702"/>
            <a:ext cx="84930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136" name="Google Shape;136;p20"/>
          <p:cNvSpPr txBox="1">
            <a:spLocks noGrp="1"/>
          </p:cNvSpPr>
          <p:nvPr>
            <p:ph type="body" idx="1"/>
          </p:nvPr>
        </p:nvSpPr>
        <p:spPr>
          <a:xfrm>
            <a:off x="511175" y="482202"/>
            <a:ext cx="8280600" cy="2037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600"/>
              </a:spcBef>
              <a:spcAft>
                <a:spcPts val="0"/>
              </a:spcAft>
              <a:buClr>
                <a:srgbClr val="A6B5C1"/>
              </a:buClr>
              <a:buSzPts val="1400"/>
              <a:buFont typeface="Times New Roman"/>
              <a:buNone/>
              <a:defRPr sz="1050" b="1" i="0" u="none" strike="noStrike" cap="none">
                <a:solidFill>
                  <a:srgbClr val="A6B5C1"/>
                </a:solidFill>
                <a:latin typeface="Times New Roman"/>
                <a:ea typeface="Times New Roman"/>
                <a:cs typeface="Times New Roman"/>
                <a:sym typeface="Times New Roman"/>
              </a:defRPr>
            </a:lvl1pPr>
            <a:lvl2pPr marL="914400" marR="0" lvl="1" indent="-228600" algn="l" rtl="0">
              <a:lnSpc>
                <a:spcPct val="125000"/>
              </a:lnSpc>
              <a:spcBef>
                <a:spcPts val="6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7" name="Google Shape;137;p20"/>
          <p:cNvSpPr txBox="1">
            <a:spLocks noGrp="1"/>
          </p:cNvSpPr>
          <p:nvPr>
            <p:ph type="body" idx="2"/>
          </p:nvPr>
        </p:nvSpPr>
        <p:spPr>
          <a:xfrm>
            <a:off x="511175" y="4699045"/>
            <a:ext cx="7940700" cy="15960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0"/>
              </a:spcBef>
              <a:spcAft>
                <a:spcPts val="0"/>
              </a:spcAft>
              <a:buClr>
                <a:srgbClr val="36434D"/>
              </a:buClr>
              <a:buSzPts val="1400"/>
              <a:buFont typeface="Times New Roman"/>
              <a:buNone/>
              <a:defRPr sz="700" b="0" i="0" u="none" strike="noStrike" cap="none">
                <a:solidFill>
                  <a:srgbClr val="36434D"/>
                </a:solidFill>
                <a:latin typeface="Times New Roman"/>
                <a:ea typeface="Times New Roman"/>
                <a:cs typeface="Times New Roman"/>
                <a:sym typeface="Times New Roman"/>
              </a:defRPr>
            </a:lvl1pPr>
            <a:lvl2pPr marL="914400" marR="0" lvl="1" indent="-228600" algn="l" rtl="0">
              <a:lnSpc>
                <a:spcPct val="125000"/>
              </a:lnSpc>
              <a:spcBef>
                <a:spcPts val="400"/>
              </a:spcBef>
              <a:spcAft>
                <a:spcPts val="0"/>
              </a:spcAft>
              <a:buClr>
                <a:srgbClr val="3C3839"/>
              </a:buClr>
              <a:buSzPts val="1200"/>
              <a:buFont typeface="Times New Roman"/>
              <a:buNone/>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8" name="Google Shape;138;p20"/>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85750" y="158352"/>
            <a:ext cx="8169300" cy="318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Times New Roman"/>
              <a:buNone/>
              <a:defRPr sz="2000" b="1" i="0" u="none" strike="noStrike" cap="none">
                <a:solidFill>
                  <a:srgbClr val="000000"/>
                </a:solidFill>
                <a:latin typeface="Times New Roman"/>
                <a:ea typeface="Times New Roman"/>
                <a:cs typeface="Times New Roman"/>
                <a:sym typeface="Times New Roman"/>
              </a:defRPr>
            </a:lvl9pPr>
          </a:lstStyle>
          <a:p>
            <a:endParaRPr/>
          </a:p>
        </p:txBody>
      </p:sp>
      <p:sp>
        <p:nvSpPr>
          <p:cNvPr id="52" name="Google Shape;52;p13"/>
          <p:cNvSpPr txBox="1">
            <a:spLocks noGrp="1"/>
          </p:cNvSpPr>
          <p:nvPr>
            <p:ph type="body" idx="1"/>
          </p:nvPr>
        </p:nvSpPr>
        <p:spPr>
          <a:xfrm>
            <a:off x="498475" y="685800"/>
            <a:ext cx="8280300" cy="4005300"/>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600"/>
              </a:spcBef>
              <a:spcAft>
                <a:spcPts val="0"/>
              </a:spcAft>
              <a:buClr>
                <a:srgbClr val="3C3839"/>
              </a:buClr>
              <a:buSzPts val="1400"/>
              <a:buFont typeface="Times New Roman"/>
              <a:buChar char="●"/>
              <a:defRPr sz="1400" b="1" i="0" u="none" strike="noStrike" cap="none">
                <a:solidFill>
                  <a:srgbClr val="3C3839"/>
                </a:solidFill>
                <a:latin typeface="Times New Roman"/>
                <a:ea typeface="Times New Roman"/>
                <a:cs typeface="Times New Roman"/>
                <a:sym typeface="Times New Roman"/>
              </a:defRPr>
            </a:lvl1pPr>
            <a:lvl2pPr marL="914400" marR="0" lvl="1" indent="-304800" algn="l" rtl="0">
              <a:lnSpc>
                <a:spcPct val="125000"/>
              </a:lnSpc>
              <a:spcBef>
                <a:spcPts val="600"/>
              </a:spcBef>
              <a:spcAft>
                <a:spcPts val="0"/>
              </a:spcAft>
              <a:buClr>
                <a:srgbClr val="3C3839"/>
              </a:buClr>
              <a:buSzPts val="1200"/>
              <a:buFont typeface="Times New Roman"/>
              <a:buChar char="○"/>
              <a:defRPr sz="1200" b="1" i="0" u="none" strike="noStrike" cap="none">
                <a:solidFill>
                  <a:srgbClr val="3C3839"/>
                </a:solidFill>
                <a:latin typeface="Times New Roman"/>
                <a:ea typeface="Times New Roman"/>
                <a:cs typeface="Times New Roman"/>
                <a:sym typeface="Times New Roman"/>
              </a:defRPr>
            </a:lvl2pPr>
            <a:lvl3pPr marL="1371600" marR="0" lvl="2"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3pPr>
            <a:lvl4pPr marL="1828800" marR="0" lvl="3" indent="-304800" algn="l" rtl="0">
              <a:lnSpc>
                <a:spcPct val="125000"/>
              </a:lnSpc>
              <a:spcBef>
                <a:spcPts val="400"/>
              </a:spcBef>
              <a:spcAft>
                <a:spcPts val="0"/>
              </a:spcAft>
              <a:buClr>
                <a:srgbClr val="80ADCE"/>
              </a:buClr>
              <a:buSzPts val="1200"/>
              <a:buFont typeface="Noto Sans Symbols"/>
              <a:buChar char="▪"/>
              <a:defRPr sz="1200" b="0" i="0" u="none" strike="noStrike" cap="none">
                <a:solidFill>
                  <a:srgbClr val="3C3839"/>
                </a:solidFill>
                <a:latin typeface="Times New Roman"/>
                <a:ea typeface="Times New Roman"/>
                <a:cs typeface="Times New Roman"/>
                <a:sym typeface="Times New Roman"/>
              </a:defRPr>
            </a:lvl4pPr>
            <a:lvl5pPr marL="2286000" marR="0" lvl="4" indent="-304800" algn="l" rtl="0">
              <a:lnSpc>
                <a:spcPct val="125000"/>
              </a:lnSpc>
              <a:spcBef>
                <a:spcPts val="400"/>
              </a:spcBef>
              <a:spcAft>
                <a:spcPts val="0"/>
              </a:spcAft>
              <a:buClr>
                <a:srgbClr val="4686B7"/>
              </a:buClr>
              <a:buSzPts val="1200"/>
              <a:buFont typeface="Noto Sans Symbols"/>
              <a:buChar char="▪"/>
              <a:defRPr sz="1200" b="0" i="0" u="none" strike="noStrike" cap="none">
                <a:solidFill>
                  <a:srgbClr val="1B2226"/>
                </a:solidFill>
                <a:latin typeface="Times New Roman"/>
                <a:ea typeface="Times New Roman"/>
                <a:cs typeface="Times New Roman"/>
                <a:sym typeface="Times New Roma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cxnSp>
        <p:nvCxnSpPr>
          <p:cNvPr id="53" name="Google Shape;53;p13"/>
          <p:cNvCxnSpPr/>
          <p:nvPr/>
        </p:nvCxnSpPr>
        <p:spPr>
          <a:xfrm>
            <a:off x="2133600" y="4889896"/>
            <a:ext cx="6532500" cy="0"/>
          </a:xfrm>
          <a:prstGeom prst="straightConnector1">
            <a:avLst/>
          </a:prstGeom>
          <a:noFill/>
          <a:ln w="19050" cap="flat" cmpd="sng">
            <a:solidFill>
              <a:srgbClr val="D2DAE0"/>
            </a:solidFill>
            <a:prstDash val="solid"/>
            <a:round/>
            <a:headEnd type="none" w="sm" len="sm"/>
            <a:tailEnd type="none" w="sm" len="sm"/>
          </a:ln>
        </p:spPr>
      </p:cxnSp>
      <p:sp>
        <p:nvSpPr>
          <p:cNvPr id="54" name="Google Shape;54;p13"/>
          <p:cNvSpPr txBox="1">
            <a:spLocks noGrp="1"/>
          </p:cNvSpPr>
          <p:nvPr>
            <p:ph type="sldNum" idx="12"/>
          </p:nvPr>
        </p:nvSpPr>
        <p:spPr>
          <a:xfrm>
            <a:off x="8791575" y="4858940"/>
            <a:ext cx="369900" cy="251100"/>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1pPr>
            <a:lvl2pPr marL="0" marR="0" lvl="1"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2pPr>
            <a:lvl3pPr marL="0" marR="0" lvl="2"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3pPr>
            <a:lvl4pPr marL="0" marR="0" lvl="3"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4pPr>
            <a:lvl5pPr marL="0" marR="0" lvl="4"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5pPr>
            <a:lvl6pPr marL="0" marR="0" lvl="5"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6pPr>
            <a:lvl7pPr marL="0" marR="0" lvl="6"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7pPr>
            <a:lvl8pPr marL="0" marR="0" lvl="7"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8pPr>
            <a:lvl9pPr marL="0" marR="0" lvl="8" indent="0" algn="ctr" rtl="0">
              <a:lnSpc>
                <a:spcPct val="100000"/>
              </a:lnSpc>
              <a:spcBef>
                <a:spcPts val="0"/>
              </a:spcBef>
              <a:spcAft>
                <a:spcPts val="0"/>
              </a:spcAft>
              <a:buClr>
                <a:srgbClr val="1B2226"/>
              </a:buClr>
              <a:buSzPts val="900"/>
              <a:buFont typeface="Arial"/>
              <a:buNone/>
              <a:defRPr sz="900" b="1" i="0" u="none" strike="noStrike" cap="none">
                <a:solidFill>
                  <a:srgbClr val="1B2226"/>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dirty="0"/>
          </a:p>
        </p:txBody>
      </p:sp>
      <p:pic>
        <p:nvPicPr>
          <p:cNvPr id="55" name="Google Shape;55;p13" descr="GHM 2versions.jpg"/>
          <p:cNvPicPr preferRelativeResize="0"/>
          <p:nvPr/>
        </p:nvPicPr>
        <p:blipFill rotWithShape="1">
          <a:blip r:embed="rId9">
            <a:alphaModFix/>
          </a:blip>
          <a:srcRect b="61588"/>
          <a:stretch/>
        </p:blipFill>
        <p:spPr>
          <a:xfrm>
            <a:off x="484670" y="4711771"/>
            <a:ext cx="1845631" cy="3424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975" y="514250"/>
            <a:ext cx="5248720" cy="145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5" name="Google Shape;145;p21"/>
          <p:cNvPicPr preferRelativeResize="0"/>
          <p:nvPr/>
        </p:nvPicPr>
        <p:blipFill>
          <a:blip r:embed="rId4">
            <a:alphaModFix/>
          </a:blip>
          <a:stretch>
            <a:fillRect/>
          </a:stretch>
        </p:blipFill>
        <p:spPr>
          <a:xfrm>
            <a:off x="5608400" y="519750"/>
            <a:ext cx="3291000" cy="1739529"/>
          </a:xfrm>
          <a:prstGeom prst="rect">
            <a:avLst/>
          </a:prstGeom>
          <a:noFill/>
          <a:ln>
            <a:noFill/>
          </a:ln>
        </p:spPr>
      </p:pic>
      <p:sp>
        <p:nvSpPr>
          <p:cNvPr id="146" name="Google Shape;146;p21"/>
          <p:cNvSpPr txBox="1">
            <a:spLocks noGrp="1"/>
          </p:cNvSpPr>
          <p:nvPr>
            <p:ph type="title"/>
          </p:nvPr>
        </p:nvSpPr>
        <p:spPr>
          <a:xfrm>
            <a:off x="175775" y="120150"/>
            <a:ext cx="8652900" cy="346200"/>
          </a:xfrm>
          <a:prstGeom prst="rect">
            <a:avLst/>
          </a:prstGeom>
          <a:noFill/>
          <a:ln>
            <a:noFill/>
          </a:ln>
        </p:spPr>
        <p:txBody>
          <a:bodyPr spcFirstLastPara="1" wrap="square" lIns="91425" tIns="0" rIns="91425" bIns="0" anchor="t" anchorCtr="0">
            <a:noAutofit/>
          </a:bodyPr>
          <a:lstStyle/>
          <a:p>
            <a:pPr marL="0" marR="0" lvl="0" indent="0" algn="l" rtl="0">
              <a:lnSpc>
                <a:spcPct val="100000"/>
              </a:lnSpc>
              <a:spcBef>
                <a:spcPts val="0"/>
              </a:spcBef>
              <a:spcAft>
                <a:spcPts val="0"/>
              </a:spcAft>
              <a:buClr>
                <a:srgbClr val="000000"/>
              </a:buClr>
              <a:buSzPts val="1400"/>
              <a:buFont typeface="Palatino Linotype"/>
              <a:buNone/>
            </a:pPr>
            <a:r>
              <a:rPr lang="en" sz="2000" b="1" i="0" u="none" strike="noStrike" cap="none">
                <a:latin typeface="Calibri"/>
                <a:ea typeface="Calibri"/>
                <a:cs typeface="Calibri"/>
                <a:sym typeface="Calibri"/>
              </a:rPr>
              <a:t>Consumer Revenue</a:t>
            </a:r>
            <a:endParaRPr sz="2000" b="1" i="0" u="none" strike="noStrike" cap="none" dirty="0">
              <a:latin typeface="Calibri"/>
              <a:ea typeface="Calibri"/>
              <a:cs typeface="Calibri"/>
              <a:sym typeface="Calibri"/>
            </a:endParaRPr>
          </a:p>
        </p:txBody>
      </p:sp>
      <p:sp>
        <p:nvSpPr>
          <p:cNvPr id="147" name="Google Shape;147;p21"/>
          <p:cNvSpPr txBox="1">
            <a:spLocks noGrp="1"/>
          </p:cNvSpPr>
          <p:nvPr>
            <p:ph type="body" idx="1"/>
          </p:nvPr>
        </p:nvSpPr>
        <p:spPr>
          <a:xfrm>
            <a:off x="6481737" y="186460"/>
            <a:ext cx="2309700" cy="279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A6B5C1"/>
              </a:buClr>
              <a:buSzPts val="1400"/>
              <a:buFont typeface="Times New Roman"/>
              <a:buNone/>
            </a:pPr>
            <a:r>
              <a:rPr lang="en" sz="1000" b="1" i="0" u="none" strike="noStrike" cap="none">
                <a:solidFill>
                  <a:srgbClr val="A6B5C1"/>
                </a:solidFill>
                <a:latin typeface="Times New Roman"/>
                <a:ea typeface="Times New Roman"/>
                <a:cs typeface="Times New Roman"/>
                <a:sym typeface="Times New Roman"/>
              </a:rPr>
              <a:t>CONSUMER MARKETING</a:t>
            </a:r>
            <a:endParaRPr sz="1400" b="1" i="0" u="none" strike="noStrike" cap="none" dirty="0">
              <a:solidFill>
                <a:srgbClr val="3C3839"/>
              </a:solidFill>
              <a:latin typeface="Times New Roman"/>
              <a:ea typeface="Times New Roman"/>
              <a:cs typeface="Times New Roman"/>
              <a:sym typeface="Times New Roman"/>
            </a:endParaRPr>
          </a:p>
        </p:txBody>
      </p:sp>
      <p:sp>
        <p:nvSpPr>
          <p:cNvPr id="148" name="Google Shape;148;p21"/>
          <p:cNvSpPr/>
          <p:nvPr/>
        </p:nvSpPr>
        <p:spPr>
          <a:xfrm>
            <a:off x="5608300" y="2259350"/>
            <a:ext cx="3291000" cy="316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1B2227"/>
              </a:buClr>
              <a:buSzPts val="800"/>
              <a:buFont typeface="Palatino Linotype"/>
              <a:buNone/>
            </a:pPr>
            <a:r>
              <a:rPr lang="en" sz="700" b="0" i="0" u="none" strike="noStrike" cap="none">
                <a:latin typeface="Calibri"/>
                <a:ea typeface="Calibri"/>
                <a:cs typeface="Calibri"/>
                <a:sym typeface="Calibri"/>
              </a:rPr>
              <a:t>Note:  Digital </a:t>
            </a:r>
            <a:r>
              <a:rPr lang="en" sz="700">
                <a:latin typeface="Calibri"/>
                <a:ea typeface="Calibri"/>
                <a:cs typeface="Calibri"/>
                <a:sym typeface="Calibri"/>
              </a:rPr>
              <a:t>s</a:t>
            </a:r>
            <a:r>
              <a:rPr lang="en" sz="700" b="0" i="0" u="none" strike="noStrike" cap="none">
                <a:latin typeface="Calibri"/>
                <a:ea typeface="Calibri"/>
                <a:cs typeface="Calibri"/>
                <a:sym typeface="Calibri"/>
              </a:rPr>
              <a:t>ubscribers include all properties on Piano VX &amp; MPG </a:t>
            </a:r>
            <a:r>
              <a:rPr lang="en" sz="700">
                <a:latin typeface="Calibri"/>
                <a:ea typeface="Calibri"/>
                <a:cs typeface="Calibri"/>
                <a:sym typeface="Calibri"/>
              </a:rPr>
              <a:t>p</a:t>
            </a:r>
            <a:r>
              <a:rPr lang="en" sz="700" b="0" i="0" u="none" strike="noStrike" cap="none">
                <a:latin typeface="Calibri"/>
                <a:ea typeface="Calibri"/>
                <a:cs typeface="Calibri"/>
                <a:sym typeface="Calibri"/>
              </a:rPr>
              <a:t>roperties</a:t>
            </a:r>
            <a:r>
              <a:rPr lang="en" sz="700">
                <a:latin typeface="Calibri"/>
                <a:ea typeface="Calibri"/>
                <a:cs typeface="Calibri"/>
                <a:sym typeface="Calibri"/>
              </a:rPr>
              <a:t>.   Print reflects only “Top 60”markets.  The </a:t>
            </a:r>
            <a:r>
              <a:rPr lang="en" sz="700">
                <a:solidFill>
                  <a:srgbClr val="222222"/>
                </a:solidFill>
                <a:highlight>
                  <a:srgbClr val="FFFFFF"/>
                </a:highlight>
                <a:latin typeface="Calibri"/>
                <a:ea typeface="Calibri"/>
                <a:cs typeface="Calibri"/>
                <a:sym typeface="Calibri"/>
              </a:rPr>
              <a:t>2018 net adds are adjusted to include Austin, WPB, Akron, Eugene and Pueblo activity.</a:t>
            </a:r>
            <a:endParaRPr sz="700" dirty="0">
              <a:latin typeface="Calibri"/>
              <a:ea typeface="Calibri"/>
              <a:cs typeface="Calibri"/>
              <a:sym typeface="Calibri"/>
            </a:endParaRPr>
          </a:p>
        </p:txBody>
      </p:sp>
      <p:sp>
        <p:nvSpPr>
          <p:cNvPr id="149" name="Google Shape;149;p21"/>
          <p:cNvSpPr txBox="1">
            <a:spLocks noGrp="1"/>
          </p:cNvSpPr>
          <p:nvPr>
            <p:ph type="body" idx="1"/>
          </p:nvPr>
        </p:nvSpPr>
        <p:spPr>
          <a:xfrm>
            <a:off x="209975" y="2343150"/>
            <a:ext cx="4285825" cy="235305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900" b="1" i="0" u="sng" strike="noStrike" cap="none" dirty="0">
                <a:solidFill>
                  <a:srgbClr val="000000"/>
                </a:solidFill>
                <a:latin typeface="Calibri"/>
                <a:ea typeface="Calibri"/>
                <a:cs typeface="Calibri"/>
                <a:sym typeface="Calibri"/>
              </a:rPr>
              <a:t>Revenue Review (Pro-forma)</a:t>
            </a:r>
            <a:endParaRPr sz="900" b="1" i="0" u="sng" strike="noStrike" cap="none"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SC ended March at $260.3k (-4.3%) under budget and $313.7k (-5.2%) below PY. </a:t>
            </a:r>
            <a:endParaRPr sz="850"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Total </a:t>
            </a:r>
            <a:r>
              <a:rPr lang="en" sz="850" dirty="0" smtClean="0">
                <a:solidFill>
                  <a:srgbClr val="000000"/>
                </a:solidFill>
                <a:latin typeface="Calibri"/>
                <a:ea typeface="Calibri"/>
                <a:cs typeface="Calibri"/>
                <a:sym typeface="Calibri"/>
              </a:rPr>
              <a:t>HD+Other </a:t>
            </a:r>
            <a:r>
              <a:rPr lang="en" sz="850" dirty="0">
                <a:solidFill>
                  <a:srgbClr val="000000"/>
                </a:solidFill>
                <a:latin typeface="Calibri"/>
                <a:ea typeface="Calibri"/>
                <a:cs typeface="Calibri"/>
                <a:sym typeface="Calibri"/>
              </a:rPr>
              <a:t>revenue in the </a:t>
            </a:r>
            <a:r>
              <a:rPr lang="en" sz="850" dirty="0" smtClean="0">
                <a:solidFill>
                  <a:srgbClr val="000000"/>
                </a:solidFill>
                <a:latin typeface="Calibri"/>
                <a:ea typeface="Calibri"/>
                <a:cs typeface="Calibri"/>
                <a:sym typeface="Calibri"/>
              </a:rPr>
              <a:t>Mar. was </a:t>
            </a:r>
            <a:r>
              <a:rPr lang="en" sz="850" dirty="0">
                <a:solidFill>
                  <a:srgbClr val="000000"/>
                </a:solidFill>
                <a:latin typeface="Calibri"/>
                <a:ea typeface="Calibri"/>
                <a:cs typeface="Calibri"/>
                <a:sym typeface="Calibri"/>
              </a:rPr>
              <a:t>$691.3k (-1.7%) under budget and $1.46MM (-3.6%) below PY.</a:t>
            </a:r>
            <a:endParaRPr sz="850" dirty="0">
              <a:solidFill>
                <a:srgbClr val="000000"/>
              </a:solidFill>
              <a:latin typeface="Calibri"/>
              <a:ea typeface="Calibri"/>
              <a:cs typeface="Calibri"/>
              <a:sym typeface="Calibri"/>
            </a:endParaRPr>
          </a:p>
          <a:p>
            <a:pPr marL="0" lvl="0" indent="0" algn="l" rtl="0">
              <a:lnSpc>
                <a:spcPct val="105000"/>
              </a:lnSpc>
              <a:spcBef>
                <a:spcPts val="0"/>
              </a:spcBef>
              <a:spcAft>
                <a:spcPts val="0"/>
              </a:spcAft>
              <a:buNone/>
            </a:pPr>
            <a:endParaRPr sz="600" dirty="0">
              <a:solidFill>
                <a:srgbClr val="000000"/>
              </a:solidFill>
              <a:latin typeface="Calibri"/>
              <a:ea typeface="Calibri"/>
              <a:cs typeface="Calibri"/>
              <a:sym typeface="Calibri"/>
            </a:endParaRPr>
          </a:p>
          <a:p>
            <a:pPr marL="45720" lvl="0" indent="0" algn="l" rtl="0">
              <a:lnSpc>
                <a:spcPct val="105000"/>
              </a:lnSpc>
              <a:spcBef>
                <a:spcPts val="0"/>
              </a:spcBef>
              <a:spcAft>
                <a:spcPts val="0"/>
              </a:spcAft>
              <a:buNone/>
            </a:pPr>
            <a:r>
              <a:rPr lang="en" sz="900" u="sng" dirty="0">
                <a:solidFill>
                  <a:srgbClr val="000000"/>
                </a:solidFill>
              </a:rPr>
              <a:t>Top 16 Newspapers (see detail on page 2)</a:t>
            </a:r>
            <a:endParaRPr sz="900" u="sng"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Overall revenue at the top 16 newspapers improved $</a:t>
            </a:r>
            <a:r>
              <a:rPr lang="en" sz="850" dirty="0" smtClean="0">
                <a:solidFill>
                  <a:srgbClr val="000000"/>
                </a:solidFill>
                <a:latin typeface="Calibri"/>
                <a:ea typeface="Calibri"/>
                <a:cs typeface="Calibri"/>
                <a:sym typeface="Calibri"/>
              </a:rPr>
              <a:t>158.5k </a:t>
            </a:r>
            <a:r>
              <a:rPr lang="en" sz="850" dirty="0">
                <a:solidFill>
                  <a:srgbClr val="000000"/>
                </a:solidFill>
                <a:latin typeface="Calibri"/>
                <a:ea typeface="Calibri"/>
                <a:cs typeface="Calibri"/>
                <a:sym typeface="Calibri"/>
              </a:rPr>
              <a:t>from the </a:t>
            </a:r>
            <a:r>
              <a:rPr lang="en" sz="850" dirty="0" smtClean="0">
                <a:solidFill>
                  <a:srgbClr val="000000"/>
                </a:solidFill>
                <a:latin typeface="Calibri"/>
                <a:ea typeface="Calibri"/>
                <a:cs typeface="Calibri"/>
                <a:sym typeface="Calibri"/>
              </a:rPr>
              <a:t>March </a:t>
            </a:r>
            <a:r>
              <a:rPr lang="en" sz="850" dirty="0">
                <a:solidFill>
                  <a:srgbClr val="000000"/>
                </a:solidFill>
                <a:latin typeface="Calibri"/>
                <a:ea typeface="Calibri"/>
                <a:cs typeface="Calibri"/>
                <a:sym typeface="Calibri"/>
              </a:rPr>
              <a:t>week 4 forecast to end the month $</a:t>
            </a:r>
            <a:r>
              <a:rPr lang="en" sz="850" dirty="0" smtClean="0">
                <a:solidFill>
                  <a:srgbClr val="000000"/>
                </a:solidFill>
                <a:latin typeface="Calibri"/>
                <a:ea typeface="Calibri"/>
                <a:cs typeface="Calibri"/>
                <a:sym typeface="Calibri"/>
              </a:rPr>
              <a:t>212.7k </a:t>
            </a:r>
            <a:r>
              <a:rPr lang="en" sz="850" dirty="0">
                <a:solidFill>
                  <a:srgbClr val="000000"/>
                </a:solidFill>
                <a:latin typeface="Calibri"/>
                <a:ea typeface="Calibri"/>
                <a:cs typeface="Calibri"/>
                <a:sym typeface="Calibri"/>
              </a:rPr>
              <a:t>(-0.9%) under budget and </a:t>
            </a:r>
            <a:r>
              <a:rPr lang="en" sz="850" dirty="0" smtClean="0">
                <a:solidFill>
                  <a:srgbClr val="000000"/>
                </a:solidFill>
                <a:latin typeface="Calibri"/>
                <a:ea typeface="Calibri"/>
                <a:cs typeface="Calibri"/>
                <a:sym typeface="Calibri"/>
              </a:rPr>
              <a:t>$73.6k </a:t>
            </a:r>
            <a:r>
              <a:rPr lang="en" sz="850" dirty="0">
                <a:solidFill>
                  <a:srgbClr val="000000"/>
                </a:solidFill>
                <a:latin typeface="Calibri"/>
                <a:ea typeface="Calibri"/>
                <a:cs typeface="Calibri"/>
                <a:sym typeface="Calibri"/>
              </a:rPr>
              <a:t>(-0.3%) below PY.</a:t>
            </a:r>
            <a:endParaRPr sz="850"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SC ended March down $36.3k (-1.3%) to budget and $23.7k (-0.8%) below PY.  </a:t>
            </a:r>
            <a:endParaRPr sz="850"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HD+Other improved $</a:t>
            </a:r>
            <a:r>
              <a:rPr lang="en" sz="850" dirty="0" smtClean="0">
                <a:solidFill>
                  <a:srgbClr val="000000"/>
                </a:solidFill>
                <a:latin typeface="Calibri"/>
                <a:ea typeface="Calibri"/>
                <a:cs typeface="Calibri"/>
                <a:sym typeface="Calibri"/>
              </a:rPr>
              <a:t>190.1k </a:t>
            </a:r>
            <a:r>
              <a:rPr lang="en" sz="850" dirty="0">
                <a:solidFill>
                  <a:srgbClr val="000000"/>
                </a:solidFill>
                <a:latin typeface="Calibri"/>
                <a:ea typeface="Calibri"/>
                <a:cs typeface="Calibri"/>
                <a:sym typeface="Calibri"/>
              </a:rPr>
              <a:t>WoW with most of the improvement in Columbus </a:t>
            </a:r>
            <a:r>
              <a:rPr lang="en" sz="850" dirty="0" smtClean="0">
                <a:solidFill>
                  <a:srgbClr val="000000"/>
                </a:solidFill>
                <a:latin typeface="Calibri"/>
                <a:ea typeface="Calibri"/>
                <a:cs typeface="Calibri"/>
                <a:sym typeface="Calibri"/>
              </a:rPr>
              <a:t>(+$115.7k); HD+Other ended </a:t>
            </a:r>
            <a:r>
              <a:rPr lang="en" sz="850" dirty="0">
                <a:solidFill>
                  <a:srgbClr val="000000"/>
                </a:solidFill>
                <a:latin typeface="Calibri"/>
                <a:ea typeface="Calibri"/>
                <a:cs typeface="Calibri"/>
                <a:sym typeface="Calibri"/>
              </a:rPr>
              <a:t>the month under budget $</a:t>
            </a:r>
            <a:r>
              <a:rPr lang="en" sz="850" dirty="0" smtClean="0">
                <a:solidFill>
                  <a:srgbClr val="000000"/>
                </a:solidFill>
                <a:latin typeface="Calibri"/>
                <a:ea typeface="Calibri"/>
                <a:cs typeface="Calibri"/>
                <a:sym typeface="Calibri"/>
              </a:rPr>
              <a:t>176.4k </a:t>
            </a:r>
            <a:r>
              <a:rPr lang="en" sz="850" dirty="0">
                <a:solidFill>
                  <a:srgbClr val="000000"/>
                </a:solidFill>
                <a:latin typeface="Calibri"/>
                <a:ea typeface="Calibri"/>
                <a:cs typeface="Calibri"/>
                <a:sym typeface="Calibri"/>
              </a:rPr>
              <a:t>(-</a:t>
            </a:r>
            <a:r>
              <a:rPr lang="en" sz="850" dirty="0" smtClean="0">
                <a:solidFill>
                  <a:srgbClr val="000000"/>
                </a:solidFill>
                <a:latin typeface="Calibri"/>
                <a:ea typeface="Calibri"/>
                <a:cs typeface="Calibri"/>
                <a:sym typeface="Calibri"/>
              </a:rPr>
              <a:t>0.9%) </a:t>
            </a:r>
            <a:r>
              <a:rPr lang="en" sz="850" dirty="0">
                <a:solidFill>
                  <a:srgbClr val="000000"/>
                </a:solidFill>
                <a:latin typeface="Calibri"/>
                <a:ea typeface="Calibri"/>
                <a:cs typeface="Calibri"/>
                <a:sym typeface="Calibri"/>
              </a:rPr>
              <a:t>and </a:t>
            </a:r>
            <a:r>
              <a:rPr lang="en" sz="850" dirty="0" smtClean="0">
                <a:solidFill>
                  <a:srgbClr val="000000"/>
                </a:solidFill>
                <a:latin typeface="Calibri"/>
                <a:ea typeface="Calibri"/>
                <a:cs typeface="Calibri"/>
                <a:sym typeface="Calibri"/>
              </a:rPr>
              <a:t>$50.0k </a:t>
            </a:r>
            <a:r>
              <a:rPr lang="en" sz="850" dirty="0">
                <a:solidFill>
                  <a:srgbClr val="000000"/>
                </a:solidFill>
                <a:latin typeface="Calibri"/>
                <a:ea typeface="Calibri"/>
                <a:cs typeface="Calibri"/>
                <a:sym typeface="Calibri"/>
              </a:rPr>
              <a:t>(-0.2%) below PY.</a:t>
            </a:r>
            <a:endParaRPr sz="850" dirty="0">
              <a:solidFill>
                <a:srgbClr val="000000"/>
              </a:solidFill>
              <a:latin typeface="Calibri"/>
              <a:ea typeface="Calibri"/>
              <a:cs typeface="Calibri"/>
              <a:sym typeface="Calibri"/>
            </a:endParaRPr>
          </a:p>
          <a:p>
            <a:pPr marL="0" lvl="0" indent="0" algn="l" rtl="0">
              <a:lnSpc>
                <a:spcPct val="105000"/>
              </a:lnSpc>
              <a:spcBef>
                <a:spcPts val="0"/>
              </a:spcBef>
              <a:spcAft>
                <a:spcPts val="0"/>
              </a:spcAft>
              <a:buNone/>
            </a:pPr>
            <a:endParaRPr sz="600" dirty="0">
              <a:solidFill>
                <a:srgbClr val="000000"/>
              </a:solidFill>
              <a:latin typeface="Calibri"/>
              <a:ea typeface="Calibri"/>
              <a:cs typeface="Calibri"/>
              <a:sym typeface="Calibri"/>
            </a:endParaRPr>
          </a:p>
          <a:p>
            <a:pPr marL="0" lvl="0" indent="0" algn="l" rtl="0">
              <a:lnSpc>
                <a:spcPct val="105000"/>
              </a:lnSpc>
              <a:spcBef>
                <a:spcPts val="0"/>
              </a:spcBef>
              <a:spcAft>
                <a:spcPts val="0"/>
              </a:spcAft>
              <a:buNone/>
            </a:pPr>
            <a:r>
              <a:rPr lang="en" sz="900" u="sng" dirty="0">
                <a:solidFill>
                  <a:srgbClr val="000000"/>
                </a:solidFill>
              </a:rPr>
              <a:t>Newspapers Outside Top 16 (see detail on page 2)</a:t>
            </a:r>
            <a:endParaRPr sz="900" u="sng"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For non top 16 newspapers, total circulation revenue ended March $</a:t>
            </a:r>
            <a:r>
              <a:rPr lang="en" sz="850" dirty="0" smtClean="0">
                <a:solidFill>
                  <a:srgbClr val="000000"/>
                </a:solidFill>
                <a:latin typeface="Calibri"/>
                <a:ea typeface="Calibri"/>
                <a:cs typeface="Calibri"/>
                <a:sym typeface="Calibri"/>
              </a:rPr>
              <a:t>739.0k </a:t>
            </a:r>
            <a:r>
              <a:rPr lang="en" sz="850" dirty="0">
                <a:solidFill>
                  <a:srgbClr val="000000"/>
                </a:solidFill>
                <a:latin typeface="Calibri"/>
                <a:ea typeface="Calibri"/>
                <a:cs typeface="Calibri"/>
                <a:sym typeface="Calibri"/>
              </a:rPr>
              <a:t>(-</a:t>
            </a:r>
            <a:r>
              <a:rPr lang="en" sz="850" dirty="0" smtClean="0">
                <a:solidFill>
                  <a:srgbClr val="000000"/>
                </a:solidFill>
                <a:latin typeface="Calibri"/>
                <a:ea typeface="Calibri"/>
                <a:cs typeface="Calibri"/>
                <a:sym typeface="Calibri"/>
              </a:rPr>
              <a:t>3.3%) </a:t>
            </a:r>
            <a:r>
              <a:rPr lang="en" sz="850" dirty="0">
                <a:solidFill>
                  <a:srgbClr val="000000"/>
                </a:solidFill>
                <a:latin typeface="Calibri"/>
                <a:ea typeface="Calibri"/>
                <a:cs typeface="Calibri"/>
                <a:sym typeface="Calibri"/>
              </a:rPr>
              <a:t>under budget and $</a:t>
            </a:r>
            <a:r>
              <a:rPr lang="en" sz="850" dirty="0" smtClean="0">
                <a:solidFill>
                  <a:srgbClr val="000000"/>
                </a:solidFill>
                <a:latin typeface="Calibri"/>
                <a:ea typeface="Calibri"/>
                <a:cs typeface="Calibri"/>
                <a:sym typeface="Calibri"/>
              </a:rPr>
              <a:t>1.70MM </a:t>
            </a:r>
            <a:r>
              <a:rPr lang="en" sz="850" dirty="0">
                <a:solidFill>
                  <a:srgbClr val="000000"/>
                </a:solidFill>
                <a:latin typeface="Calibri"/>
                <a:ea typeface="Calibri"/>
                <a:cs typeface="Calibri"/>
                <a:sym typeface="Calibri"/>
              </a:rPr>
              <a:t>(-7.4%) below PY.</a:t>
            </a:r>
            <a:endParaRPr sz="850"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SC in March was $224.1k (-7.0%) under budget and $290.0k (-8.9%) below PY.</a:t>
            </a:r>
            <a:endParaRPr sz="850" dirty="0">
              <a:solidFill>
                <a:srgbClr val="00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dirty="0">
                <a:solidFill>
                  <a:srgbClr val="000000"/>
                </a:solidFill>
                <a:latin typeface="Calibri"/>
                <a:ea typeface="Calibri"/>
                <a:cs typeface="Calibri"/>
                <a:sym typeface="Calibri"/>
              </a:rPr>
              <a:t>HD+Other finished March $</a:t>
            </a:r>
            <a:r>
              <a:rPr lang="en" sz="850" dirty="0" smtClean="0">
                <a:solidFill>
                  <a:srgbClr val="000000"/>
                </a:solidFill>
                <a:latin typeface="Calibri"/>
                <a:ea typeface="Calibri"/>
                <a:cs typeface="Calibri"/>
                <a:sym typeface="Calibri"/>
              </a:rPr>
              <a:t>514.9k </a:t>
            </a:r>
            <a:r>
              <a:rPr lang="en" sz="850" dirty="0">
                <a:solidFill>
                  <a:srgbClr val="000000"/>
                </a:solidFill>
                <a:latin typeface="Calibri"/>
                <a:ea typeface="Calibri"/>
                <a:cs typeface="Calibri"/>
                <a:sym typeface="Calibri"/>
              </a:rPr>
              <a:t>(-</a:t>
            </a:r>
            <a:r>
              <a:rPr lang="en" sz="850" dirty="0" smtClean="0">
                <a:solidFill>
                  <a:srgbClr val="000000"/>
                </a:solidFill>
                <a:latin typeface="Calibri"/>
                <a:ea typeface="Calibri"/>
                <a:cs typeface="Calibri"/>
                <a:sym typeface="Calibri"/>
              </a:rPr>
              <a:t>2.7%) </a:t>
            </a:r>
            <a:r>
              <a:rPr lang="en" sz="850" dirty="0">
                <a:solidFill>
                  <a:srgbClr val="000000"/>
                </a:solidFill>
                <a:latin typeface="Calibri"/>
                <a:ea typeface="Calibri"/>
                <a:cs typeface="Calibri"/>
                <a:sym typeface="Calibri"/>
              </a:rPr>
              <a:t>under budget and $</a:t>
            </a:r>
            <a:r>
              <a:rPr lang="en" sz="850" dirty="0" smtClean="0">
                <a:solidFill>
                  <a:srgbClr val="000000"/>
                </a:solidFill>
                <a:latin typeface="Calibri"/>
                <a:ea typeface="Calibri"/>
                <a:cs typeface="Calibri"/>
                <a:sym typeface="Calibri"/>
              </a:rPr>
              <a:t>1.41MM </a:t>
            </a:r>
            <a:r>
              <a:rPr lang="en" sz="850" dirty="0">
                <a:solidFill>
                  <a:srgbClr val="000000"/>
                </a:solidFill>
                <a:latin typeface="Calibri"/>
                <a:ea typeface="Calibri"/>
                <a:cs typeface="Calibri"/>
                <a:sym typeface="Calibri"/>
              </a:rPr>
              <a:t>(-</a:t>
            </a:r>
            <a:r>
              <a:rPr lang="en" sz="850" dirty="0" smtClean="0">
                <a:solidFill>
                  <a:srgbClr val="000000"/>
                </a:solidFill>
                <a:latin typeface="Calibri"/>
                <a:ea typeface="Calibri"/>
                <a:cs typeface="Calibri"/>
                <a:sym typeface="Calibri"/>
              </a:rPr>
              <a:t>7.1%) </a:t>
            </a:r>
            <a:r>
              <a:rPr lang="en" sz="850" dirty="0">
                <a:solidFill>
                  <a:srgbClr val="000000"/>
                </a:solidFill>
                <a:latin typeface="Calibri"/>
                <a:ea typeface="Calibri"/>
                <a:cs typeface="Calibri"/>
                <a:sym typeface="Calibri"/>
              </a:rPr>
              <a:t>below PY.</a:t>
            </a:r>
            <a:endParaRPr sz="850" dirty="0">
              <a:solidFill>
                <a:srgbClr val="000000"/>
              </a:solidFill>
              <a:latin typeface="Calibri"/>
              <a:ea typeface="Calibri"/>
              <a:cs typeface="Calibri"/>
              <a:sym typeface="Calibri"/>
            </a:endParaRPr>
          </a:p>
        </p:txBody>
      </p:sp>
      <p:sp>
        <p:nvSpPr>
          <p:cNvPr id="150" name="Google Shape;150;p21"/>
          <p:cNvSpPr txBox="1">
            <a:spLocks noGrp="1"/>
          </p:cNvSpPr>
          <p:nvPr>
            <p:ph type="body" idx="1"/>
          </p:nvPr>
        </p:nvSpPr>
        <p:spPr>
          <a:xfrm>
            <a:off x="4724375" y="2595475"/>
            <a:ext cx="4174925" cy="2318200"/>
          </a:xfrm>
          <a:prstGeom prst="rect">
            <a:avLst/>
          </a:prstGeom>
          <a:ln>
            <a:noFill/>
          </a:ln>
        </p:spPr>
        <p:txBody>
          <a:bodyPr spcFirstLastPara="1" wrap="square" lIns="0" tIns="0" rIns="0" bIns="0" anchor="t" anchorCtr="0">
            <a:noAutofit/>
          </a:bodyPr>
          <a:lstStyle/>
          <a:p>
            <a:pPr marL="0" marR="0" lvl="0" indent="0" algn="l" rtl="0">
              <a:lnSpc>
                <a:spcPct val="80000"/>
              </a:lnSpc>
              <a:spcBef>
                <a:spcPts val="0"/>
              </a:spcBef>
              <a:spcAft>
                <a:spcPts val="0"/>
              </a:spcAft>
              <a:buClr>
                <a:srgbClr val="000000"/>
              </a:buClr>
              <a:buSzPts val="1100"/>
              <a:buFont typeface="Arial"/>
              <a:buNone/>
            </a:pPr>
            <a:r>
              <a:rPr lang="en" sz="900" b="1" i="0" u="sng" strike="noStrike" cap="none" dirty="0">
                <a:solidFill>
                  <a:srgbClr val="000000"/>
                </a:solidFill>
              </a:rPr>
              <a:t>Key Drivers</a:t>
            </a:r>
            <a:endParaRPr sz="900" b="0" u="sng" dirty="0">
              <a:solidFill>
                <a:srgbClr val="000000"/>
              </a:solidFill>
            </a:endParaRPr>
          </a:p>
          <a:p>
            <a:pPr marL="137160" lvl="0" indent="-137160" algn="l" rtl="0">
              <a:lnSpc>
                <a:spcPct val="110000"/>
              </a:lnSpc>
              <a:spcBef>
                <a:spcPts val="200"/>
              </a:spcBef>
              <a:spcAft>
                <a:spcPts val="0"/>
              </a:spcAft>
              <a:buSzPts val="850"/>
              <a:buChar char="•"/>
            </a:pPr>
            <a:r>
              <a:rPr lang="en" sz="850" b="0" dirty="0">
                <a:solidFill>
                  <a:srgbClr val="000000"/>
                </a:solidFill>
                <a:highlight>
                  <a:schemeClr val="lt1"/>
                </a:highlight>
              </a:rPr>
              <a:t>Net adds again improved YoY in print (+1,401), digital (+1,150), and in total (+2,551).</a:t>
            </a:r>
            <a:endParaRPr sz="850" b="0" dirty="0">
              <a:solidFill>
                <a:srgbClr val="000000"/>
              </a:solidFill>
              <a:highlight>
                <a:schemeClr val="lt1"/>
              </a:highlight>
            </a:endParaRPr>
          </a:p>
          <a:p>
            <a:pPr marL="137160" lvl="0" indent="-137160" algn="l" rtl="0">
              <a:lnSpc>
                <a:spcPct val="110000"/>
              </a:lnSpc>
              <a:spcBef>
                <a:spcPts val="0"/>
              </a:spcBef>
              <a:spcAft>
                <a:spcPts val="0"/>
              </a:spcAft>
              <a:buSzPts val="850"/>
              <a:buChar char="•"/>
            </a:pPr>
            <a:r>
              <a:rPr lang="en" sz="850" b="0" dirty="0">
                <a:solidFill>
                  <a:srgbClr val="000000"/>
                </a:solidFill>
                <a:highlight>
                  <a:schemeClr val="lt1"/>
                </a:highlight>
              </a:rPr>
              <a:t>Digital starts and net adds picked up in week 14 with 1,921 starts and 1,531 net adds; unusually high stops in WPB tied to non-pays are being investigated and we expect the in-app purchase flow meter to be enabled this week across top tier markets.</a:t>
            </a:r>
            <a:endParaRPr sz="850" b="0" dirty="0">
              <a:solidFill>
                <a:srgbClr val="000000"/>
              </a:solidFill>
              <a:highlight>
                <a:schemeClr val="lt1"/>
              </a:highlight>
            </a:endParaRPr>
          </a:p>
          <a:p>
            <a:pPr marL="137160" lvl="0" indent="-137160" algn="l" rtl="0">
              <a:lnSpc>
                <a:spcPct val="110000"/>
              </a:lnSpc>
              <a:spcBef>
                <a:spcPts val="0"/>
              </a:spcBef>
              <a:spcAft>
                <a:spcPts val="0"/>
              </a:spcAft>
              <a:buSzPts val="850"/>
              <a:buChar char="•"/>
            </a:pPr>
            <a:r>
              <a:rPr lang="en" sz="850" b="0" dirty="0">
                <a:solidFill>
                  <a:srgbClr val="000000"/>
                </a:solidFill>
                <a:highlight>
                  <a:srgbClr val="FFFFFF"/>
                </a:highlight>
              </a:rPr>
              <a:t>Print starts in the top 60 were down 393 (-4%) YoY due primarily to a decline in other starts (-351).  Declines in OTM (-158) and voluntary (-152)</a:t>
            </a:r>
            <a:r>
              <a:rPr lang="en" sz="850" b="0" dirty="0">
                <a:solidFill>
                  <a:srgbClr val="000000"/>
                </a:solidFill>
                <a:highlight>
                  <a:schemeClr val="lt1"/>
                </a:highlight>
              </a:rPr>
              <a:t> were offset by an increase in DM (+196).  </a:t>
            </a:r>
            <a:r>
              <a:rPr lang="en" sz="850" b="0" dirty="0">
                <a:solidFill>
                  <a:srgbClr val="000000"/>
                </a:solidFill>
                <a:highlight>
                  <a:srgbClr val="FFFFFF"/>
                </a:highlight>
              </a:rPr>
              <a:t>In the top 16, print starts were up 300 (+6%) YoY driven by DM (+197) and payment restarts (+127).  DM starts were up 122% </a:t>
            </a:r>
            <a:r>
              <a:rPr lang="en" sz="850" b="0" dirty="0" smtClean="0">
                <a:solidFill>
                  <a:srgbClr val="000000"/>
                </a:solidFill>
                <a:highlight>
                  <a:srgbClr val="FFFFFF"/>
                </a:highlight>
              </a:rPr>
              <a:t>YoY while OTM was up 15% YoY.</a:t>
            </a:r>
            <a:endParaRPr sz="850" b="0" dirty="0">
              <a:solidFill>
                <a:srgbClr val="000000"/>
              </a:solidFill>
              <a:highlight>
                <a:srgbClr val="FFFFFF"/>
              </a:highlight>
            </a:endParaRPr>
          </a:p>
          <a:p>
            <a:pPr marL="137160" lvl="0" indent="-137160" algn="l" rtl="0">
              <a:lnSpc>
                <a:spcPct val="110000"/>
              </a:lnSpc>
              <a:spcBef>
                <a:spcPts val="0"/>
              </a:spcBef>
              <a:spcAft>
                <a:spcPts val="0"/>
              </a:spcAft>
              <a:buSzPts val="850"/>
              <a:buChar char="•"/>
            </a:pPr>
            <a:r>
              <a:rPr lang="en" sz="850" b="0" dirty="0">
                <a:solidFill>
                  <a:srgbClr val="000000"/>
                </a:solidFill>
                <a:highlight>
                  <a:srgbClr val="FFFFFF"/>
                </a:highlight>
              </a:rPr>
              <a:t>Top 60  print stops were down</a:t>
            </a:r>
            <a:r>
              <a:rPr lang="en" sz="850" b="0" dirty="0">
                <a:solidFill>
                  <a:srgbClr val="000000"/>
                </a:solidFill>
                <a:highlight>
                  <a:schemeClr val="lt1"/>
                </a:highlight>
              </a:rPr>
              <a:t> 1,794  (-13%) YoY and down 2,673 (-18%) WoW.  Non pay stops declined by 1,374 (-17%) which drove both YoY and WoW declines.  Compared to PY, service stops were up 79% and price stops were up 14%; all other stop codes were favorable.  At the top 16, total print stops were down 477 (-7%) YoY which was also driven by non pay (-608).  Service stops are an issue at +53% YoY in week 14 and +23% YTD vs PY.  </a:t>
            </a:r>
            <a:endParaRPr sz="850" b="0" dirty="0">
              <a:solidFill>
                <a:srgbClr val="000000"/>
              </a:solidFill>
              <a:highlight>
                <a:srgbClr val="FFFFFF"/>
              </a:highlight>
            </a:endParaRPr>
          </a:p>
          <a:p>
            <a:pPr marL="137160" lvl="0" indent="-137160" algn="l" rtl="0">
              <a:lnSpc>
                <a:spcPct val="110000"/>
              </a:lnSpc>
              <a:spcBef>
                <a:spcPts val="0"/>
              </a:spcBef>
              <a:spcAft>
                <a:spcPts val="0"/>
              </a:spcAft>
              <a:buSzPts val="850"/>
              <a:buChar char="•"/>
            </a:pPr>
            <a:r>
              <a:rPr lang="en" sz="850" b="0" dirty="0">
                <a:solidFill>
                  <a:srgbClr val="000000"/>
                </a:solidFill>
                <a:highlight>
                  <a:srgbClr val="FFFFFF"/>
                </a:highlight>
              </a:rPr>
              <a:t>Digital paid campaigns (social, search and display) delivered 52K  impressions to Piano campaign landing pages with 60 directly-attributed starts.</a:t>
            </a:r>
            <a:endParaRPr sz="850" b="0" dirty="0">
              <a:solidFill>
                <a:srgbClr val="000000"/>
              </a:solidFill>
              <a:highlight>
                <a:srgbClr val="FFFFFF"/>
              </a:highlight>
            </a:endParaRPr>
          </a:p>
        </p:txBody>
      </p:sp>
      <p:sp>
        <p:nvSpPr>
          <p:cNvPr id="151" name="Google Shape;151;p21"/>
          <p:cNvSpPr txBox="1"/>
          <p:nvPr/>
        </p:nvSpPr>
        <p:spPr>
          <a:xfrm>
            <a:off x="209975" y="1972738"/>
            <a:ext cx="5290200" cy="134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700">
                <a:latin typeface="Calibri"/>
                <a:ea typeface="Calibri"/>
                <a:cs typeface="Calibri"/>
                <a:sym typeface="Calibri"/>
              </a:rPr>
              <a:t>Note:  Revenue reflects Pro-forma results including all acquisitions with the exception of Oklahoma City and Schurz.. </a:t>
            </a:r>
            <a:endParaRPr sz="700" b="1" dirty="0">
              <a:solidFill>
                <a:srgbClr val="FF0000"/>
              </a:solidFill>
              <a:latin typeface="Calibri"/>
              <a:ea typeface="Calibri"/>
              <a:cs typeface="Calibri"/>
              <a:sym typeface="Calibri"/>
            </a:endParaRPr>
          </a:p>
        </p:txBody>
      </p:sp>
      <p:sp>
        <p:nvSpPr>
          <p:cNvPr id="152" name="Google Shape;152;p21"/>
          <p:cNvSpPr/>
          <p:nvPr/>
        </p:nvSpPr>
        <p:spPr>
          <a:xfrm>
            <a:off x="3355925" y="1816775"/>
            <a:ext cx="417300" cy="1773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153;p21"/>
          <p:cNvSpPr/>
          <p:nvPr/>
        </p:nvSpPr>
        <p:spPr>
          <a:xfrm>
            <a:off x="5052300" y="1816775"/>
            <a:ext cx="363600" cy="1773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154;p21"/>
          <p:cNvSpPr/>
          <p:nvPr/>
        </p:nvSpPr>
        <p:spPr>
          <a:xfrm>
            <a:off x="8467125" y="2085000"/>
            <a:ext cx="324300" cy="1773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155;p21"/>
          <p:cNvSpPr/>
          <p:nvPr/>
        </p:nvSpPr>
        <p:spPr>
          <a:xfrm>
            <a:off x="7921875" y="2085000"/>
            <a:ext cx="324300" cy="177300"/>
          </a:xfrm>
          <a:prstGeom prst="ellipse">
            <a:avLst/>
          </a:prstGeom>
          <a:noFill/>
          <a:ln w="19050"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156;p21"/>
          <p:cNvSpPr/>
          <p:nvPr/>
        </p:nvSpPr>
        <p:spPr>
          <a:xfrm>
            <a:off x="6901775" y="2085000"/>
            <a:ext cx="363600" cy="1773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157;p21"/>
          <p:cNvSpPr/>
          <p:nvPr/>
        </p:nvSpPr>
        <p:spPr>
          <a:xfrm>
            <a:off x="3355925" y="1321138"/>
            <a:ext cx="417300" cy="1773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158;p21"/>
          <p:cNvSpPr/>
          <p:nvPr/>
        </p:nvSpPr>
        <p:spPr>
          <a:xfrm>
            <a:off x="5025450" y="1343750"/>
            <a:ext cx="417300" cy="1344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850" y="3498725"/>
            <a:ext cx="5533614" cy="11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850" y="762300"/>
            <a:ext cx="5533614" cy="11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 name="Google Shape;165;p22"/>
          <p:cNvSpPr txBox="1">
            <a:spLocks noGrp="1"/>
          </p:cNvSpPr>
          <p:nvPr>
            <p:ph type="body" idx="1"/>
          </p:nvPr>
        </p:nvSpPr>
        <p:spPr>
          <a:xfrm>
            <a:off x="6584925" y="216114"/>
            <a:ext cx="2258100" cy="31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8EBADF"/>
              </a:buClr>
              <a:buSzPts val="1400"/>
              <a:buFont typeface="Palatino Linotype"/>
              <a:buNone/>
            </a:pPr>
            <a:r>
              <a:rPr lang="en" sz="1100" b="1" i="0" u="none" strike="noStrike" cap="none">
                <a:solidFill>
                  <a:srgbClr val="8EBADF"/>
                </a:solidFill>
                <a:latin typeface="Palatino Linotype"/>
                <a:ea typeface="Palatino Linotype"/>
                <a:cs typeface="Palatino Linotype"/>
                <a:sym typeface="Palatino Linotype"/>
              </a:rPr>
              <a:t>CONSUMER MARKETING</a:t>
            </a:r>
            <a:endParaRPr sz="1400" b="1" i="0" u="none" strike="noStrike" cap="none" dirty="0">
              <a:solidFill>
                <a:srgbClr val="3C3839"/>
              </a:solidFill>
              <a:latin typeface="Times New Roman"/>
              <a:ea typeface="Times New Roman"/>
              <a:cs typeface="Times New Roman"/>
              <a:sym typeface="Times New Roman"/>
            </a:endParaRPr>
          </a:p>
        </p:txBody>
      </p:sp>
      <p:sp>
        <p:nvSpPr>
          <p:cNvPr id="166" name="Google Shape;166;p22"/>
          <p:cNvSpPr txBox="1"/>
          <p:nvPr/>
        </p:nvSpPr>
        <p:spPr>
          <a:xfrm>
            <a:off x="263825" y="2097925"/>
            <a:ext cx="8579100" cy="1056300"/>
          </a:xfrm>
          <a:prstGeom prst="rect">
            <a:avLst/>
          </a:prstGeom>
          <a:noFill/>
          <a:ln>
            <a:noFill/>
          </a:ln>
        </p:spPr>
        <p:txBody>
          <a:bodyPr spcFirstLastPara="1" wrap="square" lIns="91425" tIns="0" rIns="0" bIns="0" anchor="t" anchorCtr="0">
            <a:noAutofit/>
          </a:bodyPr>
          <a:lstStyle/>
          <a:p>
            <a:pPr marL="137160" lvl="2" indent="-137160" algn="l" rtl="0">
              <a:spcBef>
                <a:spcPts val="0"/>
              </a:spcBef>
              <a:spcAft>
                <a:spcPts val="0"/>
              </a:spcAft>
              <a:buClr>
                <a:srgbClr val="000000"/>
              </a:buClr>
              <a:buSzPts val="850"/>
              <a:buFont typeface="Calibri"/>
              <a:buChar char="•"/>
            </a:pPr>
            <a:r>
              <a:rPr lang="en" sz="850" b="1" dirty="0">
                <a:latin typeface="Calibri"/>
                <a:ea typeface="Calibri"/>
                <a:cs typeface="Calibri"/>
                <a:sym typeface="Calibri"/>
              </a:rPr>
              <a:t>The March miss to budget at the top 16 newspapers was driven by Austin (-$140.1k) and Providence (-$136.4k).  Ten other top 16 papers were under budget by amounts ranging from $50 to $67.8k.  These misses were partially offset by a large budget excess in Columbus (+$309.4k) and smaller excesses in Jacksonville (+$51.1k), Erie (+$43.8k) and Sarasota (+$23.1k)</a:t>
            </a:r>
            <a:endParaRPr sz="850" dirty="0">
              <a:latin typeface="Calibri"/>
              <a:ea typeface="Calibri"/>
              <a:cs typeface="Calibri"/>
              <a:sym typeface="Calibri"/>
            </a:endParaRPr>
          </a:p>
          <a:p>
            <a:pPr marL="411480" lvl="2" indent="-137160" algn="l" rtl="0">
              <a:lnSpc>
                <a:spcPct val="105000"/>
              </a:lnSpc>
              <a:spcBef>
                <a:spcPts val="100"/>
              </a:spcBef>
              <a:spcAft>
                <a:spcPts val="0"/>
              </a:spcAft>
              <a:buClr>
                <a:srgbClr val="000000"/>
              </a:buClr>
              <a:buSzPts val="800"/>
              <a:buFont typeface="Calibri"/>
              <a:buChar char="•"/>
            </a:pPr>
            <a:r>
              <a:rPr lang="en" sz="800" dirty="0">
                <a:latin typeface="Calibri"/>
                <a:ea typeface="Calibri"/>
                <a:cs typeface="Calibri"/>
                <a:sym typeface="Calibri"/>
              </a:rPr>
              <a:t>The excess to budget in Columbus is primarily due to a premium edition moved to March from later in the year which generated an additional $424.7k.</a:t>
            </a:r>
            <a:endParaRPr sz="800" dirty="0">
              <a:latin typeface="Calibri"/>
              <a:ea typeface="Calibri"/>
              <a:cs typeface="Calibri"/>
              <a:sym typeface="Calibri"/>
            </a:endParaRPr>
          </a:p>
          <a:p>
            <a:pPr marL="411480" lvl="2" indent="-137160" algn="l" rtl="0">
              <a:lnSpc>
                <a:spcPct val="105000"/>
              </a:lnSpc>
              <a:spcBef>
                <a:spcPts val="0"/>
              </a:spcBef>
              <a:spcAft>
                <a:spcPts val="0"/>
              </a:spcAft>
              <a:buClr>
                <a:schemeClr val="folHlink"/>
              </a:buClr>
              <a:buSzPts val="800"/>
              <a:buFont typeface="Calibri"/>
              <a:buChar char="•"/>
            </a:pPr>
            <a:r>
              <a:rPr lang="en" sz="800" dirty="0">
                <a:latin typeface="Calibri"/>
                <a:ea typeface="Calibri"/>
                <a:cs typeface="Calibri"/>
                <a:sym typeface="Calibri"/>
              </a:rPr>
              <a:t>Erie also added a premium edition to add $67.6k in unbudgeted revenue.</a:t>
            </a:r>
            <a:endParaRPr sz="800" dirty="0">
              <a:solidFill>
                <a:srgbClr val="FF0000"/>
              </a:solidFill>
              <a:latin typeface="Calibri"/>
              <a:ea typeface="Calibri"/>
              <a:cs typeface="Calibri"/>
              <a:sym typeface="Calibri"/>
            </a:endParaRPr>
          </a:p>
          <a:p>
            <a:pPr marL="137160" lvl="2" indent="-137160" algn="l" rtl="0">
              <a:lnSpc>
                <a:spcPct val="105000"/>
              </a:lnSpc>
              <a:spcBef>
                <a:spcPts val="0"/>
              </a:spcBef>
              <a:spcAft>
                <a:spcPts val="0"/>
              </a:spcAft>
              <a:buClr>
                <a:srgbClr val="000000"/>
              </a:buClr>
              <a:buSzPts val="850"/>
              <a:buFont typeface="Calibri"/>
              <a:buChar char="•"/>
            </a:pPr>
            <a:r>
              <a:rPr lang="en" sz="850" b="1" dirty="0">
                <a:latin typeface="Calibri"/>
                <a:ea typeface="Calibri"/>
                <a:cs typeface="Calibri"/>
                <a:sym typeface="Calibri"/>
              </a:rPr>
              <a:t>The decline to PY was driven primarily by Providence (-$256.2k), Middletown (-$136.6k), and Peoria (-$</a:t>
            </a:r>
            <a:r>
              <a:rPr lang="en" sz="850" b="1" dirty="0" smtClean="0">
                <a:latin typeface="Calibri"/>
                <a:ea typeface="Calibri"/>
                <a:cs typeface="Calibri"/>
                <a:sym typeface="Calibri"/>
              </a:rPr>
              <a:t>123.7k</a:t>
            </a:r>
            <a:r>
              <a:rPr lang="en" sz="850" b="1" dirty="0">
                <a:latin typeface="Calibri"/>
                <a:ea typeface="Calibri"/>
                <a:cs typeface="Calibri"/>
                <a:sym typeface="Calibri"/>
              </a:rPr>
              <a:t>) but these were significantly offset by excesses in Columbus (+$280.1k), WPB (+$141.3k), and Jacksonville (+$124.1k).  </a:t>
            </a:r>
            <a:endParaRPr sz="850" dirty="0">
              <a:latin typeface="Calibri"/>
              <a:ea typeface="Calibri"/>
              <a:cs typeface="Calibri"/>
              <a:sym typeface="Calibri"/>
            </a:endParaRPr>
          </a:p>
          <a:p>
            <a:pPr marL="411480" lvl="2" indent="-137160" algn="l" rtl="0">
              <a:lnSpc>
                <a:spcPct val="105000"/>
              </a:lnSpc>
              <a:spcBef>
                <a:spcPts val="100"/>
              </a:spcBef>
              <a:spcAft>
                <a:spcPts val="0"/>
              </a:spcAft>
              <a:buClr>
                <a:srgbClr val="000000"/>
              </a:buClr>
              <a:buSzPts val="800"/>
              <a:buFont typeface="Calibri"/>
              <a:buChar char="•"/>
            </a:pPr>
            <a:r>
              <a:rPr lang="en" sz="800" dirty="0">
                <a:latin typeface="Calibri"/>
                <a:ea typeface="Calibri"/>
                <a:cs typeface="Calibri"/>
                <a:sym typeface="Calibri"/>
              </a:rPr>
              <a:t>Revenue excesses in Columbus, WPB and Jacksonville were all due to added premium editions.  These generated revenue of +$367.3k in Columbus, +$205.3K in WPB, and +$351.9k in Jacksonville versus PY.</a:t>
            </a:r>
            <a:endParaRPr sz="800" dirty="0">
              <a:latin typeface="Calibri"/>
              <a:ea typeface="Calibri"/>
              <a:cs typeface="Calibri"/>
              <a:sym typeface="Calibri"/>
            </a:endParaRPr>
          </a:p>
        </p:txBody>
      </p:sp>
      <p:sp>
        <p:nvSpPr>
          <p:cNvPr id="167" name="Google Shape;167;p22"/>
          <p:cNvSpPr txBox="1"/>
          <p:nvPr/>
        </p:nvSpPr>
        <p:spPr>
          <a:xfrm>
            <a:off x="263850" y="530513"/>
            <a:ext cx="2788800" cy="2589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200" b="1">
                <a:latin typeface="Calibri"/>
                <a:ea typeface="Calibri"/>
                <a:cs typeface="Calibri"/>
                <a:sym typeface="Calibri"/>
              </a:rPr>
              <a:t>Top 16 Newspapers</a:t>
            </a:r>
            <a:endParaRPr sz="1200" b="1" dirty="0">
              <a:latin typeface="Calibri"/>
              <a:ea typeface="Calibri"/>
              <a:cs typeface="Calibri"/>
              <a:sym typeface="Calibri"/>
            </a:endParaRPr>
          </a:p>
        </p:txBody>
      </p:sp>
      <p:sp>
        <p:nvSpPr>
          <p:cNvPr id="168" name="Google Shape;168;p22"/>
          <p:cNvSpPr txBox="1"/>
          <p:nvPr/>
        </p:nvSpPr>
        <p:spPr>
          <a:xfrm>
            <a:off x="263825" y="3239813"/>
            <a:ext cx="4847400" cy="258900"/>
          </a:xfrm>
          <a:prstGeom prst="rect">
            <a:avLst/>
          </a:prstGeom>
          <a:noFill/>
          <a:ln>
            <a:noFill/>
          </a:ln>
        </p:spPr>
        <p:txBody>
          <a:bodyPr spcFirstLastPara="1" wrap="square" lIns="0" tIns="91425" rIns="91425" bIns="91425" anchor="ctr" anchorCtr="0">
            <a:noAutofit/>
          </a:bodyPr>
          <a:lstStyle/>
          <a:p>
            <a:pPr marL="0" lvl="0" indent="0" algn="l" rtl="0">
              <a:spcBef>
                <a:spcPts val="0"/>
              </a:spcBef>
              <a:spcAft>
                <a:spcPts val="0"/>
              </a:spcAft>
              <a:buNone/>
            </a:pPr>
            <a:r>
              <a:rPr lang="en" sz="1200" b="1">
                <a:latin typeface="Calibri"/>
                <a:ea typeface="Calibri"/>
                <a:cs typeface="Calibri"/>
                <a:sym typeface="Calibri"/>
              </a:rPr>
              <a:t>Newspapers Outside the Top 16 (excluding OKC)</a:t>
            </a:r>
            <a:endParaRPr sz="1200" b="1" dirty="0">
              <a:latin typeface="Calibri"/>
              <a:ea typeface="Calibri"/>
              <a:cs typeface="Calibri"/>
              <a:sym typeface="Calibri"/>
            </a:endParaRPr>
          </a:p>
        </p:txBody>
      </p:sp>
      <p:sp>
        <p:nvSpPr>
          <p:cNvPr id="169" name="Google Shape;169;p22"/>
          <p:cNvSpPr txBox="1"/>
          <p:nvPr/>
        </p:nvSpPr>
        <p:spPr>
          <a:xfrm>
            <a:off x="2514450" y="4903650"/>
            <a:ext cx="6244200" cy="239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800" b="1" i="1">
                <a:solidFill>
                  <a:srgbClr val="FF0000"/>
                </a:solidFill>
                <a:latin typeface="Calibri"/>
                <a:ea typeface="Calibri"/>
                <a:cs typeface="Calibri"/>
                <a:sym typeface="Calibri"/>
              </a:rPr>
              <a:t>NOTE: </a:t>
            </a:r>
            <a:r>
              <a:rPr lang="en" sz="700" i="1">
                <a:latin typeface="Calibri"/>
                <a:ea typeface="Calibri"/>
                <a:cs typeface="Calibri"/>
                <a:sym typeface="Calibri"/>
              </a:rPr>
              <a:t> </a:t>
            </a:r>
            <a:r>
              <a:rPr lang="en" sz="700" i="1">
                <a:solidFill>
                  <a:schemeClr val="folHlink"/>
                </a:solidFill>
                <a:latin typeface="Calibri"/>
                <a:ea typeface="Calibri"/>
                <a:cs typeface="Calibri"/>
                <a:sym typeface="Calibri"/>
              </a:rPr>
              <a:t>The breakdown between HD and Online in these charts is not yet 100% accurate due to inconsistencies in the accounts used by the individual newspapers.  We therefore provide a separate “HD+Other/Online” breakout beneath each chart.</a:t>
            </a:r>
            <a:endParaRPr sz="700" i="1" dirty="0">
              <a:latin typeface="Calibri"/>
              <a:ea typeface="Calibri"/>
              <a:cs typeface="Calibri"/>
              <a:sym typeface="Calibri"/>
            </a:endParaRPr>
          </a:p>
        </p:txBody>
      </p:sp>
      <p:sp>
        <p:nvSpPr>
          <p:cNvPr id="170" name="Google Shape;170;p22"/>
          <p:cNvSpPr/>
          <p:nvPr/>
        </p:nvSpPr>
        <p:spPr>
          <a:xfrm>
            <a:off x="3577900" y="1143750"/>
            <a:ext cx="3636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171;p22"/>
          <p:cNvSpPr/>
          <p:nvPr/>
        </p:nvSpPr>
        <p:spPr>
          <a:xfrm>
            <a:off x="5383675" y="1143751"/>
            <a:ext cx="3636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172;p22"/>
          <p:cNvSpPr/>
          <p:nvPr/>
        </p:nvSpPr>
        <p:spPr>
          <a:xfrm>
            <a:off x="3577900" y="1761800"/>
            <a:ext cx="3636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173;p22"/>
          <p:cNvSpPr/>
          <p:nvPr/>
        </p:nvSpPr>
        <p:spPr>
          <a:xfrm>
            <a:off x="5383675" y="1761800"/>
            <a:ext cx="3303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174;p22"/>
          <p:cNvSpPr/>
          <p:nvPr/>
        </p:nvSpPr>
        <p:spPr>
          <a:xfrm>
            <a:off x="3577900" y="3876000"/>
            <a:ext cx="3636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175;p22"/>
          <p:cNvSpPr/>
          <p:nvPr/>
        </p:nvSpPr>
        <p:spPr>
          <a:xfrm>
            <a:off x="5383675" y="3876000"/>
            <a:ext cx="363600" cy="1725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176;p22"/>
          <p:cNvSpPr/>
          <p:nvPr/>
        </p:nvSpPr>
        <p:spPr>
          <a:xfrm>
            <a:off x="3577900" y="4522525"/>
            <a:ext cx="363600" cy="1482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177;p22"/>
          <p:cNvSpPr/>
          <p:nvPr/>
        </p:nvSpPr>
        <p:spPr>
          <a:xfrm>
            <a:off x="5383675" y="4522513"/>
            <a:ext cx="363600" cy="148200"/>
          </a:xfrm>
          <a:prstGeom prst="ellipse">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178;p22"/>
          <p:cNvSpPr txBox="1">
            <a:spLocks noGrp="1"/>
          </p:cNvSpPr>
          <p:nvPr>
            <p:ph type="title"/>
          </p:nvPr>
        </p:nvSpPr>
        <p:spPr>
          <a:xfrm>
            <a:off x="175775" y="120150"/>
            <a:ext cx="8652900" cy="346200"/>
          </a:xfrm>
          <a:prstGeom prst="rect">
            <a:avLst/>
          </a:prstGeom>
          <a:noFill/>
          <a:ln>
            <a:noFill/>
          </a:ln>
        </p:spPr>
        <p:txBody>
          <a:bodyPr spcFirstLastPara="1" wrap="square" lIns="91425" tIns="0" rIns="91425" bIns="0" anchor="t" anchorCtr="0">
            <a:noAutofit/>
          </a:bodyPr>
          <a:lstStyle/>
          <a:p>
            <a:pPr marL="0" marR="0" lvl="0" indent="0" algn="l" rtl="0">
              <a:lnSpc>
                <a:spcPct val="100000"/>
              </a:lnSpc>
              <a:spcBef>
                <a:spcPts val="0"/>
              </a:spcBef>
              <a:spcAft>
                <a:spcPts val="0"/>
              </a:spcAft>
              <a:buClr>
                <a:srgbClr val="000000"/>
              </a:buClr>
              <a:buSzPts val="1400"/>
              <a:buFont typeface="Palatino Linotype"/>
              <a:buNone/>
            </a:pPr>
            <a:r>
              <a:rPr lang="en" sz="2000" b="1" i="0" u="none" strike="noStrike" cap="none">
                <a:latin typeface="Calibri"/>
                <a:ea typeface="Calibri"/>
                <a:cs typeface="Calibri"/>
                <a:sym typeface="Calibri"/>
              </a:rPr>
              <a:t>Consumer Revenue</a:t>
            </a:r>
            <a:endParaRPr sz="2000" b="1" i="0" u="none" strike="noStrike" cap="none" dirty="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3"/>
          <p:cNvSpPr txBox="1">
            <a:spLocks noGrp="1"/>
          </p:cNvSpPr>
          <p:nvPr>
            <p:ph type="title"/>
          </p:nvPr>
        </p:nvSpPr>
        <p:spPr>
          <a:xfrm>
            <a:off x="182600" y="121750"/>
            <a:ext cx="8793900" cy="351900"/>
          </a:xfrm>
          <a:prstGeom prst="rect">
            <a:avLst/>
          </a:prstGeom>
          <a:noFill/>
          <a:ln>
            <a:noFill/>
          </a:ln>
        </p:spPr>
        <p:txBody>
          <a:bodyPr spcFirstLastPara="1" wrap="square" lIns="91425" tIns="0" rIns="91425" bIns="0" anchor="t" anchorCtr="0">
            <a:noAutofit/>
          </a:bodyPr>
          <a:lstStyle/>
          <a:p>
            <a:pPr marL="0" marR="0" lvl="0" indent="0" algn="l" rtl="0">
              <a:lnSpc>
                <a:spcPct val="100000"/>
              </a:lnSpc>
              <a:spcBef>
                <a:spcPts val="0"/>
              </a:spcBef>
              <a:spcAft>
                <a:spcPts val="0"/>
              </a:spcAft>
              <a:buClr>
                <a:srgbClr val="000000"/>
              </a:buClr>
              <a:buSzPts val="1400"/>
              <a:buFont typeface="Palatino Linotype"/>
              <a:buNone/>
            </a:pPr>
            <a:r>
              <a:rPr lang="en" sz="2000" b="1" i="0" u="none" strike="noStrike" cap="none">
                <a:solidFill>
                  <a:srgbClr val="000000"/>
                </a:solidFill>
                <a:latin typeface="Calibri"/>
                <a:ea typeface="Calibri"/>
                <a:cs typeface="Calibri"/>
                <a:sym typeface="Calibri"/>
              </a:rPr>
              <a:t>Consumer Revenue</a:t>
            </a:r>
            <a:endParaRPr sz="2000" b="1" i="0" u="none" strike="noStrike" cap="none" dirty="0">
              <a:solidFill>
                <a:srgbClr val="000000"/>
              </a:solidFill>
              <a:latin typeface="Calibri"/>
              <a:ea typeface="Calibri"/>
              <a:cs typeface="Calibri"/>
              <a:sym typeface="Calibri"/>
            </a:endParaRPr>
          </a:p>
        </p:txBody>
      </p:sp>
      <p:sp>
        <p:nvSpPr>
          <p:cNvPr id="184" name="Google Shape;184;p23"/>
          <p:cNvSpPr txBox="1">
            <a:spLocks noGrp="1"/>
          </p:cNvSpPr>
          <p:nvPr>
            <p:ph type="body" idx="1"/>
          </p:nvPr>
        </p:nvSpPr>
        <p:spPr>
          <a:xfrm>
            <a:off x="6584925" y="216114"/>
            <a:ext cx="2258100" cy="31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8EBADF"/>
              </a:buClr>
              <a:buSzPts val="1400"/>
              <a:buFont typeface="Palatino Linotype"/>
              <a:buNone/>
            </a:pPr>
            <a:r>
              <a:rPr lang="en" sz="1100" b="1" i="0" u="none" strike="noStrike" cap="none">
                <a:solidFill>
                  <a:srgbClr val="8EBADF"/>
                </a:solidFill>
                <a:latin typeface="Palatino Linotype"/>
                <a:ea typeface="Palatino Linotype"/>
                <a:cs typeface="Palatino Linotype"/>
                <a:sym typeface="Palatino Linotype"/>
              </a:rPr>
              <a:t>CONSUMER MARKETING</a:t>
            </a:r>
            <a:endParaRPr sz="1400" b="1" i="0" u="none" strike="noStrike" cap="none" dirty="0">
              <a:solidFill>
                <a:srgbClr val="3C3839"/>
              </a:solidFill>
              <a:latin typeface="Times New Roman"/>
              <a:ea typeface="Times New Roman"/>
              <a:cs typeface="Times New Roman"/>
              <a:sym typeface="Times New Roman"/>
            </a:endParaRPr>
          </a:p>
        </p:txBody>
      </p:sp>
      <p:sp>
        <p:nvSpPr>
          <p:cNvPr id="185" name="Google Shape;185;p23"/>
          <p:cNvSpPr txBox="1"/>
          <p:nvPr/>
        </p:nvSpPr>
        <p:spPr>
          <a:xfrm>
            <a:off x="282825" y="618325"/>
            <a:ext cx="8403975" cy="4071000"/>
          </a:xfrm>
          <a:prstGeom prst="rect">
            <a:avLst/>
          </a:pr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0000"/>
              </a:buClr>
              <a:buSzPts val="1200"/>
              <a:buFont typeface="Calibri"/>
              <a:buNone/>
            </a:pPr>
            <a:r>
              <a:rPr lang="en" sz="1000" b="1" dirty="0">
                <a:latin typeface="Calibri"/>
                <a:ea typeface="Calibri"/>
                <a:cs typeface="Calibri"/>
                <a:sym typeface="Calibri"/>
              </a:rPr>
              <a:t>Planning</a:t>
            </a:r>
            <a:endParaRPr sz="1000" dirty="0">
              <a:latin typeface="Calibri"/>
              <a:ea typeface="Calibri"/>
              <a:cs typeface="Calibri"/>
              <a:sym typeface="Calibri"/>
            </a:endParaRPr>
          </a:p>
          <a:p>
            <a:pPr marL="228600" lvl="0" indent="-137160" algn="l" rtl="0">
              <a:spcBef>
                <a:spcPts val="0"/>
              </a:spcBef>
              <a:spcAft>
                <a:spcPts val="0"/>
              </a:spcAft>
              <a:buClr>
                <a:srgbClr val="000000"/>
              </a:buClr>
              <a:buSzPts val="900"/>
              <a:buFont typeface="Calibri"/>
              <a:buChar char="•"/>
            </a:pPr>
            <a:r>
              <a:rPr lang="en" sz="900" dirty="0">
                <a:highlight>
                  <a:srgbClr val="FFFFFF"/>
                </a:highlight>
                <a:latin typeface="Calibri"/>
                <a:ea typeface="Calibri"/>
                <a:cs typeface="Calibri"/>
                <a:sym typeface="Calibri"/>
              </a:rPr>
              <a:t>Continue to work on the consolidation of regions 3 &amp; 6 and regions 1 &amp; 10.</a:t>
            </a:r>
            <a:endParaRPr sz="900" dirty="0">
              <a:highlight>
                <a:srgbClr val="FFFFFF"/>
              </a:highlight>
              <a:latin typeface="Calibri"/>
              <a:ea typeface="Calibri"/>
              <a:cs typeface="Calibri"/>
              <a:sym typeface="Calibri"/>
            </a:endParaRPr>
          </a:p>
          <a:p>
            <a:pPr marL="228600" lvl="0" indent="-137160" algn="l" rtl="0">
              <a:spcBef>
                <a:spcPts val="0"/>
              </a:spcBef>
              <a:spcAft>
                <a:spcPts val="0"/>
              </a:spcAft>
              <a:buClr>
                <a:srgbClr val="000000"/>
              </a:buClr>
              <a:buSzPts val="900"/>
              <a:buFont typeface="Calibri"/>
              <a:buChar char="•"/>
            </a:pPr>
            <a:r>
              <a:rPr lang="en" sz="900" dirty="0">
                <a:highlight>
                  <a:srgbClr val="FFFFFF"/>
                </a:highlight>
                <a:latin typeface="Calibri"/>
                <a:ea typeface="Calibri"/>
                <a:cs typeface="Calibri"/>
                <a:sym typeface="Calibri"/>
              </a:rPr>
              <a:t>Worked with Pueblo and GH teams on continued migration to GH systems; migration to GH DTI Cloud has been postponed to June.</a:t>
            </a:r>
            <a:endParaRPr sz="900" dirty="0">
              <a:highlight>
                <a:srgbClr val="FFFFFF"/>
              </a:highlight>
              <a:latin typeface="Calibri"/>
              <a:ea typeface="Calibri"/>
              <a:cs typeface="Calibri"/>
              <a:sym typeface="Calibri"/>
            </a:endParaRPr>
          </a:p>
          <a:p>
            <a:pPr marL="0" lvl="0" indent="0" algn="l" rtl="0">
              <a:spcBef>
                <a:spcPts val="0"/>
              </a:spcBef>
              <a:spcAft>
                <a:spcPts val="0"/>
              </a:spcAft>
              <a:buNone/>
            </a:pPr>
            <a:endParaRPr sz="600" u="sng" dirty="0">
              <a:highlight>
                <a:srgbClr val="FFFFFF"/>
              </a:highlight>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r>
              <a:rPr lang="en" sz="1000" b="1" dirty="0">
                <a:solidFill>
                  <a:schemeClr val="folHlink"/>
                </a:solidFill>
                <a:latin typeface="Calibri"/>
                <a:ea typeface="Calibri"/>
                <a:cs typeface="Calibri"/>
                <a:sym typeface="Calibri"/>
              </a:rPr>
              <a:t>Acquisition</a:t>
            </a:r>
            <a:endParaRPr sz="1000" dirty="0">
              <a:highlight>
                <a:srgbClr val="FFFFFF"/>
              </a:highlight>
              <a:latin typeface="Calibri"/>
              <a:ea typeface="Calibri"/>
              <a:cs typeface="Calibri"/>
              <a:sym typeface="Calibri"/>
            </a:endParaRPr>
          </a:p>
          <a:p>
            <a:pPr marL="228600" lvl="0" indent="-137160" algn="l" rtl="0">
              <a:spcBef>
                <a:spcPts val="400"/>
              </a:spcBef>
              <a:spcAft>
                <a:spcPts val="0"/>
              </a:spcAft>
              <a:buClr>
                <a:srgbClr val="000000"/>
              </a:buClr>
              <a:buSzPts val="900"/>
              <a:buFont typeface="Calibri"/>
              <a:buChar char="•"/>
            </a:pPr>
            <a:r>
              <a:rPr lang="en" sz="900" u="sng" dirty="0">
                <a:highlight>
                  <a:schemeClr val="lt1"/>
                </a:highlight>
                <a:latin typeface="Calibri"/>
                <a:ea typeface="Calibri"/>
                <a:cs typeface="Calibri"/>
                <a:sym typeface="Calibri"/>
              </a:rPr>
              <a:t>Recruitment</a:t>
            </a:r>
            <a:r>
              <a:rPr lang="en" sz="900" dirty="0">
                <a:highlight>
                  <a:schemeClr val="lt1"/>
                </a:highlight>
                <a:latin typeface="Calibri"/>
                <a:ea typeface="Calibri"/>
                <a:cs typeface="Calibri"/>
                <a:sym typeface="Calibri"/>
              </a:rPr>
              <a:t>: </a:t>
            </a:r>
            <a:r>
              <a:rPr lang="en" sz="900" dirty="0" smtClean="0">
                <a:highlight>
                  <a:schemeClr val="lt1"/>
                </a:highlight>
                <a:latin typeface="Calibri"/>
                <a:ea typeface="Calibri"/>
                <a:cs typeface="Calibri"/>
                <a:sym typeface="Calibri"/>
              </a:rPr>
              <a:t> Three </a:t>
            </a:r>
            <a:r>
              <a:rPr lang="en" sz="900" dirty="0">
                <a:highlight>
                  <a:schemeClr val="lt1"/>
                </a:highlight>
                <a:latin typeface="Calibri"/>
                <a:ea typeface="Calibri"/>
                <a:cs typeface="Calibri"/>
                <a:sym typeface="Calibri"/>
              </a:rPr>
              <a:t>phone interviews scheduled this week for Platform Sales </a:t>
            </a:r>
            <a:r>
              <a:rPr lang="en" sz="900" dirty="0" smtClean="0">
                <a:highlight>
                  <a:schemeClr val="lt1"/>
                </a:highlight>
                <a:latin typeface="Calibri"/>
                <a:ea typeface="Calibri"/>
                <a:cs typeface="Calibri"/>
                <a:sym typeface="Calibri"/>
              </a:rPr>
              <a:t>Manager and one </a:t>
            </a:r>
            <a:r>
              <a:rPr lang="en" sz="900" dirty="0">
                <a:highlight>
                  <a:schemeClr val="lt1"/>
                </a:highlight>
                <a:latin typeface="Calibri"/>
                <a:ea typeface="Calibri"/>
                <a:cs typeface="Calibri"/>
                <a:sym typeface="Calibri"/>
              </a:rPr>
              <a:t>final interview scheduled for Email Marketing Specialist </a:t>
            </a:r>
            <a:r>
              <a:rPr lang="en" sz="900" dirty="0" smtClean="0">
                <a:highlight>
                  <a:schemeClr val="lt1"/>
                </a:highlight>
                <a:latin typeface="Calibri"/>
                <a:ea typeface="Calibri"/>
                <a:cs typeface="Calibri"/>
                <a:sym typeface="Calibri"/>
              </a:rPr>
              <a:t>role.</a:t>
            </a:r>
            <a:endParaRPr sz="900" dirty="0">
              <a:highlight>
                <a:schemeClr val="lt1"/>
              </a:highlight>
              <a:latin typeface="Calibri"/>
              <a:ea typeface="Calibri"/>
              <a:cs typeface="Calibri"/>
              <a:sym typeface="Calibri"/>
            </a:endParaRPr>
          </a:p>
          <a:p>
            <a:pPr marL="228600" lvl="0" indent="-137160" algn="l" rtl="0">
              <a:spcBef>
                <a:spcPts val="400"/>
              </a:spcBef>
              <a:spcAft>
                <a:spcPts val="0"/>
              </a:spcAft>
              <a:buClr>
                <a:srgbClr val="000000"/>
              </a:buClr>
              <a:buSzPts val="900"/>
              <a:buFont typeface="Calibri"/>
              <a:buChar char="•"/>
            </a:pPr>
            <a:r>
              <a:rPr lang="en" sz="900" u="sng" dirty="0">
                <a:highlight>
                  <a:schemeClr val="lt1"/>
                </a:highlight>
                <a:latin typeface="Calibri"/>
                <a:ea typeface="Calibri"/>
                <a:cs typeface="Calibri"/>
                <a:sym typeface="Calibri"/>
              </a:rPr>
              <a:t>Subscribe with Google</a:t>
            </a:r>
            <a:r>
              <a:rPr lang="en" sz="900" dirty="0">
                <a:highlight>
                  <a:schemeClr val="lt1"/>
                </a:highlight>
                <a:latin typeface="Calibri"/>
                <a:ea typeface="Calibri"/>
                <a:cs typeface="Calibri"/>
                <a:sym typeface="Calibri"/>
              </a:rPr>
              <a:t>:  Pending Piano fixing “SwG” branding on login flow and IE 11 related to auto-login </a:t>
            </a:r>
            <a:r>
              <a:rPr lang="en" sz="900" dirty="0" smtClean="0">
                <a:highlight>
                  <a:schemeClr val="lt1"/>
                </a:highlight>
                <a:latin typeface="Calibri"/>
                <a:ea typeface="Calibri"/>
                <a:cs typeface="Calibri"/>
                <a:sym typeface="Calibri"/>
              </a:rPr>
              <a:t>issues, we </a:t>
            </a:r>
            <a:r>
              <a:rPr lang="en" sz="900" dirty="0">
                <a:highlight>
                  <a:schemeClr val="lt1"/>
                </a:highlight>
                <a:latin typeface="Calibri"/>
                <a:ea typeface="Calibri"/>
                <a:cs typeface="Calibri"/>
                <a:sym typeface="Calibri"/>
              </a:rPr>
              <a:t>are cleared to go live with </a:t>
            </a:r>
            <a:r>
              <a:rPr lang="en" sz="900" dirty="0" smtClean="0">
                <a:highlight>
                  <a:schemeClr val="lt1"/>
                </a:highlight>
                <a:latin typeface="Calibri"/>
                <a:ea typeface="Calibri"/>
                <a:cs typeface="Calibri"/>
                <a:sym typeface="Calibri"/>
              </a:rPr>
              <a:t>Sarasota and expect </a:t>
            </a:r>
            <a:r>
              <a:rPr lang="en" sz="900" dirty="0">
                <a:highlight>
                  <a:schemeClr val="lt1"/>
                </a:highlight>
                <a:latin typeface="Calibri"/>
                <a:ea typeface="Calibri"/>
                <a:cs typeface="Calibri"/>
                <a:sym typeface="Calibri"/>
              </a:rPr>
              <a:t>go-live push early next </a:t>
            </a:r>
            <a:r>
              <a:rPr lang="en" sz="900" dirty="0" smtClean="0">
                <a:highlight>
                  <a:schemeClr val="lt1"/>
                </a:highlight>
                <a:latin typeface="Calibri"/>
                <a:ea typeface="Calibri"/>
                <a:cs typeface="Calibri"/>
                <a:sym typeface="Calibri"/>
              </a:rPr>
              <a:t>week.  Next </a:t>
            </a:r>
            <a:r>
              <a:rPr lang="en" sz="900" dirty="0">
                <a:highlight>
                  <a:schemeClr val="lt1"/>
                </a:highlight>
                <a:latin typeface="Calibri"/>
                <a:ea typeface="Calibri"/>
                <a:cs typeface="Calibri"/>
                <a:sym typeface="Calibri"/>
              </a:rPr>
              <a:t>group of test sites to be worked on </a:t>
            </a:r>
            <a:r>
              <a:rPr lang="en" sz="900" dirty="0" smtClean="0">
                <a:highlight>
                  <a:schemeClr val="lt1"/>
                </a:highlight>
                <a:latin typeface="Calibri"/>
                <a:ea typeface="Calibri"/>
                <a:cs typeface="Calibri"/>
                <a:sym typeface="Calibri"/>
              </a:rPr>
              <a:t>has been identified </a:t>
            </a:r>
            <a:r>
              <a:rPr lang="en" sz="900" dirty="0">
                <a:highlight>
                  <a:schemeClr val="lt1"/>
                </a:highlight>
                <a:latin typeface="Calibri"/>
                <a:ea typeface="Calibri"/>
                <a:cs typeface="Calibri"/>
                <a:sym typeface="Calibri"/>
              </a:rPr>
              <a:t>→ Providence, Canton &amp; </a:t>
            </a:r>
            <a:r>
              <a:rPr lang="en" sz="900" dirty="0" smtClean="0">
                <a:highlight>
                  <a:schemeClr val="lt1"/>
                </a:highlight>
                <a:latin typeface="Calibri"/>
                <a:ea typeface="Calibri"/>
                <a:cs typeface="Calibri"/>
                <a:sym typeface="Calibri"/>
              </a:rPr>
              <a:t>Worcester and dev </a:t>
            </a:r>
            <a:r>
              <a:rPr lang="en" sz="900" dirty="0">
                <a:highlight>
                  <a:schemeClr val="lt1"/>
                </a:highlight>
                <a:latin typeface="Calibri"/>
                <a:ea typeface="Calibri"/>
                <a:cs typeface="Calibri"/>
                <a:sym typeface="Calibri"/>
              </a:rPr>
              <a:t>team to begin working on </a:t>
            </a:r>
            <a:r>
              <a:rPr lang="en" sz="900" dirty="0" smtClean="0">
                <a:highlight>
                  <a:schemeClr val="lt1"/>
                </a:highlight>
                <a:latin typeface="Calibri"/>
                <a:ea typeface="Calibri"/>
                <a:cs typeface="Calibri"/>
                <a:sym typeface="Calibri"/>
              </a:rPr>
              <a:t>engineering and documentation.  These </a:t>
            </a:r>
            <a:r>
              <a:rPr lang="en" sz="900" dirty="0">
                <a:highlight>
                  <a:schemeClr val="lt1"/>
                </a:highlight>
                <a:latin typeface="Calibri"/>
                <a:ea typeface="Calibri"/>
                <a:cs typeface="Calibri"/>
                <a:sym typeface="Calibri"/>
              </a:rPr>
              <a:t>sites will not go live </a:t>
            </a:r>
            <a:r>
              <a:rPr lang="en" sz="900" dirty="0" smtClean="0">
                <a:highlight>
                  <a:schemeClr val="lt1"/>
                </a:highlight>
                <a:latin typeface="Calibri"/>
                <a:ea typeface="Calibri"/>
                <a:cs typeface="Calibri"/>
                <a:sym typeface="Calibri"/>
              </a:rPr>
              <a:t>until </a:t>
            </a:r>
            <a:r>
              <a:rPr lang="en" sz="900" dirty="0">
                <a:highlight>
                  <a:schemeClr val="lt1"/>
                </a:highlight>
                <a:latin typeface="Calibri"/>
                <a:ea typeface="Calibri"/>
                <a:cs typeface="Calibri"/>
                <a:sym typeface="Calibri"/>
              </a:rPr>
              <a:t>Piano fixes the engineering to allow for “trial” rates at 0.99/first </a:t>
            </a:r>
            <a:r>
              <a:rPr lang="en" sz="900" dirty="0" smtClean="0">
                <a:highlight>
                  <a:schemeClr val="lt1"/>
                </a:highlight>
                <a:latin typeface="Calibri"/>
                <a:ea typeface="Calibri"/>
                <a:cs typeface="Calibri"/>
                <a:sym typeface="Calibri"/>
              </a:rPr>
              <a:t>month.</a:t>
            </a:r>
            <a:endParaRPr sz="900" dirty="0">
              <a:highlight>
                <a:schemeClr val="lt1"/>
              </a:highlight>
              <a:latin typeface="Calibri"/>
              <a:ea typeface="Calibri"/>
              <a:cs typeface="Calibri"/>
              <a:sym typeface="Calibri"/>
            </a:endParaRPr>
          </a:p>
          <a:p>
            <a:pPr marL="228600" lvl="0" indent="-137160" algn="l" rtl="0">
              <a:spcBef>
                <a:spcPts val="400"/>
              </a:spcBef>
              <a:spcAft>
                <a:spcPts val="0"/>
              </a:spcAft>
              <a:buClr>
                <a:srgbClr val="000000"/>
              </a:buClr>
              <a:buSzPts val="900"/>
              <a:buFont typeface="Calibri"/>
              <a:buChar char="•"/>
            </a:pPr>
            <a:r>
              <a:rPr lang="en" sz="900" u="sng" dirty="0">
                <a:highlight>
                  <a:schemeClr val="lt1"/>
                </a:highlight>
                <a:latin typeface="Calibri"/>
                <a:ea typeface="Calibri"/>
                <a:cs typeface="Calibri"/>
                <a:sym typeface="Calibri"/>
              </a:rPr>
              <a:t>In-App Purchase flow</a:t>
            </a:r>
            <a:r>
              <a:rPr lang="en" sz="900" dirty="0">
                <a:highlight>
                  <a:schemeClr val="lt1"/>
                </a:highlight>
                <a:latin typeface="Calibri"/>
                <a:ea typeface="Calibri"/>
                <a:cs typeface="Calibri"/>
                <a:sym typeface="Calibri"/>
              </a:rPr>
              <a:t>:  All 15 mobile apps with in-app functionality </a:t>
            </a:r>
            <a:r>
              <a:rPr lang="en" sz="900" dirty="0" smtClean="0">
                <a:highlight>
                  <a:schemeClr val="lt1"/>
                </a:highlight>
                <a:latin typeface="Calibri"/>
                <a:ea typeface="Calibri"/>
                <a:cs typeface="Calibri"/>
                <a:sym typeface="Calibri"/>
              </a:rPr>
              <a:t>are now </a:t>
            </a:r>
            <a:r>
              <a:rPr lang="en" sz="900" dirty="0">
                <a:highlight>
                  <a:schemeClr val="lt1"/>
                </a:highlight>
                <a:latin typeface="Calibri"/>
                <a:ea typeface="Calibri"/>
                <a:cs typeface="Calibri"/>
                <a:sym typeface="Calibri"/>
              </a:rPr>
              <a:t>approved and live on </a:t>
            </a:r>
            <a:r>
              <a:rPr lang="en" sz="900" dirty="0" smtClean="0">
                <a:highlight>
                  <a:schemeClr val="lt1"/>
                </a:highlight>
                <a:latin typeface="Calibri"/>
                <a:ea typeface="Calibri"/>
                <a:cs typeface="Calibri"/>
                <a:sym typeface="Calibri"/>
              </a:rPr>
              <a:t>stores.  We are in </a:t>
            </a:r>
            <a:r>
              <a:rPr lang="en" sz="900" dirty="0">
                <a:highlight>
                  <a:schemeClr val="lt1"/>
                </a:highlight>
                <a:latin typeface="Calibri"/>
                <a:ea typeface="Calibri"/>
                <a:cs typeface="Calibri"/>
                <a:sym typeface="Calibri"/>
              </a:rPr>
              <a:t>the process of getting Canton app live with the meter to test any UX related cutomer service issues to guage overall CS </a:t>
            </a:r>
            <a:r>
              <a:rPr lang="en" sz="900" dirty="0" smtClean="0">
                <a:highlight>
                  <a:schemeClr val="lt1"/>
                </a:highlight>
                <a:latin typeface="Calibri"/>
                <a:ea typeface="Calibri"/>
                <a:cs typeface="Calibri"/>
                <a:sym typeface="Calibri"/>
              </a:rPr>
              <a:t>impact; after successful testing, we </a:t>
            </a:r>
            <a:r>
              <a:rPr lang="en" sz="900" dirty="0">
                <a:highlight>
                  <a:schemeClr val="lt1"/>
                </a:highlight>
                <a:latin typeface="Calibri"/>
                <a:ea typeface="Calibri"/>
                <a:cs typeface="Calibri"/>
                <a:sym typeface="Calibri"/>
              </a:rPr>
              <a:t>will turn the meter on for all the </a:t>
            </a:r>
            <a:r>
              <a:rPr lang="en" sz="900" dirty="0" smtClean="0">
                <a:highlight>
                  <a:schemeClr val="lt1"/>
                </a:highlight>
                <a:latin typeface="Calibri"/>
                <a:ea typeface="Calibri"/>
                <a:cs typeface="Calibri"/>
                <a:sym typeface="Calibri"/>
              </a:rPr>
              <a:t>apps.  The </a:t>
            </a:r>
            <a:r>
              <a:rPr lang="en" sz="900" dirty="0">
                <a:highlight>
                  <a:schemeClr val="lt1"/>
                </a:highlight>
                <a:latin typeface="Calibri"/>
                <a:ea typeface="Calibri"/>
                <a:cs typeface="Calibri"/>
                <a:sym typeface="Calibri"/>
              </a:rPr>
              <a:t>GoErie app </a:t>
            </a:r>
            <a:r>
              <a:rPr lang="en" sz="900" dirty="0" smtClean="0">
                <a:highlight>
                  <a:schemeClr val="lt1"/>
                </a:highlight>
                <a:latin typeface="Calibri"/>
                <a:ea typeface="Calibri"/>
                <a:cs typeface="Calibri"/>
                <a:sym typeface="Calibri"/>
              </a:rPr>
              <a:t>is now </a:t>
            </a:r>
            <a:r>
              <a:rPr lang="en" sz="900" dirty="0">
                <a:highlight>
                  <a:schemeClr val="lt1"/>
                </a:highlight>
                <a:latin typeface="Calibri"/>
                <a:ea typeface="Calibri"/>
                <a:cs typeface="Calibri"/>
                <a:sym typeface="Calibri"/>
              </a:rPr>
              <a:t>live </a:t>
            </a:r>
            <a:r>
              <a:rPr lang="en" sz="900" dirty="0" smtClean="0">
                <a:highlight>
                  <a:schemeClr val="lt1"/>
                </a:highlight>
                <a:latin typeface="Calibri"/>
                <a:ea typeface="Calibri"/>
                <a:cs typeface="Calibri"/>
                <a:sym typeface="Calibri"/>
              </a:rPr>
              <a:t>in </a:t>
            </a:r>
            <a:r>
              <a:rPr lang="en" sz="900" dirty="0">
                <a:highlight>
                  <a:schemeClr val="lt1"/>
                </a:highlight>
                <a:latin typeface="Calibri"/>
                <a:ea typeface="Calibri"/>
                <a:cs typeface="Calibri"/>
                <a:sym typeface="Calibri"/>
              </a:rPr>
              <a:t>both stores </a:t>
            </a:r>
            <a:r>
              <a:rPr lang="en" sz="900" dirty="0" smtClean="0">
                <a:highlight>
                  <a:schemeClr val="lt1"/>
                </a:highlight>
                <a:latin typeface="Calibri"/>
                <a:ea typeface="Calibri"/>
                <a:cs typeface="Calibri"/>
                <a:sym typeface="Calibri"/>
              </a:rPr>
              <a:t>and  </a:t>
            </a:r>
            <a:r>
              <a:rPr lang="en" sz="900" dirty="0">
                <a:highlight>
                  <a:schemeClr val="lt1"/>
                </a:highlight>
                <a:latin typeface="Calibri"/>
                <a:ea typeface="Calibri"/>
                <a:cs typeface="Calibri"/>
                <a:sym typeface="Calibri"/>
              </a:rPr>
              <a:t>promotion has begun to migrate users from legacy app to Now </a:t>
            </a:r>
            <a:r>
              <a:rPr lang="en" sz="900" dirty="0" smtClean="0">
                <a:highlight>
                  <a:schemeClr val="lt1"/>
                </a:highlight>
                <a:latin typeface="Calibri"/>
                <a:ea typeface="Calibri"/>
                <a:cs typeface="Calibri"/>
                <a:sym typeface="Calibri"/>
              </a:rPr>
              <a:t>app.  The </a:t>
            </a:r>
            <a:r>
              <a:rPr lang="en" sz="900" dirty="0">
                <a:highlight>
                  <a:schemeClr val="lt1"/>
                </a:highlight>
                <a:latin typeface="Calibri"/>
                <a:ea typeface="Calibri"/>
                <a:cs typeface="Calibri"/>
                <a:sym typeface="Calibri"/>
              </a:rPr>
              <a:t>Austin app </a:t>
            </a:r>
            <a:r>
              <a:rPr lang="en" sz="900" dirty="0" smtClean="0">
                <a:highlight>
                  <a:schemeClr val="lt1"/>
                </a:highlight>
                <a:latin typeface="Calibri"/>
                <a:ea typeface="Calibri"/>
                <a:cs typeface="Calibri"/>
                <a:sym typeface="Calibri"/>
              </a:rPr>
              <a:t>is being </a:t>
            </a:r>
            <a:r>
              <a:rPr lang="en" sz="900" dirty="0">
                <a:highlight>
                  <a:schemeClr val="lt1"/>
                </a:highlight>
                <a:latin typeface="Calibri"/>
                <a:ea typeface="Calibri"/>
                <a:cs typeface="Calibri"/>
                <a:sym typeface="Calibri"/>
              </a:rPr>
              <a:t>tested by internal user </a:t>
            </a:r>
            <a:r>
              <a:rPr lang="en" sz="900" dirty="0" smtClean="0">
                <a:highlight>
                  <a:schemeClr val="lt1"/>
                </a:highlight>
                <a:latin typeface="Calibri"/>
                <a:ea typeface="Calibri"/>
                <a:cs typeface="Calibri"/>
                <a:sym typeface="Calibri"/>
              </a:rPr>
              <a:t>group, will </a:t>
            </a:r>
            <a:r>
              <a:rPr lang="en" sz="900" dirty="0">
                <a:highlight>
                  <a:schemeClr val="lt1"/>
                </a:highlight>
                <a:latin typeface="Calibri"/>
                <a:ea typeface="Calibri"/>
                <a:cs typeface="Calibri"/>
                <a:sym typeface="Calibri"/>
              </a:rPr>
              <a:t>be </a:t>
            </a:r>
            <a:r>
              <a:rPr lang="en" sz="900" dirty="0" smtClean="0">
                <a:highlight>
                  <a:schemeClr val="lt1"/>
                </a:highlight>
                <a:latin typeface="Calibri"/>
                <a:ea typeface="Calibri"/>
                <a:cs typeface="Calibri"/>
                <a:sym typeface="Calibri"/>
              </a:rPr>
              <a:t>pushed </a:t>
            </a:r>
            <a:r>
              <a:rPr lang="en" sz="900" dirty="0">
                <a:highlight>
                  <a:schemeClr val="lt1"/>
                </a:highlight>
                <a:latin typeface="Calibri"/>
                <a:ea typeface="Calibri"/>
                <a:cs typeface="Calibri"/>
                <a:sym typeface="Calibri"/>
              </a:rPr>
              <a:t>live shortly thereafter.</a:t>
            </a:r>
            <a:endParaRPr sz="900" dirty="0">
              <a:highlight>
                <a:schemeClr val="lt1"/>
              </a:highlight>
              <a:latin typeface="Calibri"/>
              <a:ea typeface="Calibri"/>
              <a:cs typeface="Calibri"/>
              <a:sym typeface="Calibri"/>
            </a:endParaRPr>
          </a:p>
          <a:p>
            <a:pPr marL="228600" lvl="0" indent="-137160" algn="l" rtl="0">
              <a:spcBef>
                <a:spcPts val="400"/>
              </a:spcBef>
              <a:spcAft>
                <a:spcPts val="0"/>
              </a:spcAft>
              <a:buClr>
                <a:srgbClr val="000000"/>
              </a:buClr>
              <a:buSzPts val="900"/>
              <a:buFont typeface="Calibri"/>
              <a:buChar char="•"/>
            </a:pPr>
            <a:r>
              <a:rPr lang="en" sz="900" u="sng" dirty="0">
                <a:highlight>
                  <a:schemeClr val="lt1"/>
                </a:highlight>
                <a:latin typeface="Calibri"/>
                <a:ea typeface="Calibri"/>
                <a:cs typeface="Calibri"/>
                <a:sym typeface="Calibri"/>
              </a:rPr>
              <a:t>GNI Columbus Digital Subscriptions </a:t>
            </a:r>
            <a:r>
              <a:rPr lang="en" sz="900" u="sng" dirty="0" smtClean="0">
                <a:highlight>
                  <a:schemeClr val="lt1"/>
                </a:highlight>
                <a:latin typeface="Calibri"/>
                <a:ea typeface="Calibri"/>
                <a:cs typeface="Calibri"/>
                <a:sym typeface="Calibri"/>
              </a:rPr>
              <a:t>Lab</a:t>
            </a:r>
            <a:r>
              <a:rPr lang="en" sz="900" dirty="0" smtClean="0">
                <a:highlight>
                  <a:schemeClr val="lt1"/>
                </a:highlight>
                <a:latin typeface="Calibri"/>
                <a:ea typeface="Calibri"/>
                <a:cs typeface="Calibri"/>
                <a:sym typeface="Calibri"/>
              </a:rPr>
              <a:t>:  Collaborating </a:t>
            </a:r>
            <a:r>
              <a:rPr lang="en" sz="900" dirty="0">
                <a:highlight>
                  <a:schemeClr val="lt1"/>
                </a:highlight>
                <a:latin typeface="Calibri"/>
                <a:ea typeface="Calibri"/>
                <a:cs typeface="Calibri"/>
                <a:sym typeface="Calibri"/>
              </a:rPr>
              <a:t>with Digital/Product team on initial data gathering stage for the GNI initiative for Columbus; </a:t>
            </a:r>
            <a:r>
              <a:rPr lang="en" sz="900" dirty="0" smtClean="0">
                <a:highlight>
                  <a:schemeClr val="lt1"/>
                </a:highlight>
                <a:latin typeface="Calibri"/>
                <a:ea typeface="Calibri"/>
                <a:cs typeface="Calibri"/>
                <a:sym typeface="Calibri"/>
              </a:rPr>
              <a:t>on-site </a:t>
            </a:r>
            <a:r>
              <a:rPr lang="en" sz="900" dirty="0">
                <a:highlight>
                  <a:schemeClr val="lt1"/>
                </a:highlight>
                <a:latin typeface="Calibri"/>
                <a:ea typeface="Calibri"/>
                <a:cs typeface="Calibri"/>
                <a:sym typeface="Calibri"/>
              </a:rPr>
              <a:t>workshop being scheduled for June 6-7 in </a:t>
            </a:r>
            <a:r>
              <a:rPr lang="en" sz="900" dirty="0" smtClean="0">
                <a:highlight>
                  <a:schemeClr val="lt1"/>
                </a:highlight>
                <a:latin typeface="Calibri"/>
                <a:ea typeface="Calibri"/>
                <a:cs typeface="Calibri"/>
                <a:sym typeface="Calibri"/>
              </a:rPr>
              <a:t>Columbus.</a:t>
            </a:r>
            <a:endParaRPr sz="900" dirty="0">
              <a:highlight>
                <a:schemeClr val="lt1"/>
              </a:highlight>
              <a:latin typeface="Calibri"/>
              <a:ea typeface="Calibri"/>
              <a:cs typeface="Calibri"/>
              <a:sym typeface="Calibri"/>
            </a:endParaRPr>
          </a:p>
          <a:p>
            <a:pPr marL="137160" marR="0" lvl="0" indent="-137160" algn="l" rtl="0">
              <a:lnSpc>
                <a:spcPct val="100000"/>
              </a:lnSpc>
              <a:spcBef>
                <a:spcPts val="100"/>
              </a:spcBef>
              <a:spcAft>
                <a:spcPts val="0"/>
              </a:spcAft>
              <a:buClr>
                <a:srgbClr val="000000"/>
              </a:buClr>
              <a:buSzPts val="1100"/>
              <a:buFont typeface="Calibri"/>
              <a:buNone/>
            </a:pPr>
            <a:endParaRPr sz="700" u="sng" dirty="0">
              <a:solidFill>
                <a:srgbClr val="FF0000"/>
              </a:solidFill>
              <a:highlight>
                <a:schemeClr val="lt1"/>
              </a:highlight>
              <a:latin typeface="Calibri"/>
              <a:ea typeface="Calibri"/>
              <a:cs typeface="Calibri"/>
              <a:sym typeface="Calibri"/>
            </a:endParaRPr>
          </a:p>
          <a:p>
            <a:pPr marL="137160" marR="0" lvl="0" indent="-137160" algn="l" rtl="0">
              <a:lnSpc>
                <a:spcPct val="100000"/>
              </a:lnSpc>
              <a:spcBef>
                <a:spcPts val="100"/>
              </a:spcBef>
              <a:spcAft>
                <a:spcPts val="0"/>
              </a:spcAft>
              <a:buClr>
                <a:srgbClr val="000000"/>
              </a:buClr>
              <a:buSzPts val="1100"/>
              <a:buFont typeface="Calibri"/>
              <a:buNone/>
            </a:pPr>
            <a:r>
              <a:rPr lang="en" sz="1000" b="1" i="0" u="none" strike="noStrike" cap="none" dirty="0">
                <a:latin typeface="Calibri"/>
                <a:ea typeface="Calibri"/>
                <a:cs typeface="Calibri"/>
                <a:sym typeface="Calibri"/>
              </a:rPr>
              <a:t>Customer Care</a:t>
            </a:r>
            <a:endParaRPr sz="1000" dirty="0">
              <a:latin typeface="Calibri"/>
              <a:ea typeface="Calibri"/>
              <a:cs typeface="Calibri"/>
              <a:sym typeface="Calibri"/>
            </a:endParaRPr>
          </a:p>
          <a:p>
            <a:pPr marL="228600" lvl="0" indent="-137160">
              <a:buSzPts val="900"/>
              <a:buFont typeface="Calibri"/>
              <a:buChar char="•"/>
            </a:pPr>
            <a:r>
              <a:rPr lang="en" sz="900" dirty="0">
                <a:latin typeface="Calibri"/>
                <a:ea typeface="Calibri"/>
                <a:cs typeface="Calibri"/>
                <a:sym typeface="Calibri"/>
              </a:rPr>
              <a:t>Total call volume was up </a:t>
            </a:r>
            <a:r>
              <a:rPr lang="en" sz="900" dirty="0" smtClean="0">
                <a:latin typeface="Calibri"/>
                <a:ea typeface="Calibri"/>
                <a:cs typeface="Calibri"/>
                <a:sym typeface="Calibri"/>
              </a:rPr>
              <a:t>5% WoW to 138k which was 3k over forecast; high Monday volume was driven by </a:t>
            </a:r>
            <a:r>
              <a:rPr lang="en" sz="900" dirty="0">
                <a:latin typeface="Calibri"/>
                <a:ea typeface="Calibri"/>
                <a:cs typeface="Calibri"/>
                <a:sym typeface="Calibri"/>
              </a:rPr>
              <a:t>Sarasota </a:t>
            </a:r>
            <a:r>
              <a:rPr lang="en" sz="900" dirty="0" smtClean="0">
                <a:latin typeface="Calibri"/>
                <a:ea typeface="Calibri"/>
                <a:cs typeface="Calibri"/>
                <a:sym typeface="Calibri"/>
              </a:rPr>
              <a:t>snowbirds leaving, </a:t>
            </a:r>
            <a:r>
              <a:rPr lang="en" sz="900" dirty="0">
                <a:latin typeface="Calibri"/>
                <a:ea typeface="Calibri"/>
                <a:cs typeface="Calibri"/>
                <a:sym typeface="Calibri"/>
              </a:rPr>
              <a:t>Erie </a:t>
            </a:r>
            <a:r>
              <a:rPr lang="en" sz="900" dirty="0" smtClean="0">
                <a:latin typeface="Calibri"/>
                <a:ea typeface="Calibri"/>
                <a:cs typeface="Calibri"/>
                <a:sym typeface="Calibri"/>
              </a:rPr>
              <a:t>going live on Piano, </a:t>
            </a:r>
            <a:r>
              <a:rPr lang="en" sz="900" dirty="0">
                <a:latin typeface="Calibri"/>
                <a:ea typeface="Calibri"/>
                <a:cs typeface="Calibri"/>
                <a:sym typeface="Calibri"/>
              </a:rPr>
              <a:t>and premium letters. </a:t>
            </a:r>
            <a:r>
              <a:rPr lang="en" sz="900" dirty="0" smtClean="0">
                <a:latin typeface="Calibri"/>
                <a:ea typeface="Calibri"/>
                <a:cs typeface="Calibri"/>
                <a:sym typeface="Calibri"/>
              </a:rPr>
              <a:t> Abandon </a:t>
            </a:r>
            <a:r>
              <a:rPr lang="en" sz="900" dirty="0">
                <a:latin typeface="Calibri"/>
                <a:ea typeface="Calibri"/>
                <a:cs typeface="Calibri"/>
                <a:sym typeface="Calibri"/>
              </a:rPr>
              <a:t>rate was over goal at 7.6</a:t>
            </a:r>
            <a:r>
              <a:rPr lang="en" sz="900" dirty="0" smtClean="0">
                <a:latin typeface="Calibri"/>
                <a:ea typeface="Calibri"/>
                <a:cs typeface="Calibri"/>
                <a:sym typeface="Calibri"/>
              </a:rPr>
              <a:t>%.</a:t>
            </a:r>
          </a:p>
          <a:p>
            <a:pPr marL="228600" lvl="0" indent="-137160">
              <a:buSzPts val="900"/>
              <a:buFont typeface="Calibri"/>
              <a:buChar char="•"/>
            </a:pPr>
            <a:r>
              <a:rPr lang="en" sz="900" dirty="0" smtClean="0">
                <a:latin typeface="Calibri"/>
                <a:ea typeface="Calibri"/>
                <a:cs typeface="Calibri"/>
                <a:sym typeface="Calibri"/>
              </a:rPr>
              <a:t>STS </a:t>
            </a:r>
            <a:r>
              <a:rPr lang="en" sz="900" dirty="0">
                <a:latin typeface="Calibri"/>
                <a:ea typeface="Calibri"/>
                <a:cs typeface="Calibri"/>
                <a:sym typeface="Calibri"/>
              </a:rPr>
              <a:t>rose </a:t>
            </a:r>
            <a:r>
              <a:rPr lang="en" sz="900" dirty="0" smtClean="0">
                <a:latin typeface="Calibri"/>
                <a:ea typeface="Calibri"/>
                <a:cs typeface="Calibri"/>
                <a:sym typeface="Calibri"/>
              </a:rPr>
              <a:t>4.5% </a:t>
            </a:r>
            <a:r>
              <a:rPr lang="en" sz="900" dirty="0">
                <a:latin typeface="Calibri"/>
                <a:ea typeface="Calibri"/>
                <a:cs typeface="Calibri"/>
                <a:sym typeface="Calibri"/>
              </a:rPr>
              <a:t>to </a:t>
            </a:r>
            <a:r>
              <a:rPr lang="en" sz="900" dirty="0" smtClean="0">
                <a:latin typeface="Calibri"/>
                <a:ea typeface="Calibri"/>
                <a:cs typeface="Calibri"/>
                <a:sym typeface="Calibri"/>
              </a:rPr>
              <a:t>49.4%.  The contests at AAS </a:t>
            </a:r>
            <a:r>
              <a:rPr lang="en" sz="900" dirty="0">
                <a:latin typeface="Calibri"/>
                <a:ea typeface="Calibri"/>
                <a:cs typeface="Calibri"/>
                <a:sym typeface="Calibri"/>
              </a:rPr>
              <a:t>and WPB </a:t>
            </a:r>
            <a:r>
              <a:rPr lang="en" sz="900" dirty="0" smtClean="0">
                <a:latin typeface="Calibri"/>
                <a:ea typeface="Calibri"/>
                <a:cs typeface="Calibri"/>
                <a:sym typeface="Calibri"/>
              </a:rPr>
              <a:t>(with NIIT) are </a:t>
            </a:r>
            <a:r>
              <a:rPr lang="en" sz="900" dirty="0">
                <a:latin typeface="Calibri"/>
                <a:ea typeface="Calibri"/>
                <a:cs typeface="Calibri"/>
                <a:sym typeface="Calibri"/>
              </a:rPr>
              <a:t>having </a:t>
            </a:r>
            <a:r>
              <a:rPr lang="en" sz="900" dirty="0" smtClean="0">
                <a:latin typeface="Calibri"/>
                <a:ea typeface="Calibri"/>
                <a:cs typeface="Calibri"/>
                <a:sym typeface="Calibri"/>
              </a:rPr>
              <a:t>an impact</a:t>
            </a:r>
            <a:r>
              <a:rPr lang="en" sz="900" dirty="0">
                <a:latin typeface="Calibri"/>
                <a:ea typeface="Calibri"/>
                <a:cs typeface="Calibri"/>
                <a:sym typeface="Calibri"/>
              </a:rPr>
              <a:t>.</a:t>
            </a:r>
            <a:endParaRPr sz="900" dirty="0">
              <a:latin typeface="Calibri"/>
              <a:ea typeface="Calibri"/>
              <a:cs typeface="Calibri"/>
              <a:sym typeface="Calibri"/>
            </a:endParaRPr>
          </a:p>
          <a:p>
            <a:pPr marL="228600" marR="0" lvl="0" indent="-137160" algn="l" rtl="0">
              <a:lnSpc>
                <a:spcPct val="100000"/>
              </a:lnSpc>
              <a:spcBef>
                <a:spcPts val="0"/>
              </a:spcBef>
              <a:spcAft>
                <a:spcPts val="0"/>
              </a:spcAft>
              <a:buClr>
                <a:srgbClr val="000000"/>
              </a:buClr>
              <a:buSzPts val="900"/>
              <a:buFont typeface="Calibri"/>
              <a:buChar char="•"/>
            </a:pPr>
            <a:r>
              <a:rPr lang="en" sz="900" dirty="0">
                <a:latin typeface="Calibri"/>
                <a:ea typeface="Calibri"/>
                <a:cs typeface="Calibri"/>
                <a:sym typeface="Calibri"/>
              </a:rPr>
              <a:t>ATK </a:t>
            </a:r>
            <a:r>
              <a:rPr lang="en" sz="900" dirty="0" smtClean="0">
                <a:latin typeface="Calibri"/>
                <a:ea typeface="Calibri"/>
                <a:cs typeface="Calibri"/>
                <a:sym typeface="Calibri"/>
              </a:rPr>
              <a:t>is sending </a:t>
            </a:r>
            <a:r>
              <a:rPr lang="en" sz="900" dirty="0">
                <a:latin typeface="Calibri"/>
                <a:ea typeface="Calibri"/>
                <a:cs typeface="Calibri"/>
                <a:sym typeface="Calibri"/>
              </a:rPr>
              <a:t>RFP to customer care providers that are not current </a:t>
            </a:r>
            <a:r>
              <a:rPr lang="en" sz="900" dirty="0" smtClean="0">
                <a:latin typeface="Calibri"/>
                <a:ea typeface="Calibri"/>
                <a:cs typeface="Calibri"/>
                <a:sym typeface="Calibri"/>
              </a:rPr>
              <a:t>GHM providers.  We remain on </a:t>
            </a:r>
            <a:r>
              <a:rPr lang="en" sz="900" dirty="0">
                <a:latin typeface="Calibri"/>
                <a:ea typeface="Calibri"/>
                <a:cs typeface="Calibri"/>
                <a:sym typeface="Calibri"/>
              </a:rPr>
              <a:t>track to have a decision by </a:t>
            </a:r>
            <a:r>
              <a:rPr lang="en" sz="900" dirty="0" smtClean="0">
                <a:latin typeface="Calibri"/>
                <a:ea typeface="Calibri"/>
                <a:cs typeface="Calibri"/>
                <a:sym typeface="Calibri"/>
              </a:rPr>
              <a:t>the end </a:t>
            </a:r>
            <a:r>
              <a:rPr lang="en" sz="900" dirty="0">
                <a:latin typeface="Calibri"/>
                <a:ea typeface="Calibri"/>
                <a:cs typeface="Calibri"/>
                <a:sym typeface="Calibri"/>
              </a:rPr>
              <a:t>of April. </a:t>
            </a:r>
            <a:endParaRPr sz="900" dirty="0">
              <a:latin typeface="Calibri"/>
              <a:ea typeface="Calibri"/>
              <a:cs typeface="Calibri"/>
              <a:sym typeface="Calibri"/>
            </a:endParaRPr>
          </a:p>
          <a:p>
            <a:pPr marL="228600" marR="0" lvl="0" indent="-137160" algn="l" rtl="0">
              <a:lnSpc>
                <a:spcPct val="100000"/>
              </a:lnSpc>
              <a:spcBef>
                <a:spcPts val="0"/>
              </a:spcBef>
              <a:spcAft>
                <a:spcPts val="0"/>
              </a:spcAft>
              <a:buClr>
                <a:srgbClr val="000000"/>
              </a:buClr>
              <a:buSzPts val="900"/>
              <a:buFont typeface="Calibri"/>
              <a:buChar char="•"/>
            </a:pPr>
            <a:r>
              <a:rPr lang="en" sz="900" dirty="0">
                <a:latin typeface="Calibri"/>
                <a:ea typeface="Calibri"/>
                <a:cs typeface="Calibri"/>
                <a:sym typeface="Calibri"/>
              </a:rPr>
              <a:t>Launched mobile/online </a:t>
            </a:r>
            <a:r>
              <a:rPr lang="en" sz="900" dirty="0" smtClean="0">
                <a:latin typeface="Calibri"/>
                <a:ea typeface="Calibri"/>
                <a:cs typeface="Calibri"/>
                <a:sym typeface="Calibri"/>
              </a:rPr>
              <a:t>self-help </a:t>
            </a:r>
            <a:r>
              <a:rPr lang="en" sz="900" dirty="0">
                <a:latin typeface="Calibri"/>
                <a:ea typeface="Calibri"/>
                <a:cs typeface="Calibri"/>
                <a:sym typeface="Calibri"/>
              </a:rPr>
              <a:t>portal for NC newspapers; </a:t>
            </a:r>
            <a:r>
              <a:rPr lang="en" sz="900" dirty="0" smtClean="0">
                <a:latin typeface="Calibri"/>
                <a:ea typeface="Calibri"/>
                <a:cs typeface="Calibri"/>
                <a:sym typeface="Calibri"/>
              </a:rPr>
              <a:t>top </a:t>
            </a:r>
            <a:r>
              <a:rPr lang="en" sz="900" dirty="0">
                <a:latin typeface="Calibri"/>
                <a:ea typeface="Calibri"/>
                <a:cs typeface="Calibri"/>
                <a:sym typeface="Calibri"/>
              </a:rPr>
              <a:t>16 are seeing 7% of Q1 transactions occurring through this new </a:t>
            </a:r>
            <a:r>
              <a:rPr lang="en" sz="900" dirty="0" smtClean="0">
                <a:latin typeface="Calibri"/>
                <a:ea typeface="Calibri"/>
                <a:cs typeface="Calibri"/>
                <a:sym typeface="Calibri"/>
              </a:rPr>
              <a:t>portal.</a:t>
            </a:r>
            <a:endParaRPr sz="900" dirty="0">
              <a:latin typeface="Calibri"/>
              <a:ea typeface="Calibri"/>
              <a:cs typeface="Calibri"/>
              <a:sym typeface="Calibri"/>
            </a:endParaRPr>
          </a:p>
          <a:p>
            <a:pPr marL="228600" marR="0" lvl="0" indent="-137160" algn="l" rtl="0">
              <a:lnSpc>
                <a:spcPct val="100000"/>
              </a:lnSpc>
              <a:spcBef>
                <a:spcPts val="0"/>
              </a:spcBef>
              <a:spcAft>
                <a:spcPts val="0"/>
              </a:spcAft>
              <a:buClr>
                <a:srgbClr val="000000"/>
              </a:buClr>
              <a:buSzPts val="900"/>
              <a:buFont typeface="Calibri"/>
              <a:buChar char="•"/>
            </a:pPr>
            <a:r>
              <a:rPr lang="en" sz="900" dirty="0" smtClean="0">
                <a:latin typeface="Calibri"/>
                <a:ea typeface="Calibri"/>
                <a:cs typeface="Calibri"/>
                <a:sym typeface="Calibri"/>
              </a:rPr>
              <a:t>Ten properties were audited </a:t>
            </a:r>
            <a:r>
              <a:rPr lang="en" sz="900" dirty="0">
                <a:latin typeface="Calibri"/>
                <a:ea typeface="Calibri"/>
                <a:cs typeface="Calibri"/>
                <a:sym typeface="Calibri"/>
              </a:rPr>
              <a:t>by ChatterBox in </a:t>
            </a:r>
            <a:r>
              <a:rPr lang="en" sz="900" dirty="0" smtClean="0">
                <a:latin typeface="Calibri"/>
                <a:ea typeface="Calibri"/>
                <a:cs typeface="Calibri"/>
                <a:sym typeface="Calibri"/>
              </a:rPr>
              <a:t>March and best </a:t>
            </a:r>
            <a:r>
              <a:rPr lang="en" sz="900" dirty="0">
                <a:latin typeface="Calibri"/>
                <a:ea typeface="Calibri"/>
                <a:cs typeface="Calibri"/>
                <a:sym typeface="Calibri"/>
              </a:rPr>
              <a:t>practices in call </a:t>
            </a:r>
            <a:r>
              <a:rPr lang="en" sz="900" dirty="0" smtClean="0">
                <a:latin typeface="Calibri"/>
                <a:ea typeface="Calibri"/>
                <a:cs typeface="Calibri"/>
                <a:sym typeface="Calibri"/>
              </a:rPr>
              <a:t>flow were applied; as a result, the </a:t>
            </a:r>
            <a:r>
              <a:rPr lang="en" sz="900" dirty="0">
                <a:latin typeface="Calibri"/>
                <a:ea typeface="Calibri"/>
                <a:cs typeface="Calibri"/>
                <a:sym typeface="Calibri"/>
              </a:rPr>
              <a:t>10 </a:t>
            </a:r>
            <a:r>
              <a:rPr lang="en" sz="900" dirty="0" smtClean="0">
                <a:latin typeface="Calibri"/>
                <a:ea typeface="Calibri"/>
                <a:cs typeface="Calibri"/>
                <a:sym typeface="Calibri"/>
              </a:rPr>
              <a:t>are experiencing </a:t>
            </a:r>
            <a:r>
              <a:rPr lang="en" sz="900" dirty="0">
                <a:latin typeface="Calibri"/>
                <a:ea typeface="Calibri"/>
                <a:cs typeface="Calibri"/>
                <a:sym typeface="Calibri"/>
              </a:rPr>
              <a:t>a 10% increase in capture rate (30% to 40</a:t>
            </a:r>
            <a:r>
              <a:rPr lang="en" sz="900" dirty="0" smtClean="0">
                <a:latin typeface="Calibri"/>
                <a:ea typeface="Calibri"/>
                <a:cs typeface="Calibri"/>
                <a:sym typeface="Calibri"/>
              </a:rPr>
              <a:t>%).  We </a:t>
            </a:r>
            <a:r>
              <a:rPr lang="en" sz="900" dirty="0">
                <a:latin typeface="Calibri"/>
                <a:ea typeface="Calibri"/>
                <a:cs typeface="Calibri"/>
                <a:sym typeface="Calibri"/>
              </a:rPr>
              <a:t>have </a:t>
            </a:r>
            <a:r>
              <a:rPr lang="en" sz="900" dirty="0" smtClean="0">
                <a:latin typeface="Calibri"/>
                <a:ea typeface="Calibri"/>
                <a:cs typeface="Calibri"/>
                <a:sym typeface="Calibri"/>
              </a:rPr>
              <a:t>ChatterBox </a:t>
            </a:r>
            <a:r>
              <a:rPr lang="en" sz="900" dirty="0">
                <a:latin typeface="Calibri"/>
                <a:ea typeface="Calibri"/>
                <a:cs typeface="Calibri"/>
                <a:sym typeface="Calibri"/>
              </a:rPr>
              <a:t>working on lowest performers first </a:t>
            </a:r>
            <a:r>
              <a:rPr lang="en" sz="900" dirty="0" smtClean="0">
                <a:latin typeface="Calibri"/>
                <a:ea typeface="Calibri"/>
                <a:cs typeface="Calibri"/>
                <a:sym typeface="Calibri"/>
              </a:rPr>
              <a:t>to conduct </a:t>
            </a:r>
            <a:r>
              <a:rPr lang="en" sz="900" dirty="0">
                <a:latin typeface="Calibri"/>
                <a:ea typeface="Calibri"/>
                <a:cs typeface="Calibri"/>
                <a:sym typeface="Calibri"/>
              </a:rPr>
              <a:t>audits over the next </a:t>
            </a:r>
            <a:r>
              <a:rPr lang="en" sz="900" dirty="0" smtClean="0">
                <a:latin typeface="Calibri"/>
                <a:ea typeface="Calibri"/>
                <a:cs typeface="Calibri"/>
                <a:sym typeface="Calibri"/>
              </a:rPr>
              <a:t>three </a:t>
            </a:r>
            <a:r>
              <a:rPr lang="en" sz="900" dirty="0">
                <a:latin typeface="Calibri"/>
                <a:ea typeface="Calibri"/>
                <a:cs typeface="Calibri"/>
                <a:sym typeface="Calibri"/>
              </a:rPr>
              <a:t>months until this effort is </a:t>
            </a:r>
            <a:r>
              <a:rPr lang="en" sz="900" dirty="0" smtClean="0">
                <a:latin typeface="Calibri"/>
                <a:ea typeface="Calibri"/>
                <a:cs typeface="Calibri"/>
                <a:sym typeface="Calibri"/>
              </a:rPr>
              <a:t>completed.</a:t>
            </a:r>
            <a:endParaRPr lang="en" sz="900" dirty="0">
              <a:latin typeface="Calibri"/>
              <a:ea typeface="Calibri"/>
              <a:cs typeface="Calibri"/>
              <a:sym typeface="Calibri"/>
            </a:endParaRPr>
          </a:p>
          <a:p>
            <a:pPr marR="0" lvl="0" algn="l" rtl="0">
              <a:lnSpc>
                <a:spcPct val="100000"/>
              </a:lnSpc>
              <a:spcBef>
                <a:spcPts val="0"/>
              </a:spcBef>
              <a:spcAft>
                <a:spcPts val="0"/>
              </a:spcAft>
              <a:buClr>
                <a:srgbClr val="000000"/>
              </a:buClr>
              <a:buSzPts val="900"/>
            </a:pPr>
            <a:endParaRPr sz="600" dirty="0">
              <a:latin typeface="Calibri"/>
              <a:ea typeface="Calibri"/>
              <a:cs typeface="Calibri"/>
              <a:sym typeface="Calibri"/>
            </a:endParaRPr>
          </a:p>
          <a:p>
            <a:pPr marL="0" marR="0" lvl="0" indent="0" algn="l" rtl="0">
              <a:lnSpc>
                <a:spcPct val="100000"/>
              </a:lnSpc>
              <a:spcBef>
                <a:spcPts val="0"/>
              </a:spcBef>
              <a:spcAft>
                <a:spcPts val="0"/>
              </a:spcAft>
              <a:buNone/>
            </a:pPr>
            <a:r>
              <a:rPr lang="en" sz="1000" b="1" dirty="0">
                <a:latin typeface="Calibri"/>
                <a:ea typeface="Calibri"/>
                <a:cs typeface="Calibri"/>
                <a:sym typeface="Calibri"/>
              </a:rPr>
              <a:t> Marketing Services/</a:t>
            </a:r>
            <a:r>
              <a:rPr lang="en" sz="1000" b="1" i="0" u="none" strike="noStrike" cap="none" dirty="0">
                <a:latin typeface="Calibri"/>
                <a:ea typeface="Calibri"/>
                <a:cs typeface="Calibri"/>
                <a:sym typeface="Calibri"/>
              </a:rPr>
              <a:t>Piano</a:t>
            </a:r>
            <a:r>
              <a:rPr lang="en" sz="1000" b="1" dirty="0">
                <a:latin typeface="Calibri"/>
                <a:ea typeface="Calibri"/>
                <a:cs typeface="Calibri"/>
                <a:sym typeface="Calibri"/>
              </a:rPr>
              <a:t>-</a:t>
            </a:r>
            <a:r>
              <a:rPr lang="en" sz="1000" b="1" i="0" u="none" strike="noStrike" cap="none" dirty="0">
                <a:latin typeface="Calibri"/>
                <a:ea typeface="Calibri"/>
                <a:cs typeface="Calibri"/>
                <a:sym typeface="Calibri"/>
              </a:rPr>
              <a:t>Digital</a:t>
            </a:r>
            <a:endParaRPr sz="1000" b="1" dirty="0">
              <a:latin typeface="Calibri"/>
              <a:ea typeface="Calibri"/>
              <a:cs typeface="Calibri"/>
              <a:sym typeface="Calibri"/>
            </a:endParaRPr>
          </a:p>
          <a:p>
            <a:pPr marL="228600" lvl="0" indent="-137160" algn="l" rtl="0">
              <a:spcBef>
                <a:spcPts val="0"/>
              </a:spcBef>
              <a:spcAft>
                <a:spcPts val="0"/>
              </a:spcAft>
              <a:buClr>
                <a:srgbClr val="000000"/>
              </a:buClr>
              <a:buSzPts val="900"/>
              <a:buFont typeface="Calibri"/>
              <a:buChar char="•"/>
            </a:pPr>
            <a:r>
              <a:rPr lang="en" sz="900" dirty="0">
                <a:latin typeface="Calibri"/>
                <a:ea typeface="Calibri"/>
                <a:cs typeface="Calibri"/>
                <a:sym typeface="Calibri"/>
              </a:rPr>
              <a:t>The top locations for digital-only starts this week were Austin (154), Worcester (120), Columbus (102), West Palm Beach (84) and Providence (77). </a:t>
            </a:r>
            <a:endParaRPr sz="900" dirty="0">
              <a:latin typeface="Calibri"/>
              <a:ea typeface="Calibri"/>
              <a:cs typeface="Calibri"/>
              <a:sym typeface="Calibri"/>
            </a:endParaRPr>
          </a:p>
          <a:p>
            <a:pPr marL="228600" lvl="0" indent="-137160" algn="l" rtl="0">
              <a:spcBef>
                <a:spcPts val="0"/>
              </a:spcBef>
              <a:spcAft>
                <a:spcPts val="0"/>
              </a:spcAft>
              <a:buClr>
                <a:srgbClr val="000000"/>
              </a:buClr>
              <a:buSzPts val="900"/>
              <a:buFont typeface="Calibri"/>
              <a:buChar char="•"/>
            </a:pPr>
            <a:r>
              <a:rPr lang="en" sz="900" dirty="0">
                <a:latin typeface="Calibri"/>
                <a:ea typeface="Calibri"/>
                <a:cs typeface="Calibri"/>
                <a:sym typeface="Calibri"/>
              </a:rPr>
              <a:t>Moved Pueblo to </a:t>
            </a:r>
            <a:r>
              <a:rPr lang="en" sz="900" dirty="0" smtClean="0">
                <a:latin typeface="Calibri"/>
                <a:ea typeface="Calibri"/>
                <a:cs typeface="Calibri"/>
                <a:sym typeface="Calibri"/>
              </a:rPr>
              <a:t>Piano</a:t>
            </a:r>
            <a:r>
              <a:rPr lang="en" sz="900" dirty="0">
                <a:latin typeface="Calibri"/>
                <a:ea typeface="Calibri"/>
                <a:cs typeface="Calibri"/>
                <a:sym typeface="Calibri"/>
              </a:rPr>
              <a:t>; Erie </a:t>
            </a:r>
            <a:r>
              <a:rPr lang="en-US" sz="900" dirty="0" smtClean="0">
                <a:latin typeface="Calibri"/>
                <a:ea typeface="Calibri"/>
                <a:cs typeface="Calibri"/>
                <a:sym typeface="Calibri"/>
              </a:rPr>
              <a:t>is now live </a:t>
            </a:r>
            <a:r>
              <a:rPr lang="en" sz="900" dirty="0" smtClean="0">
                <a:latin typeface="Calibri"/>
                <a:ea typeface="Calibri"/>
                <a:cs typeface="Calibri"/>
                <a:sym typeface="Calibri"/>
              </a:rPr>
              <a:t>in </a:t>
            </a:r>
            <a:r>
              <a:rPr lang="en" sz="900" dirty="0">
                <a:latin typeface="Calibri"/>
                <a:ea typeface="Calibri"/>
                <a:cs typeface="Calibri"/>
                <a:sym typeface="Calibri"/>
              </a:rPr>
              <a:t>Piano </a:t>
            </a:r>
            <a:r>
              <a:rPr lang="en" sz="900" dirty="0" smtClean="0">
                <a:latin typeface="Calibri"/>
                <a:ea typeface="Calibri"/>
                <a:cs typeface="Calibri"/>
                <a:sym typeface="Calibri"/>
              </a:rPr>
              <a:t>and has moved </a:t>
            </a:r>
            <a:r>
              <a:rPr lang="en" sz="900" dirty="0">
                <a:latin typeface="Calibri"/>
                <a:ea typeface="Calibri"/>
                <a:cs typeface="Calibri"/>
                <a:sym typeface="Calibri"/>
              </a:rPr>
              <a:t>to ⅖ </a:t>
            </a:r>
            <a:r>
              <a:rPr lang="en" sz="900" dirty="0" smtClean="0">
                <a:latin typeface="Calibri"/>
                <a:ea typeface="Calibri"/>
                <a:cs typeface="Calibri"/>
                <a:sym typeface="Calibri"/>
              </a:rPr>
              <a:t>experience.</a:t>
            </a:r>
            <a:endParaRPr sz="900" dirty="0">
              <a:latin typeface="Calibri"/>
              <a:ea typeface="Calibri"/>
              <a:cs typeface="Calibri"/>
              <a:sym typeface="Calibri"/>
            </a:endParaRPr>
          </a:p>
          <a:p>
            <a:pPr marL="228600" lvl="0" indent="-137160" algn="l" rtl="0">
              <a:spcBef>
                <a:spcPts val="0"/>
              </a:spcBef>
              <a:spcAft>
                <a:spcPts val="0"/>
              </a:spcAft>
              <a:buClr>
                <a:srgbClr val="000000"/>
              </a:buClr>
              <a:buSzPts val="900"/>
              <a:buFont typeface="Calibri"/>
              <a:buChar char="•"/>
            </a:pPr>
            <a:r>
              <a:rPr lang="en" sz="900" dirty="0">
                <a:latin typeface="Calibri"/>
                <a:ea typeface="Calibri"/>
                <a:cs typeface="Calibri"/>
                <a:sym typeface="Calibri"/>
              </a:rPr>
              <a:t>Completed disclaimers for Top 60 to max of $9.00/edition </a:t>
            </a:r>
            <a:r>
              <a:rPr lang="en" sz="900" dirty="0" smtClean="0">
                <a:latin typeface="Calibri"/>
                <a:ea typeface="Calibri"/>
                <a:cs typeface="Calibri"/>
                <a:sym typeface="Calibri"/>
              </a:rPr>
              <a:t>giving </a:t>
            </a:r>
            <a:r>
              <a:rPr lang="en" sz="900" dirty="0">
                <a:latin typeface="Calibri"/>
                <a:ea typeface="Calibri"/>
                <a:cs typeface="Calibri"/>
                <a:sym typeface="Calibri"/>
              </a:rPr>
              <a:t>us room to increase </a:t>
            </a:r>
            <a:r>
              <a:rPr lang="en" sz="900" dirty="0" smtClean="0">
                <a:latin typeface="Calibri"/>
                <a:ea typeface="Calibri"/>
                <a:cs typeface="Calibri"/>
                <a:sym typeface="Calibri"/>
              </a:rPr>
              <a:t>prices in </a:t>
            </a:r>
            <a:r>
              <a:rPr lang="en" sz="900" dirty="0">
                <a:latin typeface="Calibri"/>
                <a:ea typeface="Calibri"/>
                <a:cs typeface="Calibri"/>
                <a:sym typeface="Calibri"/>
              </a:rPr>
              <a:t>the </a:t>
            </a:r>
            <a:r>
              <a:rPr lang="en" sz="900" dirty="0" smtClean="0">
                <a:latin typeface="Calibri"/>
                <a:ea typeface="Calibri"/>
                <a:cs typeface="Calibri"/>
                <a:sym typeface="Calibri"/>
              </a:rPr>
              <a:t>future.</a:t>
            </a:r>
            <a:endParaRPr sz="900" dirty="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4"/>
          <p:cNvSpPr txBox="1">
            <a:spLocks noGrp="1"/>
          </p:cNvSpPr>
          <p:nvPr>
            <p:ph type="title"/>
          </p:nvPr>
        </p:nvSpPr>
        <p:spPr>
          <a:xfrm>
            <a:off x="175850" y="121750"/>
            <a:ext cx="8800800" cy="354600"/>
          </a:xfrm>
          <a:prstGeom prst="rect">
            <a:avLst/>
          </a:prstGeom>
          <a:noFill/>
          <a:ln>
            <a:noFill/>
          </a:ln>
        </p:spPr>
        <p:txBody>
          <a:bodyPr spcFirstLastPara="1" wrap="square" lIns="91425" tIns="0" rIns="91425" bIns="0" anchor="t" anchorCtr="0">
            <a:noAutofit/>
          </a:bodyPr>
          <a:lstStyle/>
          <a:p>
            <a:pPr marL="0" marR="0" lvl="0" indent="0" algn="l" rtl="0">
              <a:lnSpc>
                <a:spcPct val="100000"/>
              </a:lnSpc>
              <a:spcBef>
                <a:spcPts val="0"/>
              </a:spcBef>
              <a:spcAft>
                <a:spcPts val="0"/>
              </a:spcAft>
              <a:buClr>
                <a:srgbClr val="000000"/>
              </a:buClr>
              <a:buSzPts val="1400"/>
              <a:buFont typeface="Palatino Linotype"/>
              <a:buNone/>
            </a:pPr>
            <a:r>
              <a:rPr lang="en" sz="2000" b="1" i="0" u="none" strike="noStrike" cap="none">
                <a:solidFill>
                  <a:srgbClr val="000000"/>
                </a:solidFill>
                <a:latin typeface="Calibri"/>
                <a:ea typeface="Calibri"/>
                <a:cs typeface="Calibri"/>
                <a:sym typeface="Calibri"/>
              </a:rPr>
              <a:t>Consumer Revenue</a:t>
            </a:r>
            <a:endParaRPr sz="2000" b="1" i="0" u="none" strike="noStrike" cap="none" dirty="0">
              <a:solidFill>
                <a:srgbClr val="000000"/>
              </a:solidFill>
              <a:latin typeface="Calibri"/>
              <a:ea typeface="Calibri"/>
              <a:cs typeface="Calibri"/>
              <a:sym typeface="Calibri"/>
            </a:endParaRPr>
          </a:p>
        </p:txBody>
      </p:sp>
      <p:sp>
        <p:nvSpPr>
          <p:cNvPr id="191" name="Google Shape;191;p24"/>
          <p:cNvSpPr txBox="1">
            <a:spLocks noGrp="1"/>
          </p:cNvSpPr>
          <p:nvPr>
            <p:ph type="body" idx="1"/>
          </p:nvPr>
        </p:nvSpPr>
        <p:spPr>
          <a:xfrm>
            <a:off x="6584925" y="216114"/>
            <a:ext cx="2258100" cy="31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8EBADF"/>
              </a:buClr>
              <a:buSzPts val="1400"/>
              <a:buFont typeface="Palatino Linotype"/>
              <a:buNone/>
            </a:pPr>
            <a:r>
              <a:rPr lang="en" sz="1100" b="1" i="0" u="none" strike="noStrike" cap="none">
                <a:solidFill>
                  <a:srgbClr val="8EBADF"/>
                </a:solidFill>
                <a:latin typeface="Palatino Linotype"/>
                <a:ea typeface="Palatino Linotype"/>
                <a:cs typeface="Palatino Linotype"/>
                <a:sym typeface="Palatino Linotype"/>
              </a:rPr>
              <a:t>CONSUMER MARKETING</a:t>
            </a:r>
            <a:endParaRPr sz="1400" b="1" i="0" u="none" strike="noStrike" cap="none" dirty="0">
              <a:solidFill>
                <a:srgbClr val="3C3839"/>
              </a:solidFill>
              <a:latin typeface="Times New Roman"/>
              <a:ea typeface="Times New Roman"/>
              <a:cs typeface="Times New Roman"/>
              <a:sym typeface="Times New Roman"/>
            </a:endParaRPr>
          </a:p>
        </p:txBody>
      </p:sp>
      <p:sp>
        <p:nvSpPr>
          <p:cNvPr id="192" name="Google Shape;192;p24"/>
          <p:cNvSpPr txBox="1"/>
          <p:nvPr/>
        </p:nvSpPr>
        <p:spPr>
          <a:xfrm>
            <a:off x="304050" y="530525"/>
            <a:ext cx="8538900" cy="4144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folHlink"/>
              </a:buClr>
              <a:buSzPts val="1100"/>
              <a:buFont typeface="Arial"/>
              <a:buNone/>
            </a:pPr>
            <a:r>
              <a:rPr lang="en" sz="1050" b="1" dirty="0">
                <a:solidFill>
                  <a:schemeClr val="folHlink"/>
                </a:solidFill>
                <a:latin typeface="Calibri"/>
                <a:ea typeface="Calibri"/>
                <a:cs typeface="Calibri"/>
                <a:sym typeface="Calibri"/>
              </a:rPr>
              <a:t>Budget Gap Remediation Plans</a:t>
            </a:r>
            <a:endParaRPr sz="1050" b="1" dirty="0">
              <a:solidFill>
                <a:schemeClr val="folHlink"/>
              </a:solidFill>
              <a:latin typeface="Calibri"/>
              <a:ea typeface="Calibri"/>
              <a:cs typeface="Calibri"/>
              <a:sym typeface="Calibri"/>
            </a:endParaRPr>
          </a:p>
          <a:p>
            <a:pPr marL="0" lvl="0" indent="0" algn="l" rtl="0">
              <a:lnSpc>
                <a:spcPct val="114000"/>
              </a:lnSpc>
              <a:spcBef>
                <a:spcPts val="300"/>
              </a:spcBef>
              <a:spcAft>
                <a:spcPts val="0"/>
              </a:spcAft>
              <a:buClr>
                <a:schemeClr val="folHlink"/>
              </a:buClr>
              <a:buSzPts val="1100"/>
              <a:buFont typeface="Arial"/>
              <a:buNone/>
            </a:pPr>
            <a:r>
              <a:rPr lang="en" sz="850" b="1" u="sng" dirty="0">
                <a:highlight>
                  <a:srgbClr val="FFFFFF"/>
                </a:highlight>
                <a:latin typeface="Calibri"/>
                <a:ea typeface="Calibri"/>
                <a:cs typeface="Calibri"/>
                <a:sym typeface="Calibri"/>
              </a:rPr>
              <a:t>General</a:t>
            </a:r>
            <a:r>
              <a:rPr lang="en" sz="850" b="1" dirty="0">
                <a:highlight>
                  <a:srgbClr val="FFFFFF"/>
                </a:highlight>
                <a:latin typeface="Calibri"/>
                <a:ea typeface="Calibri"/>
                <a:cs typeface="Calibri"/>
                <a:sym typeface="Calibri"/>
              </a:rPr>
              <a:t>:</a:t>
            </a:r>
            <a:endParaRPr sz="850" b="1" dirty="0">
              <a:highlight>
                <a:srgbClr val="FFFFFF"/>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latin typeface="Calibri"/>
                <a:ea typeface="Calibri"/>
                <a:cs typeface="Calibri"/>
                <a:sym typeface="Calibri"/>
              </a:rPr>
              <a:t>Overall circulation revenue at the top 16 newspapers improved $</a:t>
            </a:r>
            <a:r>
              <a:rPr lang="en" sz="850" dirty="0" smtClean="0">
                <a:latin typeface="Calibri"/>
                <a:ea typeface="Calibri"/>
                <a:cs typeface="Calibri"/>
                <a:sym typeface="Calibri"/>
              </a:rPr>
              <a:t>158.5k </a:t>
            </a:r>
            <a:r>
              <a:rPr lang="en" sz="850" dirty="0">
                <a:latin typeface="Calibri"/>
                <a:ea typeface="Calibri"/>
                <a:cs typeface="Calibri"/>
                <a:sym typeface="Calibri"/>
              </a:rPr>
              <a:t>(0.7%) versus week 4 with $</a:t>
            </a:r>
            <a:r>
              <a:rPr lang="en" sz="850" dirty="0" smtClean="0">
                <a:latin typeface="Calibri"/>
                <a:ea typeface="Calibri"/>
                <a:cs typeface="Calibri"/>
                <a:sym typeface="Calibri"/>
              </a:rPr>
              <a:t>190.1k (0.9%) </a:t>
            </a:r>
            <a:r>
              <a:rPr lang="en" sz="850" dirty="0">
                <a:latin typeface="Calibri"/>
                <a:ea typeface="Calibri"/>
                <a:cs typeface="Calibri"/>
                <a:sym typeface="Calibri"/>
              </a:rPr>
              <a:t>of that improvement in HD+Other revenue.  Approximately $80k of the improvement was due to an underestimate of premium edition revenue in Columbus with much of the remainder from lower credit totals than expected.</a:t>
            </a:r>
            <a:endParaRPr sz="850" dirty="0">
              <a:highlight>
                <a:srgbClr val="FFFFFF"/>
              </a:highlight>
              <a:latin typeface="Calibri"/>
              <a:ea typeface="Calibri"/>
              <a:cs typeface="Calibri"/>
              <a:sym typeface="Calibri"/>
            </a:endParaRPr>
          </a:p>
          <a:p>
            <a:pPr marL="0" lvl="0" indent="0" algn="l" rtl="0">
              <a:lnSpc>
                <a:spcPct val="114000"/>
              </a:lnSpc>
              <a:spcBef>
                <a:spcPts val="300"/>
              </a:spcBef>
              <a:spcAft>
                <a:spcPts val="0"/>
              </a:spcAft>
              <a:buNone/>
            </a:pPr>
            <a:r>
              <a:rPr lang="en" sz="850" b="1" u="sng" dirty="0">
                <a:solidFill>
                  <a:schemeClr val="folHlink"/>
                </a:solidFill>
                <a:highlight>
                  <a:schemeClr val="lt1"/>
                </a:highlight>
                <a:latin typeface="Calibri"/>
                <a:ea typeface="Calibri"/>
                <a:cs typeface="Calibri"/>
                <a:sym typeface="Calibri"/>
              </a:rPr>
              <a:t>Austin (-$140.1k)</a:t>
            </a:r>
            <a:r>
              <a:rPr lang="en" sz="850" b="1" dirty="0">
                <a:solidFill>
                  <a:schemeClr val="folHlink"/>
                </a:solidFill>
                <a:highlight>
                  <a:schemeClr val="lt1"/>
                </a:highlight>
                <a:latin typeface="Calibri"/>
                <a:ea typeface="Calibri"/>
                <a:cs typeface="Calibri"/>
                <a:sym typeface="Calibri"/>
              </a:rPr>
              <a:t>:  HD+Other revenue improved </a:t>
            </a:r>
            <a:r>
              <a:rPr lang="en" sz="850" b="1" dirty="0">
                <a:solidFill>
                  <a:schemeClr val="folHlink"/>
                </a:solidFill>
                <a:latin typeface="Calibri"/>
                <a:ea typeface="Calibri"/>
                <a:cs typeface="Calibri"/>
                <a:sym typeface="Calibri"/>
              </a:rPr>
              <a:t>$12.8k (+0.6%) WoW with about half due to improved Sunday HD average pricing and half due to an increase in digital revenue.</a:t>
            </a:r>
            <a:endParaRPr sz="850" b="1"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Compared to budget, daily volume improved to -7.0% and Sunday improved to -8.0%.</a:t>
            </a:r>
            <a:endParaRPr sz="850"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CPM for the week was 8.28, about the same as last week’s 8.15.</a:t>
            </a:r>
            <a:endParaRPr sz="850"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Total net adds were +37 due to a good week in digital net adds at +44.</a:t>
            </a:r>
            <a:endParaRPr sz="850" dirty="0">
              <a:solidFill>
                <a:schemeClr val="folHlink"/>
              </a:solidFill>
              <a:highlight>
                <a:schemeClr val="lt1"/>
              </a:highlight>
              <a:latin typeface="Calibri"/>
              <a:ea typeface="Calibri"/>
              <a:cs typeface="Calibri"/>
              <a:sym typeface="Calibri"/>
            </a:endParaRPr>
          </a:p>
          <a:p>
            <a:pPr marL="0" lvl="0" indent="0" algn="l" rtl="0">
              <a:lnSpc>
                <a:spcPct val="114000"/>
              </a:lnSpc>
              <a:spcBef>
                <a:spcPts val="300"/>
              </a:spcBef>
              <a:spcAft>
                <a:spcPts val="0"/>
              </a:spcAft>
              <a:buClr>
                <a:schemeClr val="folHlink"/>
              </a:buClr>
              <a:buSzPts val="1100"/>
              <a:buFont typeface="Arial"/>
              <a:buNone/>
            </a:pPr>
            <a:r>
              <a:rPr lang="en" sz="850" b="1" u="sng" dirty="0">
                <a:highlight>
                  <a:srgbClr val="FFFFFF"/>
                </a:highlight>
                <a:latin typeface="Calibri"/>
                <a:ea typeface="Calibri"/>
                <a:cs typeface="Calibri"/>
                <a:sym typeface="Calibri"/>
              </a:rPr>
              <a:t>Providence (-$136.4k)</a:t>
            </a:r>
            <a:r>
              <a:rPr lang="en" sz="850" b="1" dirty="0">
                <a:highlight>
                  <a:srgbClr val="FFFFFF"/>
                </a:highlight>
                <a:latin typeface="Calibri"/>
                <a:ea typeface="Calibri"/>
                <a:cs typeface="Calibri"/>
                <a:sym typeface="Calibri"/>
              </a:rPr>
              <a:t>:  WoW HD+Other results improved by another $11.0k (+0.6%) from the continued impact of Mather p</a:t>
            </a:r>
            <a:r>
              <a:rPr lang="en" sz="850" b="1" dirty="0">
                <a:latin typeface="Calibri"/>
                <a:ea typeface="Calibri"/>
                <a:cs typeface="Calibri"/>
                <a:sym typeface="Calibri"/>
              </a:rPr>
              <a:t>ricing adjustments.  </a:t>
            </a:r>
            <a:endParaRPr sz="850" b="1" dirty="0">
              <a:highlight>
                <a:srgbClr val="FFFFFF"/>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rgbClr val="FFFFFF"/>
                </a:highlight>
                <a:latin typeface="Calibri"/>
                <a:ea typeface="Calibri"/>
                <a:cs typeface="Calibri"/>
                <a:sym typeface="Calibri"/>
              </a:rPr>
              <a:t>The time between pricing actions was reduced from nine to six months and the average price increase was raised from 25% to 35% effective in Feb.  Subscribers not being charged for premium editions now receive an additional 10% average price increase.  Also, the MBP control group was reduced from 10% to 5% to increase the number of subscribers priced.</a:t>
            </a:r>
            <a:endParaRPr sz="850" dirty="0">
              <a:highlight>
                <a:srgbClr val="FFFFFF"/>
              </a:highlight>
              <a:latin typeface="Calibri"/>
              <a:ea typeface="Calibri"/>
              <a:cs typeface="Calibri"/>
              <a:sym typeface="Calibri"/>
            </a:endParaRPr>
          </a:p>
          <a:p>
            <a:pPr marL="0" lvl="0" indent="0" algn="l" rtl="0">
              <a:lnSpc>
                <a:spcPct val="114000"/>
              </a:lnSpc>
              <a:spcBef>
                <a:spcPts val="300"/>
              </a:spcBef>
              <a:spcAft>
                <a:spcPts val="0"/>
              </a:spcAft>
              <a:buNone/>
            </a:pPr>
            <a:r>
              <a:rPr lang="en" sz="850" b="1" u="sng" dirty="0">
                <a:solidFill>
                  <a:schemeClr val="folHlink"/>
                </a:solidFill>
                <a:highlight>
                  <a:schemeClr val="lt1"/>
                </a:highlight>
                <a:latin typeface="Calibri"/>
                <a:ea typeface="Calibri"/>
                <a:cs typeface="Calibri"/>
                <a:sym typeface="Calibri"/>
              </a:rPr>
              <a:t>Middletown (-$67.8k)</a:t>
            </a:r>
            <a:r>
              <a:rPr lang="en" sz="850" b="1" dirty="0">
                <a:solidFill>
                  <a:schemeClr val="folHlink"/>
                </a:solidFill>
                <a:highlight>
                  <a:schemeClr val="lt1"/>
                </a:highlight>
                <a:latin typeface="Calibri"/>
                <a:ea typeface="Calibri"/>
                <a:cs typeface="Calibri"/>
                <a:sym typeface="Calibri"/>
              </a:rPr>
              <a:t>:</a:t>
            </a:r>
            <a:r>
              <a:rPr lang="en" sz="850" b="1" dirty="0">
                <a:solidFill>
                  <a:srgbClr val="FF0000"/>
                </a:solidFill>
                <a:highlight>
                  <a:schemeClr val="lt1"/>
                </a:highlight>
                <a:latin typeface="Calibri"/>
                <a:ea typeface="Calibri"/>
                <a:cs typeface="Calibri"/>
                <a:sym typeface="Calibri"/>
              </a:rPr>
              <a:t>  </a:t>
            </a:r>
            <a:r>
              <a:rPr lang="en" sz="850" b="1" dirty="0">
                <a:solidFill>
                  <a:schemeClr val="folHlink"/>
                </a:solidFill>
                <a:highlight>
                  <a:schemeClr val="lt1"/>
                </a:highlight>
                <a:latin typeface="Calibri"/>
                <a:ea typeface="Calibri"/>
                <a:cs typeface="Calibri"/>
                <a:sym typeface="Calibri"/>
              </a:rPr>
              <a:t>HD+Other revenue dropped $11.3k (-1.3%) WoW.  We continue to work with the Mather team to understand why their revenue estimates from pricing actions continue to drop each week so we can determine the steps we need to take to correct any issues.</a:t>
            </a:r>
            <a:endParaRPr sz="850" b="1"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Changes to Mather business rules have been made to help close the revenue gap including increased caps and shortening timing between pricing actions. </a:t>
            </a:r>
            <a:endParaRPr sz="850"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Changed retention vendor in P2 and continue to see improvement in average retention for all channels.</a:t>
            </a:r>
            <a:endParaRPr sz="850" dirty="0">
              <a:solidFill>
                <a:schemeClr val="folHlink"/>
              </a:solidFill>
              <a:highlight>
                <a:schemeClr val="lt1"/>
              </a:highlight>
              <a:latin typeface="Calibri"/>
              <a:ea typeface="Calibri"/>
              <a:cs typeface="Calibri"/>
              <a:sym typeface="Calibri"/>
            </a:endParaRPr>
          </a:p>
          <a:p>
            <a:pPr marL="0" lvl="0" indent="0" algn="l" rtl="0">
              <a:lnSpc>
                <a:spcPct val="114000"/>
              </a:lnSpc>
              <a:spcBef>
                <a:spcPts val="300"/>
              </a:spcBef>
              <a:spcAft>
                <a:spcPts val="0"/>
              </a:spcAft>
              <a:buNone/>
            </a:pPr>
            <a:r>
              <a:rPr lang="en" sz="850" b="1" u="sng" dirty="0">
                <a:solidFill>
                  <a:schemeClr val="folHlink"/>
                </a:solidFill>
                <a:highlight>
                  <a:schemeClr val="lt1"/>
                </a:highlight>
                <a:latin typeface="Calibri"/>
                <a:ea typeface="Calibri"/>
                <a:cs typeface="Calibri"/>
                <a:sym typeface="Calibri"/>
              </a:rPr>
              <a:t>Peoria </a:t>
            </a:r>
            <a:r>
              <a:rPr lang="en" sz="850" b="1" u="sng" dirty="0" smtClean="0">
                <a:solidFill>
                  <a:schemeClr val="folHlink"/>
                </a:solidFill>
                <a:highlight>
                  <a:schemeClr val="lt1"/>
                </a:highlight>
                <a:latin typeface="Calibri"/>
                <a:ea typeface="Calibri"/>
                <a:cs typeface="Calibri"/>
                <a:sym typeface="Calibri"/>
              </a:rPr>
              <a:t>(-$65.7k</a:t>
            </a:r>
            <a:r>
              <a:rPr lang="en" sz="850" b="1" u="sng" dirty="0">
                <a:solidFill>
                  <a:schemeClr val="folHlink"/>
                </a:solidFill>
                <a:highlight>
                  <a:schemeClr val="lt1"/>
                </a:highlight>
                <a:latin typeface="Calibri"/>
                <a:ea typeface="Calibri"/>
                <a:cs typeface="Calibri"/>
                <a:sym typeface="Calibri"/>
              </a:rPr>
              <a:t>)</a:t>
            </a:r>
            <a:r>
              <a:rPr lang="en" sz="850" b="1" dirty="0">
                <a:solidFill>
                  <a:schemeClr val="folHlink"/>
                </a:solidFill>
                <a:highlight>
                  <a:schemeClr val="lt1"/>
                </a:highlight>
                <a:latin typeface="Calibri"/>
                <a:ea typeface="Calibri"/>
                <a:cs typeface="Calibri"/>
                <a:sym typeface="Calibri"/>
              </a:rPr>
              <a:t>:  HD+Other revenue improved </a:t>
            </a:r>
            <a:r>
              <a:rPr lang="en" sz="850" b="1" dirty="0" smtClean="0">
                <a:solidFill>
                  <a:schemeClr val="folHlink"/>
                </a:solidFill>
                <a:highlight>
                  <a:schemeClr val="lt1"/>
                </a:highlight>
                <a:latin typeface="Calibri"/>
                <a:ea typeface="Calibri"/>
                <a:cs typeface="Calibri"/>
                <a:sym typeface="Calibri"/>
              </a:rPr>
              <a:t>$1.9k (+0.2%) </a:t>
            </a:r>
            <a:r>
              <a:rPr lang="en" sz="850" b="1" dirty="0">
                <a:solidFill>
                  <a:schemeClr val="folHlink"/>
                </a:solidFill>
                <a:highlight>
                  <a:schemeClr val="lt1"/>
                </a:highlight>
                <a:latin typeface="Calibri"/>
                <a:ea typeface="Calibri"/>
                <a:cs typeface="Calibri"/>
                <a:sym typeface="Calibri"/>
              </a:rPr>
              <a:t>WoW after a small drop last week.  Start pressure remains suspended due to poor delivery service, but service credits for the month were lower than expected.</a:t>
            </a:r>
            <a:endParaRPr sz="850" b="1" dirty="0">
              <a:solidFill>
                <a:schemeClr val="folHlink"/>
              </a:solidFill>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Clr>
                <a:schemeClr val="folHlink"/>
              </a:buClr>
              <a:buSzPts val="850"/>
              <a:buFont typeface="Calibri"/>
              <a:buChar char="●"/>
            </a:pPr>
            <a:r>
              <a:rPr lang="en" sz="850" dirty="0">
                <a:solidFill>
                  <a:schemeClr val="folHlink"/>
                </a:solidFill>
                <a:highlight>
                  <a:schemeClr val="lt1"/>
                </a:highlight>
                <a:latin typeface="Calibri"/>
                <a:ea typeface="Calibri"/>
                <a:cs typeface="Calibri"/>
                <a:sym typeface="Calibri"/>
              </a:rPr>
              <a:t>Circulation ops will bring delivery in-house which is expected to take another 8-12 weeks.</a:t>
            </a:r>
            <a:endParaRPr sz="850" dirty="0">
              <a:solidFill>
                <a:schemeClr val="folHlink"/>
              </a:solidFill>
              <a:latin typeface="Times New Roman"/>
              <a:ea typeface="Times New Roman"/>
              <a:cs typeface="Times New Roman"/>
              <a:sym typeface="Times New Roman"/>
            </a:endParaRPr>
          </a:p>
          <a:p>
            <a:pPr marL="0" lvl="0" indent="0" algn="l" rtl="0">
              <a:lnSpc>
                <a:spcPct val="114000"/>
              </a:lnSpc>
              <a:spcBef>
                <a:spcPts val="300"/>
              </a:spcBef>
              <a:spcAft>
                <a:spcPts val="0"/>
              </a:spcAft>
              <a:buClr>
                <a:srgbClr val="000000"/>
              </a:buClr>
              <a:buSzPts val="1100"/>
              <a:buFont typeface="Arial"/>
              <a:buNone/>
            </a:pPr>
            <a:r>
              <a:rPr lang="en" sz="850" b="1" u="sng" dirty="0">
                <a:highlight>
                  <a:schemeClr val="lt1"/>
                </a:highlight>
                <a:latin typeface="Calibri"/>
                <a:ea typeface="Calibri"/>
                <a:cs typeface="Calibri"/>
                <a:sym typeface="Calibri"/>
              </a:rPr>
              <a:t>W. Palm Beach (-$58.1k)</a:t>
            </a:r>
            <a:r>
              <a:rPr lang="en" sz="850" b="1" dirty="0">
                <a:highlight>
                  <a:schemeClr val="lt1"/>
                </a:highlight>
                <a:latin typeface="Calibri"/>
                <a:ea typeface="Calibri"/>
                <a:cs typeface="Calibri"/>
                <a:sym typeface="Calibri"/>
              </a:rPr>
              <a:t>:  </a:t>
            </a:r>
            <a:r>
              <a:rPr lang="en" sz="850" b="1" dirty="0">
                <a:latin typeface="Calibri"/>
                <a:ea typeface="Calibri"/>
                <a:cs typeface="Calibri"/>
                <a:sym typeface="Calibri"/>
              </a:rPr>
              <a:t>HD+Other improved $10.3k (+0.5%) WoW.  </a:t>
            </a:r>
            <a:endParaRPr sz="850" b="1" dirty="0">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chemeClr val="lt1"/>
                </a:highlight>
                <a:latin typeface="Calibri"/>
                <a:ea typeface="Calibri"/>
                <a:cs typeface="Calibri"/>
                <a:sym typeface="Calibri"/>
              </a:rPr>
              <a:t>The average price increase was raised from 28% to 30% which should yield roughly $275k in additional revenue.</a:t>
            </a:r>
            <a:endParaRPr sz="850" dirty="0">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chemeClr val="lt1"/>
                </a:highlight>
                <a:latin typeface="Calibri"/>
                <a:ea typeface="Calibri"/>
                <a:cs typeface="Calibri"/>
                <a:sym typeface="Calibri"/>
              </a:rPr>
              <a:t>The 7-day subscription acquisition price was increased from $23.99 to $25.99 per month plus tax to generate $120k more revenue.</a:t>
            </a:r>
            <a:endParaRPr sz="850" dirty="0">
              <a:highlight>
                <a:schemeClr val="lt1"/>
              </a:highlight>
              <a:latin typeface="Calibri"/>
              <a:ea typeface="Calibri"/>
              <a:cs typeface="Calibri"/>
              <a:sym typeface="Calibri"/>
            </a:endParaRPr>
          </a:p>
          <a:p>
            <a:pPr marL="0" lvl="0" indent="0" algn="l" rtl="0">
              <a:lnSpc>
                <a:spcPct val="114000"/>
              </a:lnSpc>
              <a:spcBef>
                <a:spcPts val="300"/>
              </a:spcBef>
              <a:spcAft>
                <a:spcPts val="0"/>
              </a:spcAft>
              <a:buClr>
                <a:schemeClr val="folHlink"/>
              </a:buClr>
              <a:buSzPts val="1100"/>
              <a:buFont typeface="Arial"/>
              <a:buNone/>
            </a:pPr>
            <a:r>
              <a:rPr lang="en" sz="850" b="1" u="sng" dirty="0">
                <a:highlight>
                  <a:schemeClr val="lt1"/>
                </a:highlight>
                <a:latin typeface="Calibri"/>
                <a:ea typeface="Calibri"/>
                <a:cs typeface="Calibri"/>
                <a:sym typeface="Calibri"/>
              </a:rPr>
              <a:t>Jacksonville (+$51.1k)</a:t>
            </a:r>
            <a:r>
              <a:rPr lang="en" sz="850" b="1" dirty="0">
                <a:highlight>
                  <a:schemeClr val="lt1"/>
                </a:highlight>
                <a:latin typeface="Calibri"/>
                <a:ea typeface="Calibri"/>
                <a:cs typeface="Calibri"/>
                <a:sym typeface="Calibri"/>
              </a:rPr>
              <a:t>:</a:t>
            </a:r>
            <a:r>
              <a:rPr lang="en" sz="850" b="1" dirty="0">
                <a:solidFill>
                  <a:srgbClr val="FF0000"/>
                </a:solidFill>
                <a:highlight>
                  <a:schemeClr val="lt1"/>
                </a:highlight>
                <a:latin typeface="Calibri"/>
                <a:ea typeface="Calibri"/>
                <a:cs typeface="Calibri"/>
                <a:sym typeface="Calibri"/>
              </a:rPr>
              <a:t>  </a:t>
            </a:r>
            <a:r>
              <a:rPr lang="en" sz="850" b="1" dirty="0">
                <a:highlight>
                  <a:schemeClr val="lt1"/>
                </a:highlight>
                <a:latin typeface="Calibri"/>
                <a:ea typeface="Calibri"/>
                <a:cs typeface="Calibri"/>
                <a:sym typeface="Calibri"/>
              </a:rPr>
              <a:t>HD+Other improved $102.5k WoW as credits came in about $33k less than expected.  There were other adjustments made based on mapping corrections made by central processing, but we still believe March results may be overstated by as much as $65k.  If so, we’ll likely get hit with a correction in P4.</a:t>
            </a:r>
            <a:endParaRPr sz="850" b="1" dirty="0">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chemeClr val="lt1"/>
                </a:highlight>
                <a:latin typeface="Calibri"/>
                <a:ea typeface="Calibri"/>
                <a:cs typeface="Calibri"/>
                <a:sym typeface="Calibri"/>
              </a:rPr>
              <a:t>Raised the average price increase from 35% to 40%, are immediately targeting all subscribers who have not been priced in the past 12 months, and reduced the control group to 2%.</a:t>
            </a:r>
            <a:endParaRPr sz="850" dirty="0">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chemeClr val="lt1"/>
                </a:highlight>
                <a:latin typeface="Calibri"/>
                <a:ea typeface="Calibri"/>
                <a:cs typeface="Calibri"/>
                <a:sym typeface="Calibri"/>
              </a:rPr>
              <a:t>Premium editions were moved up to Q1 from later in the year; in all likelihood we will need to add these back to later months to help close the revenue gap.</a:t>
            </a:r>
            <a:endParaRPr sz="850" dirty="0">
              <a:highlight>
                <a:schemeClr val="lt1"/>
              </a:highlight>
              <a:latin typeface="Calibri"/>
              <a:ea typeface="Calibri"/>
              <a:cs typeface="Calibri"/>
              <a:sym typeface="Calibri"/>
            </a:endParaRPr>
          </a:p>
          <a:p>
            <a:pPr marL="228600" lvl="0" indent="-145415" algn="l" rtl="0">
              <a:lnSpc>
                <a:spcPct val="115000"/>
              </a:lnSpc>
              <a:spcBef>
                <a:spcPts val="0"/>
              </a:spcBef>
              <a:spcAft>
                <a:spcPts val="0"/>
              </a:spcAft>
              <a:buSzPts val="850"/>
              <a:buFont typeface="Calibri"/>
              <a:buChar char="●"/>
            </a:pPr>
            <a:r>
              <a:rPr lang="en" sz="850" dirty="0">
                <a:highlight>
                  <a:schemeClr val="lt1"/>
                </a:highlight>
                <a:latin typeface="Calibri"/>
                <a:ea typeface="Calibri"/>
                <a:cs typeface="Calibri"/>
                <a:sym typeface="Calibri"/>
              </a:rPr>
              <a:t>Working with customer service / call centers to significantly reduce credits by changing how we resolve subscriber complaints about premium and other charges.</a:t>
            </a:r>
            <a:endParaRPr sz="850" dirty="0">
              <a:highlight>
                <a:srgbClr val="FFFFFF"/>
              </a:highlight>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a:themeElements>
    <a:clrScheme name="Custom 12">
      <a:dk1>
        <a:srgbClr val="43023C"/>
      </a:dk1>
      <a:lt1>
        <a:srgbClr val="FFFFFF"/>
      </a:lt1>
      <a:dk2>
        <a:srgbClr val="001C3B"/>
      </a:dk2>
      <a:lt2>
        <a:srgbClr val="02426D"/>
      </a:lt2>
      <a:accent1>
        <a:srgbClr val="468DCA"/>
      </a:accent1>
      <a:accent2>
        <a:srgbClr val="006677"/>
      </a:accent2>
      <a:accent3>
        <a:srgbClr val="003826"/>
      </a:accent3>
      <a:accent4>
        <a:srgbClr val="36434D"/>
      </a:accent4>
      <a:accent5>
        <a:srgbClr val="FCAA12"/>
      </a:accent5>
      <a:accent6>
        <a:srgbClr val="E57518"/>
      </a:accent6>
      <a:hlink>
        <a:srgbClr val="43023C"/>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1983</Words>
  <Application>Microsoft Office PowerPoint</Application>
  <PresentationFormat>On-screen Show (16:9)</PresentationFormat>
  <Paragraphs>80</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Noto Sans Symbols</vt:lpstr>
      <vt:lpstr>Times New Roman</vt:lpstr>
      <vt:lpstr>Calibri</vt:lpstr>
      <vt:lpstr>Palatino Linotype</vt:lpstr>
      <vt:lpstr>Simple Light</vt:lpstr>
      <vt:lpstr>blank</vt:lpstr>
      <vt:lpstr>Consumer Revenue</vt:lpstr>
      <vt:lpstr>Consumer Revenue</vt:lpstr>
      <vt:lpstr>Consumer Revenue</vt:lpstr>
      <vt:lpstr>Consumer Revenue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Revenue</dc:title>
  <cp:lastModifiedBy>Knapp, Lee</cp:lastModifiedBy>
  <cp:revision>7</cp:revision>
  <dcterms:modified xsi:type="dcterms:W3CDTF">2019-04-11T22:42:00Z</dcterms:modified>
</cp:coreProperties>
</file>