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2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63" r:id="rId2"/>
    <p:sldId id="290" r:id="rId3"/>
    <p:sldId id="895" r:id="rId4"/>
    <p:sldId id="1025" r:id="rId5"/>
    <p:sldId id="1026" r:id="rId6"/>
    <p:sldId id="299" r:id="rId7"/>
    <p:sldId id="1027" r:id="rId8"/>
    <p:sldId id="1029" r:id="rId9"/>
    <p:sldId id="282" r:id="rId10"/>
    <p:sldId id="269" r:id="rId11"/>
    <p:sldId id="270" r:id="rId12"/>
    <p:sldId id="296" r:id="rId13"/>
    <p:sldId id="1028" r:id="rId14"/>
    <p:sldId id="1033" r:id="rId15"/>
    <p:sldId id="29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EB7"/>
    <a:srgbClr val="B3C3E4"/>
    <a:srgbClr val="CACCCE"/>
    <a:srgbClr val="7498CF"/>
    <a:srgbClr val="597DB0"/>
    <a:srgbClr val="DDDEE0"/>
    <a:srgbClr val="636462"/>
    <a:srgbClr val="AFBDD6"/>
    <a:srgbClr val="0D63A1"/>
    <a:srgbClr val="D9DA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916"/>
    <p:restoredTop sz="94674"/>
  </p:normalViewPr>
  <p:slideViewPr>
    <p:cSldViewPr snapToGrid="0" snapToObjects="1">
      <p:cViewPr varScale="1">
        <p:scale>
          <a:sx n="111" d="100"/>
          <a:sy n="111" d="100"/>
        </p:scale>
        <p:origin x="27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728158652658766"/>
          <c:y val="0.16910027179826403"/>
          <c:w val="0.78271841347341231"/>
          <c:h val="0.7875576051373688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Very</c:v>
                </c:pt>
              </c:strCache>
            </c:strRef>
          </c:tx>
          <c:spPr>
            <a:solidFill>
              <a:srgbClr val="002060"/>
            </a:solidFill>
            <a:ln w="57150"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  <a:ln w="571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B2E-4240-BE43-E16AA0F750E8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 w="571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B2E-4240-BE43-E16AA0F750E8}"/>
              </c:ext>
            </c:extLst>
          </c:dPt>
          <c:dPt>
            <c:idx val="2"/>
            <c:invertIfNegative val="0"/>
            <c:bubble3D val="0"/>
            <c:spPr>
              <a:solidFill>
                <a:srgbClr val="C00000"/>
              </a:solidFill>
              <a:ln w="571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B2E-4240-BE43-E16AA0F750E8}"/>
              </c:ext>
            </c:extLst>
          </c:dPt>
          <c:dPt>
            <c:idx val="3"/>
            <c:invertIfNegative val="0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 w="571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B2E-4240-BE43-E16AA0F750E8}"/>
              </c:ext>
            </c:extLst>
          </c:dPt>
          <c:dPt>
            <c:idx val="4"/>
            <c:invertIfNegative val="0"/>
            <c:bubble3D val="0"/>
            <c:spPr>
              <a:solidFill>
                <a:srgbClr val="002060"/>
              </a:solidFill>
              <a:ln w="571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B2E-4240-BE43-E16AA0F750E8}"/>
              </c:ext>
            </c:extLst>
          </c:dPt>
          <c:dPt>
            <c:idx val="5"/>
            <c:invertIfNegative val="0"/>
            <c:bubble3D val="0"/>
            <c:spPr>
              <a:solidFill>
                <a:srgbClr val="7030A0"/>
              </a:solidFill>
              <a:ln w="571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DB2E-4240-BE43-E16AA0F750E8}"/>
              </c:ext>
            </c:extLst>
          </c:dPt>
          <c:dPt>
            <c:idx val="6"/>
            <c:invertIfNegative val="0"/>
            <c:bubble3D val="0"/>
            <c:spPr>
              <a:solidFill>
                <a:srgbClr val="0070C0"/>
              </a:solidFill>
              <a:ln w="571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DB2E-4240-BE43-E16AA0F750E8}"/>
              </c:ext>
            </c:extLst>
          </c:dPt>
          <c:dPt>
            <c:idx val="7"/>
            <c:invertIfNegative val="0"/>
            <c:bubble3D val="0"/>
            <c:spPr>
              <a:solidFill>
                <a:srgbClr val="C00000"/>
              </a:solidFill>
              <a:ln w="571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0-DB2E-4240-BE43-E16AA0F750E8}"/>
              </c:ext>
            </c:extLst>
          </c:dPt>
          <c:dPt>
            <c:idx val="8"/>
            <c:invertIfNegative val="0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 w="571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DB2E-4240-BE43-E16AA0F750E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r">
                  <a:defRPr sz="20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Independents</c:v>
                </c:pt>
                <c:pt idx="1">
                  <c:v>Democrats</c:v>
                </c:pt>
                <c:pt idx="2">
                  <c:v>Republicans</c:v>
                </c:pt>
                <c:pt idx="3">
                  <c:v>National 2018</c:v>
                </c:pt>
                <c:pt idx="5">
                  <c:v>Independents</c:v>
                </c:pt>
                <c:pt idx="6">
                  <c:v>Democrats</c:v>
                </c:pt>
                <c:pt idx="7">
                  <c:v>Republicans</c:v>
                </c:pt>
                <c:pt idx="8">
                  <c:v>National 2021</c:v>
                </c:pt>
              </c:strCache>
            </c:strRef>
          </c:cat>
          <c:val>
            <c:numRef>
              <c:f>Sheet1!$B$2:$B$10</c:f>
              <c:numCache>
                <c:formatCode>0</c:formatCode>
                <c:ptCount val="9"/>
                <c:pt idx="0">
                  <c:v>7</c:v>
                </c:pt>
                <c:pt idx="1">
                  <c:v>8</c:v>
                </c:pt>
                <c:pt idx="2">
                  <c:v>19</c:v>
                </c:pt>
                <c:pt idx="3">
                  <c:v>12</c:v>
                </c:pt>
                <c:pt idx="5">
                  <c:v>9</c:v>
                </c:pt>
                <c:pt idx="6">
                  <c:v>13</c:v>
                </c:pt>
                <c:pt idx="7">
                  <c:v>9</c:v>
                </c:pt>
                <c:pt idx="8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DB2E-4240-BE43-E16AA0F750E8}"/>
            </c:ext>
          </c:extLst>
        </c:ser>
        <c:ser>
          <c:idx val="1"/>
          <c:order val="1"/>
          <c:tx>
            <c:strRef>
              <c:f>Sheet1!$B$1:$D$1</c:f>
              <c:strCache>
                <c:ptCount val="1"/>
                <c:pt idx="0">
                  <c:v>Very Somewhat Column1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 w="57150"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  <a:ln w="571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DB2E-4240-BE43-E16AA0F750E8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 w="571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DB2E-4240-BE43-E16AA0F750E8}"/>
              </c:ext>
            </c:extLst>
          </c:dPt>
          <c:dPt>
            <c:idx val="2"/>
            <c:invertIfNegative val="0"/>
            <c:bubble3D val="0"/>
            <c:spPr>
              <a:solidFill>
                <a:srgbClr val="C00000"/>
              </a:solidFill>
              <a:ln w="571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DB2E-4240-BE43-E16AA0F750E8}"/>
              </c:ext>
            </c:extLst>
          </c:dPt>
          <c:dPt>
            <c:idx val="3"/>
            <c:invertIfNegative val="0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 w="571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DB2E-4240-BE43-E16AA0F750E8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 w="571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DB2E-4240-BE43-E16AA0F750E8}"/>
              </c:ext>
            </c:extLst>
          </c:dPt>
          <c:dPt>
            <c:idx val="5"/>
            <c:invertIfNegative val="0"/>
            <c:bubble3D val="0"/>
            <c:spPr>
              <a:solidFill>
                <a:srgbClr val="7030A0"/>
              </a:solidFill>
              <a:ln w="571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D-DB2E-4240-BE43-E16AA0F750E8}"/>
              </c:ext>
            </c:extLst>
          </c:dPt>
          <c:dPt>
            <c:idx val="6"/>
            <c:invertIfNegative val="0"/>
            <c:bubble3D val="0"/>
            <c:spPr>
              <a:solidFill>
                <a:srgbClr val="0070C0"/>
              </a:solidFill>
              <a:ln w="571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F-DB2E-4240-BE43-E16AA0F750E8}"/>
              </c:ext>
            </c:extLst>
          </c:dPt>
          <c:dPt>
            <c:idx val="7"/>
            <c:invertIfNegative val="0"/>
            <c:bubble3D val="0"/>
            <c:spPr>
              <a:solidFill>
                <a:srgbClr val="C00000"/>
              </a:solidFill>
              <a:ln w="571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1-DB2E-4240-BE43-E16AA0F750E8}"/>
              </c:ext>
            </c:extLst>
          </c:dPt>
          <c:dPt>
            <c:idx val="8"/>
            <c:invertIfNegative val="0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 w="571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2-DB2E-4240-BE43-E16AA0F750E8}"/>
              </c:ext>
            </c:extLst>
          </c:dPt>
          <c:dLbls>
            <c:dLbl>
              <c:idx val="6"/>
              <c:spPr>
                <a:noFill/>
                <a:ln w="57150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0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F-DB2E-4240-BE43-E16AA0F750E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Independents</c:v>
                </c:pt>
                <c:pt idx="1">
                  <c:v>Democrats</c:v>
                </c:pt>
                <c:pt idx="2">
                  <c:v>Republicans</c:v>
                </c:pt>
                <c:pt idx="3">
                  <c:v>National 2018</c:v>
                </c:pt>
                <c:pt idx="5">
                  <c:v>Independents</c:v>
                </c:pt>
                <c:pt idx="6">
                  <c:v>Democrats</c:v>
                </c:pt>
                <c:pt idx="7">
                  <c:v>Republicans</c:v>
                </c:pt>
                <c:pt idx="8">
                  <c:v>National 2021</c:v>
                </c:pt>
              </c:strCache>
            </c:strRef>
          </c:cat>
          <c:val>
            <c:numRef>
              <c:f>Sheet1!$C$2:$C$10</c:f>
              <c:numCache>
                <c:formatCode>0</c:formatCode>
                <c:ptCount val="9"/>
                <c:pt idx="0">
                  <c:v>93</c:v>
                </c:pt>
                <c:pt idx="1">
                  <c:v>92</c:v>
                </c:pt>
                <c:pt idx="2">
                  <c:v>80</c:v>
                </c:pt>
                <c:pt idx="3">
                  <c:v>87</c:v>
                </c:pt>
                <c:pt idx="5">
                  <c:v>90</c:v>
                </c:pt>
                <c:pt idx="6">
                  <c:v>86</c:v>
                </c:pt>
                <c:pt idx="7">
                  <c:v>90</c:v>
                </c:pt>
                <c:pt idx="8">
                  <c:v>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3-DB2E-4240-BE43-E16AA0F750E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Column1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just">
                  <a:defRPr sz="2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Independents</c:v>
                </c:pt>
                <c:pt idx="1">
                  <c:v>Democrats</c:v>
                </c:pt>
                <c:pt idx="2">
                  <c:v>Republicans</c:v>
                </c:pt>
                <c:pt idx="3">
                  <c:v>National 2018</c:v>
                </c:pt>
                <c:pt idx="5">
                  <c:v>Independents</c:v>
                </c:pt>
                <c:pt idx="6">
                  <c:v>Democrats</c:v>
                </c:pt>
                <c:pt idx="7">
                  <c:v>Republicans</c:v>
                </c:pt>
                <c:pt idx="8">
                  <c:v>National 2021</c:v>
                </c:pt>
              </c:strCache>
            </c:strRef>
          </c:cat>
          <c:val>
            <c:numRef>
              <c:f>Sheet1!$D$2:$D$10</c:f>
              <c:numCache>
                <c:formatCode>General</c:formatCode>
                <c:ptCount val="9"/>
              </c:numCache>
            </c:numRef>
          </c:val>
          <c:extLst>
            <c:ext xmlns:c16="http://schemas.microsoft.com/office/drawing/2014/chart" uri="{C3380CC4-5D6E-409C-BE32-E72D297353CC}">
              <c16:uniqueId val="{0000002A-DB2E-4240-BE43-E16AA0F750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208099104"/>
        <c:axId val="208691216"/>
      </c:barChart>
      <c:catAx>
        <c:axId val="2080991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08691216"/>
        <c:crosses val="autoZero"/>
        <c:auto val="1"/>
        <c:lblAlgn val="ctr"/>
        <c:lblOffset val="100"/>
        <c:noMultiLvlLbl val="0"/>
      </c:catAx>
      <c:valAx>
        <c:axId val="208691216"/>
        <c:scaling>
          <c:orientation val="minMax"/>
        </c:scaling>
        <c:delete val="1"/>
        <c:axPos val="b"/>
        <c:numFmt formatCode="0" sourceLinked="1"/>
        <c:majorTickMark val="none"/>
        <c:minorTickMark val="none"/>
        <c:tickLblPos val="nextTo"/>
        <c:crossAx val="2080991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747C6F"/>
          </a:solidFill>
        </a:defRPr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44450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8.5311565225393952E-3"/>
                  <c:y val="2.18749999999999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26C-4FB2-B972-00B3B00AB2B4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26C-4FB2-B972-00B3B00AB2B4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26C-4FB2-B972-00B3B00AB2B4}"/>
                </c:ext>
              </c:extLst>
            </c:dLbl>
            <c:dLbl>
              <c:idx val="5"/>
              <c:layout>
                <c:manualLayout>
                  <c:x val="2.8437188408464349E-3"/>
                  <c:y val="-4.062500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26C-4FB2-B972-00B3B00AB2B4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26C-4FB2-B972-00B3B00AB2B4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26C-4FB2-B972-00B3B00AB2B4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26C-4FB2-B972-00B3B00AB2B4}"/>
                </c:ext>
              </c:extLst>
            </c:dLbl>
            <c:dLbl>
              <c:idx val="10"/>
              <c:layout>
                <c:manualLayout>
                  <c:x val="-4.2655782612696915E-3"/>
                  <c:y val="-5.00000000000000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26C-4FB2-B972-00B3B00AB2B4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26C-4FB2-B972-00B3B00AB2B4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26C-4FB2-B972-00B3B00AB2B4}"/>
                </c:ext>
              </c:extLst>
            </c:dLbl>
            <c:dLbl>
              <c:idx val="13"/>
              <c:layout>
                <c:manualLayout>
                  <c:x val="-5.6874376816929738E-3"/>
                  <c:y val="5.62500000000000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26C-4FB2-B972-00B3B00AB2B4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26C-4FB2-B972-00B3B00AB2B4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226C-4FB2-B972-00B3B00AB2B4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26C-4FB2-B972-00B3B00AB2B4}"/>
                </c:ext>
              </c:extLst>
            </c:dLbl>
            <c:dLbl>
              <c:idx val="19"/>
              <c:layout>
                <c:manualLayout>
                  <c:x val="-9.9530159429626133E-3"/>
                  <c:y val="-5.93749999999999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226C-4FB2-B972-00B3B00AB2B4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226C-4FB2-B972-00B3B00AB2B4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226C-4FB2-B972-00B3B00AB2B4}"/>
                </c:ext>
              </c:extLst>
            </c:dLbl>
            <c:dLbl>
              <c:idx val="22"/>
              <c:layout>
                <c:manualLayout>
                  <c:x val="-1.4218594204232304E-2"/>
                  <c:y val="-5.31249999999999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226C-4FB2-B972-00B3B00AB2B4}"/>
                </c:ext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226C-4FB2-B972-00B3B00AB2B4}"/>
                </c:ext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226C-4FB2-B972-00B3B00AB2B4}"/>
                </c:ext>
              </c:extLst>
            </c:dLbl>
            <c:dLbl>
              <c:idx val="25"/>
              <c:layout>
                <c:manualLayout>
                  <c:x val="-4.2655782612697956E-3"/>
                  <c:y val="-1.250000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226C-4FB2-B972-00B3B00AB2B4}"/>
                </c:ext>
              </c:extLst>
            </c:dLbl>
            <c:dLbl>
              <c:idx val="2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226C-4FB2-B972-00B3B00AB2B4}"/>
                </c:ext>
              </c:extLst>
            </c:dLbl>
            <c:dLbl>
              <c:idx val="27"/>
              <c:layout>
                <c:manualLayout>
                  <c:x val="-1.4218594204233347E-3"/>
                  <c:y val="-6.56250000000000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226C-4FB2-B972-00B3B00AB2B4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226C-4FB2-B972-00B3B00AB2B4}"/>
                </c:ext>
              </c:extLst>
            </c:dLbl>
            <c:dLbl>
              <c:idx val="3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226C-4FB2-B972-00B3B00AB2B4}"/>
                </c:ext>
              </c:extLst>
            </c:dLbl>
            <c:dLbl>
              <c:idx val="3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226C-4FB2-B972-00B3B00AB2B4}"/>
                </c:ext>
              </c:extLst>
            </c:dLbl>
            <c:dLbl>
              <c:idx val="34"/>
              <c:layout>
                <c:manualLayout>
                  <c:x val="-8.5311565225393831E-3"/>
                  <c:y val="-4.062500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226C-4FB2-B972-00B3B00AB2B4}"/>
                </c:ext>
              </c:extLst>
            </c:dLbl>
            <c:dLbl>
              <c:idx val="3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226C-4FB2-B972-00B3B00AB2B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Sheet1!$A$2:$A$39</c:f>
              <c:numCache>
                <c:formatCode>General</c:formatCode>
                <c:ptCount val="38"/>
                <c:pt idx="0">
                  <c:v>1964</c:v>
                </c:pt>
                <c:pt idx="1">
                  <c:v>1966</c:v>
                </c:pt>
                <c:pt idx="2">
                  <c:v>1968</c:v>
                </c:pt>
                <c:pt idx="3">
                  <c:v>1970</c:v>
                </c:pt>
                <c:pt idx="4">
                  <c:v>1972</c:v>
                </c:pt>
                <c:pt idx="5">
                  <c:v>1974</c:v>
                </c:pt>
                <c:pt idx="6">
                  <c:v>1976</c:v>
                </c:pt>
                <c:pt idx="7">
                  <c:v>1976</c:v>
                </c:pt>
                <c:pt idx="8">
                  <c:v>1976</c:v>
                </c:pt>
                <c:pt idx="9">
                  <c:v>1978</c:v>
                </c:pt>
                <c:pt idx="10">
                  <c:v>1980</c:v>
                </c:pt>
                <c:pt idx="11">
                  <c:v>1982</c:v>
                </c:pt>
                <c:pt idx="12">
                  <c:v>1983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1985</c:v>
                </c:pt>
                <c:pt idx="17">
                  <c:v>1988</c:v>
                </c:pt>
                <c:pt idx="18">
                  <c:v>1988</c:v>
                </c:pt>
                <c:pt idx="19">
                  <c:v>1990</c:v>
                </c:pt>
                <c:pt idx="20">
                  <c:v>1990</c:v>
                </c:pt>
                <c:pt idx="21">
                  <c:v>1990</c:v>
                </c:pt>
                <c:pt idx="22">
                  <c:v>1992</c:v>
                </c:pt>
                <c:pt idx="23">
                  <c:v>1992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1998</c:v>
                </c:pt>
                <c:pt idx="28">
                  <c:v>2004</c:v>
                </c:pt>
                <c:pt idx="29">
                  <c:v>2004</c:v>
                </c:pt>
                <c:pt idx="30">
                  <c:v>2008</c:v>
                </c:pt>
                <c:pt idx="31">
                  <c:v>2012</c:v>
                </c:pt>
                <c:pt idx="32">
                  <c:v>2015</c:v>
                </c:pt>
                <c:pt idx="33">
                  <c:v>2016</c:v>
                </c:pt>
                <c:pt idx="34">
                  <c:v>2016</c:v>
                </c:pt>
                <c:pt idx="35">
                  <c:v>2018</c:v>
                </c:pt>
                <c:pt idx="36">
                  <c:v>2020</c:v>
                </c:pt>
                <c:pt idx="37">
                  <c:v>2021</c:v>
                </c:pt>
              </c:numCache>
            </c:numRef>
          </c:cat>
          <c:val>
            <c:numRef>
              <c:f>Sheet1!$B$2:$B$39</c:f>
              <c:numCache>
                <c:formatCode>General</c:formatCode>
                <c:ptCount val="38"/>
                <c:pt idx="0">
                  <c:v>29</c:v>
                </c:pt>
                <c:pt idx="1">
                  <c:v>33</c:v>
                </c:pt>
                <c:pt idx="2">
                  <c:v>40</c:v>
                </c:pt>
                <c:pt idx="3">
                  <c:v>50</c:v>
                </c:pt>
                <c:pt idx="4">
                  <c:v>53</c:v>
                </c:pt>
                <c:pt idx="5">
                  <c:v>66</c:v>
                </c:pt>
                <c:pt idx="6">
                  <c:v>66</c:v>
                </c:pt>
                <c:pt idx="7">
                  <c:v>57</c:v>
                </c:pt>
                <c:pt idx="8">
                  <c:v>61</c:v>
                </c:pt>
                <c:pt idx="9">
                  <c:v>67</c:v>
                </c:pt>
                <c:pt idx="10">
                  <c:v>70</c:v>
                </c:pt>
                <c:pt idx="11">
                  <c:v>61</c:v>
                </c:pt>
                <c:pt idx="12">
                  <c:v>59</c:v>
                </c:pt>
                <c:pt idx="13">
                  <c:v>54</c:v>
                </c:pt>
                <c:pt idx="14">
                  <c:v>55</c:v>
                </c:pt>
                <c:pt idx="15">
                  <c:v>54</c:v>
                </c:pt>
                <c:pt idx="16">
                  <c:v>55</c:v>
                </c:pt>
                <c:pt idx="17">
                  <c:v>57</c:v>
                </c:pt>
                <c:pt idx="18">
                  <c:v>64</c:v>
                </c:pt>
                <c:pt idx="19">
                  <c:v>77</c:v>
                </c:pt>
                <c:pt idx="20">
                  <c:v>71</c:v>
                </c:pt>
                <c:pt idx="21">
                  <c:v>71</c:v>
                </c:pt>
                <c:pt idx="22">
                  <c:v>75</c:v>
                </c:pt>
                <c:pt idx="23">
                  <c:v>75</c:v>
                </c:pt>
                <c:pt idx="24">
                  <c:v>76</c:v>
                </c:pt>
                <c:pt idx="25">
                  <c:v>79</c:v>
                </c:pt>
                <c:pt idx="26">
                  <c:v>69</c:v>
                </c:pt>
                <c:pt idx="27">
                  <c:v>64</c:v>
                </c:pt>
                <c:pt idx="28">
                  <c:v>64</c:v>
                </c:pt>
                <c:pt idx="29">
                  <c:v>56</c:v>
                </c:pt>
                <c:pt idx="30">
                  <c:v>69</c:v>
                </c:pt>
                <c:pt idx="31">
                  <c:v>71</c:v>
                </c:pt>
                <c:pt idx="32">
                  <c:v>79</c:v>
                </c:pt>
                <c:pt idx="33">
                  <c:v>78</c:v>
                </c:pt>
                <c:pt idx="34">
                  <c:v>92</c:v>
                </c:pt>
                <c:pt idx="35">
                  <c:v>89</c:v>
                </c:pt>
                <c:pt idx="36">
                  <c:v>83</c:v>
                </c:pt>
                <c:pt idx="37">
                  <c:v>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C-226C-4FB2-B972-00B3B00AB2B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44450" cap="rnd">
              <a:solidFill>
                <a:schemeClr val="accent2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Sheet1!$A$2:$A$39</c:f>
              <c:numCache>
                <c:formatCode>General</c:formatCode>
                <c:ptCount val="38"/>
                <c:pt idx="0">
                  <c:v>1964</c:v>
                </c:pt>
                <c:pt idx="1">
                  <c:v>1966</c:v>
                </c:pt>
                <c:pt idx="2">
                  <c:v>1968</c:v>
                </c:pt>
                <c:pt idx="3">
                  <c:v>1970</c:v>
                </c:pt>
                <c:pt idx="4">
                  <c:v>1972</c:v>
                </c:pt>
                <c:pt idx="5">
                  <c:v>1974</c:v>
                </c:pt>
                <c:pt idx="6">
                  <c:v>1976</c:v>
                </c:pt>
                <c:pt idx="7">
                  <c:v>1976</c:v>
                </c:pt>
                <c:pt idx="8">
                  <c:v>1976</c:v>
                </c:pt>
                <c:pt idx="9">
                  <c:v>1978</c:v>
                </c:pt>
                <c:pt idx="10">
                  <c:v>1980</c:v>
                </c:pt>
                <c:pt idx="11">
                  <c:v>1982</c:v>
                </c:pt>
                <c:pt idx="12">
                  <c:v>1983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1985</c:v>
                </c:pt>
                <c:pt idx="17">
                  <c:v>1988</c:v>
                </c:pt>
                <c:pt idx="18">
                  <c:v>1988</c:v>
                </c:pt>
                <c:pt idx="19">
                  <c:v>1990</c:v>
                </c:pt>
                <c:pt idx="20">
                  <c:v>1990</c:v>
                </c:pt>
                <c:pt idx="21">
                  <c:v>1990</c:v>
                </c:pt>
                <c:pt idx="22">
                  <c:v>1992</c:v>
                </c:pt>
                <c:pt idx="23">
                  <c:v>1992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1998</c:v>
                </c:pt>
                <c:pt idx="28">
                  <c:v>2004</c:v>
                </c:pt>
                <c:pt idx="29">
                  <c:v>2004</c:v>
                </c:pt>
                <c:pt idx="30">
                  <c:v>2008</c:v>
                </c:pt>
                <c:pt idx="31">
                  <c:v>2012</c:v>
                </c:pt>
                <c:pt idx="32">
                  <c:v>2015</c:v>
                </c:pt>
                <c:pt idx="33">
                  <c:v>2016</c:v>
                </c:pt>
                <c:pt idx="34">
                  <c:v>2016</c:v>
                </c:pt>
                <c:pt idx="35">
                  <c:v>2018</c:v>
                </c:pt>
                <c:pt idx="36">
                  <c:v>2020</c:v>
                </c:pt>
                <c:pt idx="37">
                  <c:v>2021</c:v>
                </c:pt>
              </c:numCache>
            </c:numRef>
          </c:cat>
          <c:val>
            <c:numRef>
              <c:f>Sheet1!$C$2:$C$39</c:f>
              <c:numCache>
                <c:formatCode>General</c:formatCode>
                <c:ptCount val="38"/>
                <c:pt idx="0">
                  <c:v>64</c:v>
                </c:pt>
                <c:pt idx="1">
                  <c:v>53</c:v>
                </c:pt>
                <c:pt idx="2">
                  <c:v>51</c:v>
                </c:pt>
                <c:pt idx="3">
                  <c:v>41</c:v>
                </c:pt>
                <c:pt idx="4">
                  <c:v>38</c:v>
                </c:pt>
                <c:pt idx="5">
                  <c:v>25</c:v>
                </c:pt>
                <c:pt idx="6">
                  <c:v>24</c:v>
                </c:pt>
                <c:pt idx="7">
                  <c:v>35</c:v>
                </c:pt>
                <c:pt idx="8">
                  <c:v>31</c:v>
                </c:pt>
                <c:pt idx="9">
                  <c:v>24</c:v>
                </c:pt>
                <c:pt idx="10">
                  <c:v>21</c:v>
                </c:pt>
                <c:pt idx="11">
                  <c:v>29</c:v>
                </c:pt>
                <c:pt idx="12">
                  <c:v>30</c:v>
                </c:pt>
                <c:pt idx="13">
                  <c:v>33</c:v>
                </c:pt>
                <c:pt idx="14">
                  <c:v>39</c:v>
                </c:pt>
                <c:pt idx="15">
                  <c:v>37</c:v>
                </c:pt>
                <c:pt idx="16">
                  <c:v>36</c:v>
                </c:pt>
                <c:pt idx="17">
                  <c:v>35</c:v>
                </c:pt>
                <c:pt idx="18">
                  <c:v>31</c:v>
                </c:pt>
                <c:pt idx="19">
                  <c:v>18</c:v>
                </c:pt>
                <c:pt idx="20">
                  <c:v>21</c:v>
                </c:pt>
                <c:pt idx="21">
                  <c:v>24</c:v>
                </c:pt>
                <c:pt idx="22">
                  <c:v>19</c:v>
                </c:pt>
                <c:pt idx="23">
                  <c:v>20</c:v>
                </c:pt>
                <c:pt idx="24">
                  <c:v>19</c:v>
                </c:pt>
                <c:pt idx="25">
                  <c:v>15</c:v>
                </c:pt>
                <c:pt idx="26">
                  <c:v>27</c:v>
                </c:pt>
                <c:pt idx="27">
                  <c:v>32</c:v>
                </c:pt>
                <c:pt idx="28">
                  <c:v>28</c:v>
                </c:pt>
                <c:pt idx="29">
                  <c:v>40</c:v>
                </c:pt>
                <c:pt idx="30">
                  <c:v>29</c:v>
                </c:pt>
                <c:pt idx="31">
                  <c:v>26</c:v>
                </c:pt>
                <c:pt idx="32">
                  <c:v>19</c:v>
                </c:pt>
                <c:pt idx="33">
                  <c:v>18</c:v>
                </c:pt>
                <c:pt idx="34">
                  <c:v>7</c:v>
                </c:pt>
                <c:pt idx="35">
                  <c:v>9</c:v>
                </c:pt>
                <c:pt idx="36">
                  <c:v>16</c:v>
                </c:pt>
                <c:pt idx="37">
                  <c:v>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D-226C-4FB2-B972-00B3B00AB2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10460704"/>
        <c:axId val="310457904"/>
      </c:lineChart>
      <c:catAx>
        <c:axId val="310460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0457904"/>
        <c:crosses val="autoZero"/>
        <c:auto val="1"/>
        <c:lblAlgn val="ctr"/>
        <c:lblOffset val="100"/>
        <c:tickLblSkip val="4"/>
        <c:noMultiLvlLbl val="0"/>
      </c:catAx>
      <c:valAx>
        <c:axId val="310457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0460704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638689052897813"/>
          <c:y val="0.16910027179826403"/>
          <c:w val="0.73361310947102187"/>
          <c:h val="0.7875576051373688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Very</c:v>
                </c:pt>
              </c:strCache>
            </c:strRef>
          </c:tx>
          <c:spPr>
            <a:solidFill>
              <a:srgbClr val="002060"/>
            </a:solidFill>
            <a:ln w="57150"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  <a:ln w="571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B2E-4240-BE43-E16AA0F750E8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 w="571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B2E-4240-BE43-E16AA0F750E8}"/>
              </c:ext>
            </c:extLst>
          </c:dPt>
          <c:dPt>
            <c:idx val="2"/>
            <c:invertIfNegative val="0"/>
            <c:bubble3D val="0"/>
            <c:spPr>
              <a:solidFill>
                <a:srgbClr val="C00000"/>
              </a:solidFill>
              <a:ln w="571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B2E-4240-BE43-E16AA0F750E8}"/>
              </c:ext>
            </c:extLst>
          </c:dPt>
          <c:dPt>
            <c:idx val="3"/>
            <c:invertIfNegative val="0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 w="571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B2E-4240-BE43-E16AA0F750E8}"/>
              </c:ext>
            </c:extLst>
          </c:dPt>
          <c:dPt>
            <c:idx val="4"/>
            <c:invertIfNegative val="0"/>
            <c:bubble3D val="0"/>
            <c:spPr>
              <a:solidFill>
                <a:srgbClr val="002060"/>
              </a:solidFill>
              <a:ln w="571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B2E-4240-BE43-E16AA0F750E8}"/>
              </c:ext>
            </c:extLst>
          </c:dPt>
          <c:dPt>
            <c:idx val="5"/>
            <c:invertIfNegative val="0"/>
            <c:bubble3D val="0"/>
            <c:spPr>
              <a:solidFill>
                <a:srgbClr val="7030A0"/>
              </a:solidFill>
              <a:ln w="571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DB2E-4240-BE43-E16AA0F750E8}"/>
              </c:ext>
            </c:extLst>
          </c:dPt>
          <c:dPt>
            <c:idx val="6"/>
            <c:invertIfNegative val="0"/>
            <c:bubble3D val="0"/>
            <c:spPr>
              <a:solidFill>
                <a:srgbClr val="0070C0"/>
              </a:solidFill>
              <a:ln w="571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DB2E-4240-BE43-E16AA0F750E8}"/>
              </c:ext>
            </c:extLst>
          </c:dPt>
          <c:dPt>
            <c:idx val="7"/>
            <c:invertIfNegative val="0"/>
            <c:bubble3D val="0"/>
            <c:spPr>
              <a:solidFill>
                <a:srgbClr val="C00000"/>
              </a:solidFill>
              <a:ln w="571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0-DB2E-4240-BE43-E16AA0F750E8}"/>
              </c:ext>
            </c:extLst>
          </c:dPt>
          <c:dPt>
            <c:idx val="8"/>
            <c:invertIfNegative val="0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 w="571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DB2E-4240-BE43-E16AA0F750E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r">
                  <a:defRPr sz="20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Independents</c:v>
                </c:pt>
                <c:pt idx="1">
                  <c:v>Democrats</c:v>
                </c:pt>
                <c:pt idx="2">
                  <c:v>Republicans</c:v>
                </c:pt>
                <c:pt idx="3">
                  <c:v>National 2018</c:v>
                </c:pt>
                <c:pt idx="5">
                  <c:v>Independents</c:v>
                </c:pt>
                <c:pt idx="6">
                  <c:v>Democrats</c:v>
                </c:pt>
                <c:pt idx="7">
                  <c:v>Republicans</c:v>
                </c:pt>
                <c:pt idx="8">
                  <c:v>National 2021</c:v>
                </c:pt>
              </c:strCache>
            </c:strRef>
          </c:cat>
          <c:val>
            <c:numRef>
              <c:f>Sheet1!$B$2:$B$10</c:f>
              <c:numCache>
                <c:formatCode>0</c:formatCode>
                <c:ptCount val="9"/>
                <c:pt idx="0">
                  <c:v>24</c:v>
                </c:pt>
                <c:pt idx="1">
                  <c:v>11</c:v>
                </c:pt>
                <c:pt idx="2">
                  <c:v>34</c:v>
                </c:pt>
                <c:pt idx="3">
                  <c:v>21</c:v>
                </c:pt>
                <c:pt idx="5">
                  <c:v>11</c:v>
                </c:pt>
                <c:pt idx="6">
                  <c:v>20</c:v>
                </c:pt>
                <c:pt idx="7">
                  <c:v>16</c:v>
                </c:pt>
                <c:pt idx="8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DB2E-4240-BE43-E16AA0F750E8}"/>
            </c:ext>
          </c:extLst>
        </c:ser>
        <c:ser>
          <c:idx val="1"/>
          <c:order val="1"/>
          <c:tx>
            <c:strRef>
              <c:f>Sheet1!$B$1:$D$1</c:f>
              <c:strCache>
                <c:ptCount val="1"/>
                <c:pt idx="0">
                  <c:v>Very Somewhat Column1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 w="57150"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  <a:ln w="571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DB2E-4240-BE43-E16AA0F750E8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 w="571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DB2E-4240-BE43-E16AA0F750E8}"/>
              </c:ext>
            </c:extLst>
          </c:dPt>
          <c:dPt>
            <c:idx val="2"/>
            <c:invertIfNegative val="0"/>
            <c:bubble3D val="0"/>
            <c:spPr>
              <a:solidFill>
                <a:srgbClr val="C00000"/>
              </a:solidFill>
              <a:ln w="571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DB2E-4240-BE43-E16AA0F750E8}"/>
              </c:ext>
            </c:extLst>
          </c:dPt>
          <c:dPt>
            <c:idx val="3"/>
            <c:invertIfNegative val="0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 w="571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DB2E-4240-BE43-E16AA0F750E8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 w="571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DB2E-4240-BE43-E16AA0F750E8}"/>
              </c:ext>
            </c:extLst>
          </c:dPt>
          <c:dPt>
            <c:idx val="5"/>
            <c:invertIfNegative val="0"/>
            <c:bubble3D val="0"/>
            <c:spPr>
              <a:solidFill>
                <a:srgbClr val="7030A0"/>
              </a:solidFill>
              <a:ln w="571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D-DB2E-4240-BE43-E16AA0F750E8}"/>
              </c:ext>
            </c:extLst>
          </c:dPt>
          <c:dPt>
            <c:idx val="6"/>
            <c:invertIfNegative val="0"/>
            <c:bubble3D val="0"/>
            <c:spPr>
              <a:solidFill>
                <a:srgbClr val="0070C0"/>
              </a:solidFill>
              <a:ln w="571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F-DB2E-4240-BE43-E16AA0F750E8}"/>
              </c:ext>
            </c:extLst>
          </c:dPt>
          <c:dPt>
            <c:idx val="7"/>
            <c:invertIfNegative val="0"/>
            <c:bubble3D val="0"/>
            <c:spPr>
              <a:solidFill>
                <a:srgbClr val="C00000"/>
              </a:solidFill>
              <a:ln w="571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1-DB2E-4240-BE43-E16AA0F750E8}"/>
              </c:ext>
            </c:extLst>
          </c:dPt>
          <c:dPt>
            <c:idx val="8"/>
            <c:invertIfNegative val="0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 w="571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2-DB2E-4240-BE43-E16AA0F750E8}"/>
              </c:ext>
            </c:extLst>
          </c:dPt>
          <c:dLbls>
            <c:dLbl>
              <c:idx val="6"/>
              <c:spPr>
                <a:noFill/>
                <a:ln w="57150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0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F-DB2E-4240-BE43-E16AA0F750E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Independents</c:v>
                </c:pt>
                <c:pt idx="1">
                  <c:v>Democrats</c:v>
                </c:pt>
                <c:pt idx="2">
                  <c:v>Republicans</c:v>
                </c:pt>
                <c:pt idx="3">
                  <c:v>National 2018</c:v>
                </c:pt>
                <c:pt idx="5">
                  <c:v>Independents</c:v>
                </c:pt>
                <c:pt idx="6">
                  <c:v>Democrats</c:v>
                </c:pt>
                <c:pt idx="7">
                  <c:v>Republicans</c:v>
                </c:pt>
                <c:pt idx="8">
                  <c:v>National 2021</c:v>
                </c:pt>
              </c:strCache>
            </c:strRef>
          </c:cat>
          <c:val>
            <c:numRef>
              <c:f>Sheet1!$C$2:$C$10</c:f>
              <c:numCache>
                <c:formatCode>0</c:formatCode>
                <c:ptCount val="9"/>
                <c:pt idx="0">
                  <c:v>76</c:v>
                </c:pt>
                <c:pt idx="1">
                  <c:v>89</c:v>
                </c:pt>
                <c:pt idx="2">
                  <c:v>66</c:v>
                </c:pt>
                <c:pt idx="3">
                  <c:v>79</c:v>
                </c:pt>
                <c:pt idx="5">
                  <c:v>89</c:v>
                </c:pt>
                <c:pt idx="6">
                  <c:v>80</c:v>
                </c:pt>
                <c:pt idx="7">
                  <c:v>84</c:v>
                </c:pt>
                <c:pt idx="8">
                  <c:v>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3-DB2E-4240-BE43-E16AA0F750E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Column1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just">
                  <a:defRPr sz="2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Independents</c:v>
                </c:pt>
                <c:pt idx="1">
                  <c:v>Democrats</c:v>
                </c:pt>
                <c:pt idx="2">
                  <c:v>Republicans</c:v>
                </c:pt>
                <c:pt idx="3">
                  <c:v>National 2018</c:v>
                </c:pt>
                <c:pt idx="5">
                  <c:v>Independents</c:v>
                </c:pt>
                <c:pt idx="6">
                  <c:v>Democrats</c:v>
                </c:pt>
                <c:pt idx="7">
                  <c:v>Republicans</c:v>
                </c:pt>
                <c:pt idx="8">
                  <c:v>National 2021</c:v>
                </c:pt>
              </c:strCache>
            </c:strRef>
          </c:cat>
          <c:val>
            <c:numRef>
              <c:f>Sheet1!$D$2:$D$10</c:f>
              <c:numCache>
                <c:formatCode>General</c:formatCode>
                <c:ptCount val="9"/>
              </c:numCache>
            </c:numRef>
          </c:val>
          <c:extLst>
            <c:ext xmlns:c16="http://schemas.microsoft.com/office/drawing/2014/chart" uri="{C3380CC4-5D6E-409C-BE32-E72D297353CC}">
              <c16:uniqueId val="{0000002A-DB2E-4240-BE43-E16AA0F750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208095184"/>
        <c:axId val="208095744"/>
      </c:barChart>
      <c:catAx>
        <c:axId val="2080951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08095744"/>
        <c:crosses val="autoZero"/>
        <c:auto val="1"/>
        <c:lblAlgn val="ctr"/>
        <c:lblOffset val="100"/>
        <c:noMultiLvlLbl val="0"/>
      </c:catAx>
      <c:valAx>
        <c:axId val="208095744"/>
        <c:scaling>
          <c:orientation val="minMax"/>
        </c:scaling>
        <c:delete val="1"/>
        <c:axPos val="b"/>
        <c:numFmt formatCode="0" sourceLinked="1"/>
        <c:majorTickMark val="none"/>
        <c:minorTickMark val="none"/>
        <c:tickLblPos val="nextTo"/>
        <c:crossAx val="208095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747C6F"/>
          </a:solidFill>
        </a:defRPr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0.11566</cdr:x>
      <cdr:y>0.0538</cdr:y>
    </cdr:from>
    <cdr:to>
      <cdr:x>0.38106</cdr:x>
      <cdr:y>0.12666</cdr:y>
    </cdr:to>
    <cdr:sp macro="" textlink="">
      <cdr:nvSpPr>
        <cdr:cNvPr id="16" name="TextBox 1"/>
        <cdr:cNvSpPr txBox="1"/>
      </cdr:nvSpPr>
      <cdr:spPr>
        <a:xfrm xmlns:a="http://schemas.openxmlformats.org/drawingml/2006/main">
          <a:off x="1196491" y="234036"/>
          <a:ext cx="2745593" cy="3169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Elections are </a:t>
          </a:r>
          <a:br>
            <a:rPr lang="en-US" sz="1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fully adequate</a:t>
          </a:r>
        </a:p>
      </cdr:txBody>
    </cdr:sp>
  </cdr:relSizeAnchor>
  <cdr:relSizeAnchor xmlns:cdr="http://schemas.openxmlformats.org/drawingml/2006/chartDrawing">
    <cdr:from>
      <cdr:x>0.42147</cdr:x>
      <cdr:y>0.0538</cdr:y>
    </cdr:from>
    <cdr:to>
      <cdr:x>0.70972</cdr:x>
      <cdr:y>0.12666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430F32D8-A0D3-4843-A3AF-E3914C3ED9C1}"/>
            </a:ext>
          </a:extLst>
        </cdr:cNvPr>
        <cdr:cNvSpPr txBox="1"/>
      </cdr:nvSpPr>
      <cdr:spPr>
        <a:xfrm xmlns:a="http://schemas.openxmlformats.org/drawingml/2006/main">
          <a:off x="4360108" y="234036"/>
          <a:ext cx="2981980" cy="3169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Elections alone </a:t>
          </a:r>
          <a:br>
            <a:rPr lang="en-US" sz="1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are not enough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0.18377</cdr:x>
      <cdr:y>0.0465</cdr:y>
    </cdr:from>
    <cdr:to>
      <cdr:x>0.44917</cdr:x>
      <cdr:y>0.11936</cdr:y>
    </cdr:to>
    <cdr:sp macro="" textlink="">
      <cdr:nvSpPr>
        <cdr:cNvPr id="16" name="TextBox 1"/>
        <cdr:cNvSpPr txBox="1"/>
      </cdr:nvSpPr>
      <cdr:spPr>
        <a:xfrm xmlns:a="http://schemas.openxmlformats.org/drawingml/2006/main">
          <a:off x="1901153" y="236347"/>
          <a:ext cx="2745572" cy="3703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There is an </a:t>
          </a:r>
          <a:br>
            <a:rPr 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adequate system</a:t>
          </a:r>
        </a:p>
      </cdr:txBody>
    </cdr:sp>
  </cdr:relSizeAnchor>
  <cdr:relSizeAnchor xmlns:cdr="http://schemas.openxmlformats.org/drawingml/2006/chartDrawing">
    <cdr:from>
      <cdr:x>0.47257</cdr:x>
      <cdr:y>0.0519</cdr:y>
    </cdr:from>
    <cdr:to>
      <cdr:x>0.76081</cdr:x>
      <cdr:y>0.12476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430F32D8-A0D3-4843-A3AF-E3914C3ED9C1}"/>
            </a:ext>
          </a:extLst>
        </cdr:cNvPr>
        <cdr:cNvSpPr txBox="1"/>
      </cdr:nvSpPr>
      <cdr:spPr>
        <a:xfrm xmlns:a="http://schemas.openxmlformats.org/drawingml/2006/main">
          <a:off x="4888790" y="263800"/>
          <a:ext cx="2981920" cy="3703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There is not an </a:t>
          </a:r>
          <a:br>
            <a:rPr 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adequate system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F351BC-F14B-5D4F-94FE-991E0FB82465}" type="datetimeFigureOut">
              <a:rPr lang="en-US" smtClean="0"/>
              <a:t>5/7/23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2225B3-58B8-7848-8928-C8D5F506D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044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2225B3-58B8-7848-8928-C8D5F506DB2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4040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2225B3-58B8-7848-8928-C8D5F506DB2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1614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2225B3-58B8-7848-8928-C8D5F506DB2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1940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2225B3-58B8-7848-8928-C8D5F506DB2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5473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2225B3-58B8-7848-8928-C8D5F506DB2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5640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2225B3-58B8-7848-8928-C8D5F506DB2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7255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2225B3-58B8-7848-8928-C8D5F506DB2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646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2225B3-58B8-7848-8928-C8D5F506DB2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1945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2225B3-58B8-7848-8928-C8D5F506DB2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3258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2225B3-58B8-7848-8928-C8D5F506DB2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1002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2225B3-58B8-7848-8928-C8D5F506DB2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5188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2225B3-58B8-7848-8928-C8D5F506DB2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9034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2225B3-58B8-7848-8928-C8D5F506DB2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5441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2225B3-58B8-7848-8928-C8D5F506DB2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456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96274-6242-114D-9159-DEED66A4C4B0}" type="datetimeFigureOut">
              <a:rPr lang="en-US" smtClean="0"/>
              <a:t>5/7/23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238C6-27DB-4144-AEA0-3E79B8612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512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96274-6242-114D-9159-DEED66A4C4B0}" type="datetimeFigureOut">
              <a:rPr lang="en-US" smtClean="0"/>
              <a:t>5/7/23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238C6-27DB-4144-AEA0-3E79B8612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090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96274-6242-114D-9159-DEED66A4C4B0}" type="datetimeFigureOut">
              <a:rPr lang="en-US" smtClean="0"/>
              <a:t>5/7/23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238C6-27DB-4144-AEA0-3E79B8612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7856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FFFE5E6-7DBB-4EFD-BC38-C0DFCEF718F1}"/>
              </a:ext>
            </a:extLst>
          </p:cNvPr>
          <p:cNvSpPr/>
          <p:nvPr userDrawn="1"/>
        </p:nvSpPr>
        <p:spPr>
          <a:xfrm>
            <a:off x="86206" y="62274"/>
            <a:ext cx="12019588" cy="6740310"/>
          </a:xfrm>
          <a:prstGeom prst="rect">
            <a:avLst/>
          </a:prstGeom>
          <a:noFill/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008094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96274-6242-114D-9159-DEED66A4C4B0}" type="datetimeFigureOut">
              <a:rPr lang="en-US" smtClean="0"/>
              <a:t>5/7/23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238C6-27DB-4144-AEA0-3E79B8612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134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96274-6242-114D-9159-DEED66A4C4B0}" type="datetimeFigureOut">
              <a:rPr lang="en-US" smtClean="0"/>
              <a:t>5/7/23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238C6-27DB-4144-AEA0-3E79B8612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97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96274-6242-114D-9159-DEED66A4C4B0}" type="datetimeFigureOut">
              <a:rPr lang="en-US" smtClean="0"/>
              <a:t>5/7/23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238C6-27DB-4144-AEA0-3E79B8612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15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96274-6242-114D-9159-DEED66A4C4B0}" type="datetimeFigureOut">
              <a:rPr lang="en-US" smtClean="0"/>
              <a:t>5/7/23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238C6-27DB-4144-AEA0-3E79B8612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462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96274-6242-114D-9159-DEED66A4C4B0}" type="datetimeFigureOut">
              <a:rPr lang="en-US" smtClean="0"/>
              <a:t>5/7/23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238C6-27DB-4144-AEA0-3E79B8612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356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96274-6242-114D-9159-DEED66A4C4B0}" type="datetimeFigureOut">
              <a:rPr lang="en-US" smtClean="0"/>
              <a:t>5/7/23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238C6-27DB-4144-AEA0-3E79B8612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592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96274-6242-114D-9159-DEED66A4C4B0}" type="datetimeFigureOut">
              <a:rPr lang="en-US" smtClean="0"/>
              <a:t>5/7/23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238C6-27DB-4144-AEA0-3E79B8612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36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96274-6242-114D-9159-DEED66A4C4B0}" type="datetimeFigureOut">
              <a:rPr lang="en-US" smtClean="0"/>
              <a:t>5/7/23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238C6-27DB-4144-AEA0-3E79B8612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24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496274-6242-114D-9159-DEED66A4C4B0}" type="datetimeFigureOut">
              <a:rPr lang="en-US" smtClean="0"/>
              <a:t>5/7/23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238C6-27DB-4144-AEA0-3E79B8612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277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"/>
          <a:stretch/>
        </p:blipFill>
        <p:spPr>
          <a:xfrm>
            <a:off x="-1" y="-30"/>
            <a:ext cx="12192000" cy="685595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02771" y="614363"/>
            <a:ext cx="4784033" cy="506937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700" b="1" kern="1200" dirty="0">
                <a:latin typeface="+mj-lt"/>
                <a:ea typeface="+mj-ea"/>
                <a:cs typeface="+mj-cs"/>
              </a:rPr>
              <a:t>Democratic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700" b="1" kern="1200" dirty="0">
                <a:latin typeface="+mj-lt"/>
                <a:ea typeface="+mj-ea"/>
                <a:cs typeface="+mj-cs"/>
              </a:rPr>
              <a:t>Innovations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7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700" b="1" dirty="0">
                <a:latin typeface="+mj-lt"/>
                <a:ea typeface="+mj-ea"/>
                <a:cs typeface="+mj-cs"/>
              </a:rPr>
              <a:t>The Transformative Potential of </a:t>
            </a:r>
            <a:r>
              <a:rPr lang="en-US" sz="37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Citizens’ Assemblies </a:t>
            </a:r>
            <a:r>
              <a:rPr lang="en-US" sz="3700" b="1" dirty="0">
                <a:latin typeface="+mj-lt"/>
                <a:ea typeface="+mj-ea"/>
                <a:cs typeface="+mj-cs"/>
              </a:rPr>
              <a:t>On Participants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700" b="1" dirty="0">
                <a:latin typeface="+mj-lt"/>
                <a:ea typeface="+mj-ea"/>
                <a:cs typeface="+mj-cs"/>
              </a:rPr>
              <a:t>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100" b="1" i="1" dirty="0"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100" b="1" i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Considerations for Design and Implementation</a:t>
            </a:r>
            <a:endParaRPr lang="en-US" sz="2800" b="1" dirty="0">
              <a:latin typeface="+mj-lt"/>
              <a:ea typeface="+mj-ea"/>
              <a:cs typeface="+mj-cs"/>
            </a:endParaRPr>
          </a:p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800" b="1" dirty="0"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dirty="0">
                <a:latin typeface="+mj-lt"/>
                <a:ea typeface="+mj-ea"/>
                <a:cs typeface="+mj-cs"/>
              </a:rPr>
              <a:t>Dr. </a:t>
            </a:r>
            <a:r>
              <a:rPr lang="en-US" sz="2800" b="1" dirty="0" err="1">
                <a:latin typeface="+mj-lt"/>
                <a:ea typeface="+mj-ea"/>
                <a:cs typeface="+mj-cs"/>
              </a:rPr>
              <a:t>Marjan</a:t>
            </a:r>
            <a:r>
              <a:rPr lang="en-US" sz="2800" b="1" dirty="0">
                <a:latin typeface="+mj-lt"/>
                <a:ea typeface="+mj-ea"/>
                <a:cs typeface="+mj-cs"/>
              </a:rPr>
              <a:t> H. </a:t>
            </a:r>
            <a:r>
              <a:rPr lang="en-US" sz="2800" b="1" dirty="0" err="1">
                <a:latin typeface="+mj-lt"/>
                <a:ea typeface="+mj-ea"/>
                <a:cs typeface="+mj-cs"/>
              </a:rPr>
              <a:t>Ehsassi</a:t>
            </a:r>
            <a:endParaRPr lang="en-US" sz="2800" b="1" dirty="0"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dirty="0">
                <a:latin typeface="+mj-lt"/>
                <a:ea typeface="+mj-ea"/>
                <a:cs typeface="+mj-cs"/>
              </a:rPr>
              <a:t>May 2023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7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7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3467" y="1665514"/>
            <a:ext cx="4823883" cy="103872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endParaRPr lang="en-US" sz="2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31" name="Freeform: Shape 1030">
            <a:extLst>
              <a:ext uri="{FF2B5EF4-FFF2-40B4-BE49-F238E27FC236}">
                <a16:creationId xmlns:a16="http://schemas.microsoft.com/office/drawing/2014/main" id="{BCC55ACC-A2F6-403C-A3A4-D59B3734D4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57312" y="381000"/>
            <a:ext cx="6334689" cy="6477000"/>
          </a:xfrm>
          <a:custGeom>
            <a:avLst/>
            <a:gdLst>
              <a:gd name="connsiteX0" fmla="*/ 3561588 w 6334689"/>
              <a:gd name="connsiteY0" fmla="*/ 0 h 6477000"/>
              <a:gd name="connsiteX1" fmla="*/ 6309883 w 6334689"/>
              <a:gd name="connsiteY1" fmla="*/ 1296087 h 6477000"/>
              <a:gd name="connsiteX2" fmla="*/ 6334689 w 6334689"/>
              <a:gd name="connsiteY2" fmla="*/ 1329261 h 6477000"/>
              <a:gd name="connsiteX3" fmla="*/ 6334689 w 6334689"/>
              <a:gd name="connsiteY3" fmla="*/ 5793916 h 6477000"/>
              <a:gd name="connsiteX4" fmla="*/ 6309883 w 6334689"/>
              <a:gd name="connsiteY4" fmla="*/ 5827089 h 6477000"/>
              <a:gd name="connsiteX5" fmla="*/ 5760467 w 6334689"/>
              <a:gd name="connsiteY5" fmla="*/ 6363539 h 6477000"/>
              <a:gd name="connsiteX6" fmla="*/ 5607796 w 6334689"/>
              <a:gd name="connsiteY6" fmla="*/ 6477000 h 6477000"/>
              <a:gd name="connsiteX7" fmla="*/ 1519571 w 6334689"/>
              <a:gd name="connsiteY7" fmla="*/ 6477000 h 6477000"/>
              <a:gd name="connsiteX8" fmla="*/ 1296088 w 6334689"/>
              <a:gd name="connsiteY8" fmla="*/ 6309883 h 6477000"/>
              <a:gd name="connsiteX9" fmla="*/ 0 w 6334689"/>
              <a:gd name="connsiteY9" fmla="*/ 3561588 h 6477000"/>
              <a:gd name="connsiteX10" fmla="*/ 3561588 w 6334689"/>
              <a:gd name="connsiteY10" fmla="*/ 0 h 647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34689" h="6477000">
                <a:moveTo>
                  <a:pt x="3561588" y="0"/>
                </a:moveTo>
                <a:cubicBezTo>
                  <a:pt x="4668032" y="0"/>
                  <a:pt x="5656635" y="504534"/>
                  <a:pt x="6309883" y="1296087"/>
                </a:cubicBezTo>
                <a:lnTo>
                  <a:pt x="6334689" y="1329261"/>
                </a:lnTo>
                <a:lnTo>
                  <a:pt x="6334689" y="5793916"/>
                </a:lnTo>
                <a:lnTo>
                  <a:pt x="6309883" y="5827089"/>
                </a:lnTo>
                <a:cubicBezTo>
                  <a:pt x="6146571" y="6024977"/>
                  <a:pt x="5962299" y="6204927"/>
                  <a:pt x="5760467" y="6363539"/>
                </a:cubicBezTo>
                <a:lnTo>
                  <a:pt x="5607796" y="6477000"/>
                </a:lnTo>
                <a:lnTo>
                  <a:pt x="1519571" y="6477000"/>
                </a:lnTo>
                <a:lnTo>
                  <a:pt x="1296088" y="6309883"/>
                </a:lnTo>
                <a:cubicBezTo>
                  <a:pt x="504535" y="5656635"/>
                  <a:pt x="0" y="4668032"/>
                  <a:pt x="0" y="3561588"/>
                </a:cubicBezTo>
                <a:cubicBezTo>
                  <a:pt x="0" y="1594577"/>
                  <a:pt x="1594577" y="0"/>
                  <a:pt x="3561588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40AFAFD-467D-FE88-F38C-A652990B5C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39" b="12871"/>
          <a:stretch/>
        </p:blipFill>
        <p:spPr bwMode="auto">
          <a:xfrm>
            <a:off x="5186807" y="40793"/>
            <a:ext cx="6762346" cy="6313225"/>
          </a:xfrm>
          <a:custGeom>
            <a:avLst/>
            <a:gdLst/>
            <a:ahLst/>
            <a:cxnLst/>
            <a:rect l="l" t="t" r="r" b="b"/>
            <a:pathLst>
              <a:path w="6170914" h="6313225">
                <a:moveTo>
                  <a:pt x="3397813" y="0"/>
                </a:moveTo>
                <a:cubicBezTo>
                  <a:pt x="4453378" y="0"/>
                  <a:pt x="5396522" y="481334"/>
                  <a:pt x="6019731" y="1236489"/>
                </a:cubicBezTo>
                <a:lnTo>
                  <a:pt x="6170914" y="1438663"/>
                </a:lnTo>
                <a:lnTo>
                  <a:pt x="6170914" y="5356963"/>
                </a:lnTo>
                <a:lnTo>
                  <a:pt x="6019731" y="5559138"/>
                </a:lnTo>
                <a:cubicBezTo>
                  <a:pt x="5786028" y="5842321"/>
                  <a:pt x="5507333" y="6086998"/>
                  <a:pt x="5194591" y="6282226"/>
                </a:cubicBezTo>
                <a:lnTo>
                  <a:pt x="5141791" y="6313225"/>
                </a:lnTo>
                <a:lnTo>
                  <a:pt x="1659199" y="6313225"/>
                </a:lnTo>
                <a:lnTo>
                  <a:pt x="1498064" y="6215333"/>
                </a:lnTo>
                <a:cubicBezTo>
                  <a:pt x="594240" y="5604721"/>
                  <a:pt x="0" y="4570663"/>
                  <a:pt x="0" y="3397813"/>
                </a:cubicBezTo>
                <a:cubicBezTo>
                  <a:pt x="0" y="1521253"/>
                  <a:pt x="1521253" y="0"/>
                  <a:pt x="3397813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74914" y="6021872"/>
            <a:ext cx="12191999" cy="844190"/>
          </a:xfrm>
          <a:prstGeom prst="rect">
            <a:avLst/>
          </a:prstGeom>
          <a:solidFill>
            <a:srgbClr val="006E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129" y="6185647"/>
            <a:ext cx="1247894" cy="44432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64401" y="6239857"/>
            <a:ext cx="284753" cy="389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2775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B5FA7C47-B7C1-4D2E-AB49-ED23BA34B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6">
            <a:extLst>
              <a:ext uri="{FF2B5EF4-FFF2-40B4-BE49-F238E27FC236}">
                <a16:creationId xmlns:a16="http://schemas.microsoft.com/office/drawing/2014/main" id="{596EE156-ABF1-4329-A6BA-03B4254E08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521144" y="911116"/>
            <a:ext cx="687754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Rectangle 8">
            <a:extLst>
              <a:ext uri="{FF2B5EF4-FFF2-40B4-BE49-F238E27FC236}">
                <a16:creationId xmlns:a16="http://schemas.microsoft.com/office/drawing/2014/main" id="{19B9933F-AAB3-444A-8BB5-9CA194A8B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0" y="1370435"/>
            <a:ext cx="527226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7">
            <a:extLst>
              <a:ext uri="{FF2B5EF4-FFF2-40B4-BE49-F238E27FC236}">
                <a16:creationId xmlns:a16="http://schemas.microsoft.com/office/drawing/2014/main" id="{7D20183A-0B1D-4A1F-89B1-ADBEDBC6E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00164" y="643467"/>
            <a:ext cx="409371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Rectangle 8">
            <a:extLst>
              <a:ext uri="{FF2B5EF4-FFF2-40B4-BE49-F238E27FC236}">
                <a16:creationId xmlns:a16="http://schemas.microsoft.com/office/drawing/2014/main" id="{131031D3-26CD-4214-A9A4-5857EFA15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95529" y="644382"/>
            <a:ext cx="3856024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146879" y="998002"/>
            <a:ext cx="3182940" cy="3416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600" b="1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Five essential variables for an Engaged Citizenry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CE948E-62F0-39FA-7D53-48DB19B281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8268" y="817137"/>
            <a:ext cx="6539075" cy="490430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6013810"/>
            <a:ext cx="12191999" cy="844190"/>
          </a:xfrm>
          <a:prstGeom prst="rect">
            <a:avLst/>
          </a:prstGeom>
          <a:solidFill>
            <a:srgbClr val="006E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129" y="6185647"/>
            <a:ext cx="1247894" cy="44432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64401" y="6239857"/>
            <a:ext cx="284753" cy="389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431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5798916"/>
            <a:ext cx="12191999" cy="1059084"/>
          </a:xfrm>
          <a:prstGeom prst="rect">
            <a:avLst/>
          </a:prstGeom>
          <a:solidFill>
            <a:srgbClr val="006E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29" y="6185647"/>
            <a:ext cx="1247894" cy="4443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64401" y="6239857"/>
            <a:ext cx="284753" cy="389163"/>
          </a:xfrm>
          <a:prstGeom prst="rect">
            <a:avLst/>
          </a:prstGeom>
        </p:spPr>
      </p:pic>
      <p:graphicFrame>
        <p:nvGraphicFramePr>
          <p:cNvPr id="10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1952732"/>
              </p:ext>
            </p:extLst>
          </p:nvPr>
        </p:nvGraphicFramePr>
        <p:xfrm>
          <a:off x="242847" y="853422"/>
          <a:ext cx="11672025" cy="54175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87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89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456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03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7443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n>
                            <a:noFill/>
                          </a:ln>
                          <a:latin typeface="Helvetica" charset="0"/>
                          <a:ea typeface="Helvetica" charset="0"/>
                          <a:cs typeface="Helvetica" charset="0"/>
                        </a:rPr>
                        <a:t>Variable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E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n>
                          <a:noFill/>
                        </a:ln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E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n>
                            <a:noFill/>
                          </a:ln>
                          <a:latin typeface="Helvetica" charset="0"/>
                          <a:ea typeface="Helvetica" charset="0"/>
                          <a:cs typeface="Helvetica" charset="0"/>
                        </a:rPr>
                        <a:t>Requires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E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n>
                          <a:noFill/>
                        </a:ln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E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n>
                          <a:noFill/>
                        </a:ln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E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40914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ln>
                            <a:noFill/>
                          </a:ln>
                          <a:latin typeface="Helvetica" charset="0"/>
                          <a:ea typeface="Helvetica" charset="0"/>
                          <a:cs typeface="Helvetica" charset="0"/>
                        </a:rPr>
                        <a:t>EPISTEMIC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CC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n>
                            <a:noFill/>
                          </a:ln>
                          <a:latin typeface="Helvetica" charset="0"/>
                          <a:ea typeface="Helvetica" charset="0"/>
                          <a:cs typeface="Helvetica" charset="0"/>
                        </a:rPr>
                        <a:t>Learning 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n>
                            <a:noFill/>
                          </a:ln>
                          <a:latin typeface="Helvetica" charset="0"/>
                          <a:ea typeface="Helvetica" charset="0"/>
                          <a:cs typeface="Helvetica" charset="0"/>
                        </a:rPr>
                        <a:t>(issue-specific and government)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CCCE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>
                          <a:ln>
                            <a:noFill/>
                          </a:ln>
                          <a:latin typeface="Helvetica" charset="0"/>
                          <a:ea typeface="Helvetica" charset="0"/>
                          <a:cs typeface="Helvetica" charset="0"/>
                        </a:rPr>
                        <a:t>Clear and concise mandate/remit: balance between not too broad and not too narrow (pros and cons)</a:t>
                      </a: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>
                          <a:ln>
                            <a:noFill/>
                          </a:ln>
                          <a:latin typeface="Helvetica" charset="0"/>
                          <a:ea typeface="Helvetica" charset="0"/>
                          <a:cs typeface="Helvetica" charset="0"/>
                        </a:rPr>
                        <a:t>Allow for visioning and outside the box thinking</a:t>
                      </a: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>
                          <a:ln>
                            <a:noFill/>
                          </a:ln>
                          <a:latin typeface="Helvetica" charset="0"/>
                          <a:ea typeface="Helvetica" charset="0"/>
                          <a:cs typeface="Helvetica" charset="0"/>
                        </a:rPr>
                        <a:t>Some cases limit the number of proposals</a:t>
                      </a: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>
                          <a:ln>
                            <a:noFill/>
                          </a:ln>
                          <a:latin typeface="Helvetica" charset="0"/>
                          <a:ea typeface="Helvetica" charset="0"/>
                          <a:cs typeface="Helvetica" charset="0"/>
                        </a:rPr>
                        <a:t>Government presence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CC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ln>
                          <a:noFill/>
                        </a:ln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CC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ln>
                          <a:noFill/>
                        </a:ln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CC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6635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ln>
                            <a:noFill/>
                          </a:ln>
                          <a:latin typeface="Helvetica" charset="0"/>
                          <a:ea typeface="Helvetica" charset="0"/>
                          <a:cs typeface="Helvetica" charset="0"/>
                        </a:rPr>
                        <a:t>CONNECTEDNESS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E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n>
                            <a:noFill/>
                          </a:ln>
                          <a:latin typeface="Helvetica" charset="0"/>
                          <a:ea typeface="Helvetica" charset="0"/>
                          <a:cs typeface="Helvetica" charset="0"/>
                        </a:rPr>
                        <a:t>Social Cohesion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EE0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>
                          <a:ln>
                            <a:noFill/>
                          </a:ln>
                          <a:latin typeface="Helvetica" charset="0"/>
                          <a:ea typeface="Helvetica" charset="0"/>
                          <a:cs typeface="Helvetica" charset="0"/>
                        </a:rPr>
                        <a:t>Values and principles workshop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>
                          <a:ln>
                            <a:noFill/>
                          </a:ln>
                          <a:latin typeface="Helvetica" charset="0"/>
                          <a:ea typeface="Helvetica" charset="0"/>
                          <a:cs typeface="Helvetica" charset="0"/>
                        </a:rPr>
                        <a:t>Begin with issues of consensus </a:t>
                      </a: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>
                          <a:ln>
                            <a:noFill/>
                          </a:ln>
                          <a:latin typeface="Helvetica" charset="0"/>
                          <a:ea typeface="Helvetica" charset="0"/>
                          <a:cs typeface="Helvetica" charset="0"/>
                        </a:rPr>
                        <a:t>Sufficient time for group to build a sense of community: lunches, site visits, hotel stay</a:t>
                      </a: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>
                          <a:ln>
                            <a:noFill/>
                          </a:ln>
                          <a:latin typeface="Helvetica" charset="0"/>
                          <a:ea typeface="Helvetica" charset="0"/>
                          <a:cs typeface="Helvetica" charset="0"/>
                        </a:rPr>
                        <a:t>Alum networks and post-assembly working groups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E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ln>
                          <a:noFill/>
                        </a:ln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E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ln>
                          <a:noFill/>
                        </a:ln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51243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ln>
                            <a:noFill/>
                          </a:ln>
                          <a:latin typeface="Helvetica" charset="0"/>
                          <a:ea typeface="Helvetica" charset="0"/>
                          <a:cs typeface="Helvetica" charset="0"/>
                        </a:rPr>
                        <a:t>EFFERVESCENCE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CC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n>
                            <a:noFill/>
                          </a:ln>
                          <a:latin typeface="Helvetica" charset="0"/>
                          <a:ea typeface="Helvetica" charset="0"/>
                          <a:cs typeface="Helvetica" charset="0"/>
                        </a:rPr>
                        <a:t>Enthusiasm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CCCE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>
                          <a:ln>
                            <a:noFill/>
                          </a:ln>
                          <a:latin typeface="Helvetica" charset="0"/>
                          <a:ea typeface="Helvetica" charset="0"/>
                          <a:cs typeface="Helvetica" charset="0"/>
                        </a:rPr>
                        <a:t>Government presence (balance)</a:t>
                      </a: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>
                          <a:ln>
                            <a:noFill/>
                          </a:ln>
                          <a:latin typeface="Helvetica" charset="0"/>
                          <a:ea typeface="Helvetica" charset="0"/>
                          <a:cs typeface="Helvetica" charset="0"/>
                        </a:rPr>
                        <a:t>Clear Messaging, strong deliberative facilitation and inclusion</a:t>
                      </a: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>
                          <a:ln>
                            <a:noFill/>
                          </a:ln>
                          <a:latin typeface="Helvetica" charset="0"/>
                          <a:ea typeface="Helvetica" charset="0"/>
                          <a:cs typeface="Helvetica" charset="0"/>
                        </a:rPr>
                        <a:t>Develops ideas for post-assembly participation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CC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ln>
                          <a:noFill/>
                        </a:ln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CC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ln>
                          <a:noFill/>
                        </a:ln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CC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9774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ln>
                          <a:noFill/>
                        </a:ln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E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ln>
                          <a:noFill/>
                        </a:ln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E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ln>
                          <a:noFill/>
                        </a:ln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E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ln>
                          <a:noFill/>
                        </a:ln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E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ln>
                          <a:noFill/>
                        </a:ln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1805650" y="219920"/>
            <a:ext cx="909770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6EB7"/>
                </a:solidFill>
                <a:latin typeface="Helvetica" charset="0"/>
                <a:ea typeface="Helvetica" charset="0"/>
                <a:cs typeface="Helvetica" charset="0"/>
              </a:rPr>
              <a:t>Importance of Citizen-Centered Design and Implementation</a:t>
            </a:r>
          </a:p>
        </p:txBody>
      </p:sp>
    </p:spTree>
    <p:extLst>
      <p:ext uri="{BB962C8B-B14F-4D97-AF65-F5344CB8AC3E}">
        <p14:creationId xmlns:p14="http://schemas.microsoft.com/office/powerpoint/2010/main" val="20072030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6013810"/>
            <a:ext cx="12191999" cy="844190"/>
          </a:xfrm>
          <a:prstGeom prst="rect">
            <a:avLst/>
          </a:prstGeom>
          <a:solidFill>
            <a:srgbClr val="006E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29" y="6185647"/>
            <a:ext cx="1247894" cy="4443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64401" y="6239857"/>
            <a:ext cx="284753" cy="389163"/>
          </a:xfrm>
          <a:prstGeom prst="rect">
            <a:avLst/>
          </a:prstGeom>
        </p:spPr>
      </p:pic>
      <p:graphicFrame>
        <p:nvGraphicFramePr>
          <p:cNvPr id="10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9882068"/>
              </p:ext>
            </p:extLst>
          </p:nvPr>
        </p:nvGraphicFramePr>
        <p:xfrm>
          <a:off x="277129" y="635287"/>
          <a:ext cx="11379883" cy="51453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87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14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245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38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3912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n>
                            <a:noFill/>
                          </a:ln>
                          <a:latin typeface="Helvetica" charset="0"/>
                          <a:ea typeface="Helvetica" charset="0"/>
                          <a:cs typeface="Helvetica" charset="0"/>
                        </a:rPr>
                        <a:t>Variable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E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n>
                          <a:noFill/>
                        </a:ln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E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n>
                            <a:noFill/>
                          </a:ln>
                          <a:latin typeface="Helvetica" charset="0"/>
                          <a:ea typeface="Helvetica" charset="0"/>
                          <a:cs typeface="Helvetica" charset="0"/>
                        </a:rPr>
                        <a:t>Requires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E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ln>
                          <a:noFill/>
                        </a:ln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E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n>
                          <a:noFill/>
                        </a:ln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E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54909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ln>
                          <a:noFill/>
                        </a:ln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ln>
                            <a:noFill/>
                          </a:ln>
                          <a:latin typeface="Helvetica" charset="0"/>
                          <a:ea typeface="Helvetica" charset="0"/>
                          <a:cs typeface="Helvetica" charset="0"/>
                        </a:rPr>
                        <a:t>POLITICAL ACTIVITY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ln>
                          <a:noFill/>
                        </a:ln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ln>
                          <a:noFill/>
                        </a:ln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CC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n>
                            <a:noFill/>
                          </a:ln>
                          <a:latin typeface="Helvetica" charset="0"/>
                          <a:ea typeface="Helvetica" charset="0"/>
                          <a:cs typeface="Helvetica" charset="0"/>
                        </a:rPr>
                        <a:t>Interest and Engagement in Political Issues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CCCE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>
                          <a:ln>
                            <a:noFill/>
                          </a:ln>
                          <a:latin typeface="Helvetica" charset="0"/>
                          <a:ea typeface="Helvetica" charset="0"/>
                          <a:cs typeface="Helvetica" charset="0"/>
                        </a:rPr>
                        <a:t>Government presence and promise</a:t>
                      </a: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>
                          <a:ln>
                            <a:noFill/>
                          </a:ln>
                          <a:latin typeface="Helvetica" charset="0"/>
                          <a:ea typeface="Helvetica" charset="0"/>
                          <a:cs typeface="Helvetica" charset="0"/>
                        </a:rPr>
                        <a:t>Hybrid (pros and cons)</a:t>
                      </a: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>
                          <a:ln>
                            <a:noFill/>
                          </a:ln>
                          <a:latin typeface="Helvetica" charset="0"/>
                          <a:ea typeface="Helvetica" charset="0"/>
                          <a:cs typeface="Helvetica" charset="0"/>
                        </a:rPr>
                        <a:t>Is our focus on trust outdated vs. trust in one’s place and subsequent role in democracy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CC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ln>
                          <a:noFill/>
                        </a:ln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CC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ln>
                          <a:noFill/>
                        </a:ln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CC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6300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ln>
                            <a:noFill/>
                          </a:ln>
                          <a:latin typeface="Helvetica" charset="0"/>
                          <a:ea typeface="Helvetica" charset="0"/>
                          <a:cs typeface="Helvetica" charset="0"/>
                        </a:rPr>
                        <a:t>VOICE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E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n>
                            <a:noFill/>
                          </a:ln>
                          <a:latin typeface="Helvetica" charset="0"/>
                          <a:ea typeface="Helvetica" charset="0"/>
                          <a:cs typeface="Helvetica" charset="0"/>
                        </a:rPr>
                        <a:t>Sense of Meaningful Input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ln>
                          <a:noFill/>
                        </a:ln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EE0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>
                          <a:ln>
                            <a:noFill/>
                          </a:ln>
                          <a:latin typeface="Helvetica" charset="0"/>
                          <a:ea typeface="Helvetica" charset="0"/>
                          <a:cs typeface="Helvetica" charset="0"/>
                        </a:rPr>
                        <a:t>Agenda-setting (topic selection), co-responsibility and co-creation – where possible allow for role in governance structure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>
                          <a:ln>
                            <a:noFill/>
                          </a:ln>
                          <a:latin typeface="Helvetica" charset="0"/>
                          <a:ea typeface="Helvetica" charset="0"/>
                          <a:cs typeface="Helvetica" charset="0"/>
                        </a:rPr>
                        <a:t>“Consultative/advisory” - consistency of communication and setting expectations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>
                          <a:ln>
                            <a:noFill/>
                          </a:ln>
                          <a:latin typeface="Helvetica" charset="0"/>
                          <a:ea typeface="Helvetica" charset="0"/>
                          <a:cs typeface="Helvetica" charset="0"/>
                        </a:rPr>
                        <a:t>Government Presence – beginning and presentation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>
                          <a:ln>
                            <a:noFill/>
                          </a:ln>
                          <a:latin typeface="Helvetica" charset="0"/>
                          <a:ea typeface="Helvetica" charset="0"/>
                          <a:cs typeface="Helvetica" charset="0"/>
                        </a:rPr>
                        <a:t>Clear follow-up mechanism on accountability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E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ln>
                          <a:noFill/>
                        </a:ln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E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ln>
                          <a:noFill/>
                        </a:ln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8727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ln>
                          <a:noFill/>
                        </a:ln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CC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ln>
                          <a:noFill/>
                        </a:ln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CC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ln>
                          <a:noFill/>
                        </a:ln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CC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ln>
                          <a:noFill/>
                        </a:ln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CC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ln>
                          <a:noFill/>
                        </a:ln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CC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8727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ln>
                          <a:noFill/>
                        </a:ln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E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ln>
                          <a:noFill/>
                        </a:ln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E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ln>
                          <a:noFill/>
                        </a:ln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E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ln>
                          <a:noFill/>
                        </a:ln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E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ln>
                          <a:noFill/>
                        </a:ln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1365814" y="173621"/>
            <a:ext cx="98963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6EB7"/>
                </a:solidFill>
                <a:latin typeface="Helvetica" charset="0"/>
                <a:ea typeface="Helvetica" charset="0"/>
                <a:cs typeface="Helvetica" charset="0"/>
              </a:rPr>
              <a:t>Importance of Citizen-Centered Design and Implementation</a:t>
            </a:r>
          </a:p>
        </p:txBody>
      </p:sp>
    </p:spTree>
    <p:extLst>
      <p:ext uri="{BB962C8B-B14F-4D97-AF65-F5344CB8AC3E}">
        <p14:creationId xmlns:p14="http://schemas.microsoft.com/office/powerpoint/2010/main" val="40888846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6013810"/>
            <a:ext cx="12191999" cy="844190"/>
          </a:xfrm>
          <a:prstGeom prst="rect">
            <a:avLst/>
          </a:prstGeom>
          <a:solidFill>
            <a:srgbClr val="006E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29" y="6185647"/>
            <a:ext cx="1247894" cy="4443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64401" y="6239857"/>
            <a:ext cx="284753" cy="38916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365814" y="173621"/>
            <a:ext cx="98963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6EB7"/>
                </a:solidFill>
                <a:latin typeface="Helvetica" charset="0"/>
                <a:ea typeface="Helvetica" charset="0"/>
                <a:cs typeface="Helvetica" charset="0"/>
              </a:rPr>
              <a:t>Are Citizens’ Assemblies Transformative?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5ED572-CCED-7978-8E87-E5DC3F2FC2D9}"/>
              </a:ext>
            </a:extLst>
          </p:cNvPr>
          <p:cNvSpPr txBox="1"/>
          <p:nvPr/>
        </p:nvSpPr>
        <p:spPr>
          <a:xfrm>
            <a:off x="277129" y="635287"/>
            <a:ext cx="1196633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In Conclusion: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Based on my work, there is little doubt that deliberative platforms - such as Citizens’ Assemblies - can be transformative BUT in practice they are sometimes not.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Important to separate the promise of Citizens’ Assemblies from the practice.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To ensure that we are supporting citizens who are informed, enthusiastic, connected, politically active, and have a sense of meaningful voice: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We cannot make assumptions, we must take the time to </a:t>
            </a:r>
            <a:r>
              <a:rPr lang="en-US" sz="2800" b="1" i="1" dirty="0"/>
              <a:t>focus on Consequential Voice, </a:t>
            </a:r>
            <a:r>
              <a:rPr lang="en-US" sz="2800" b="1" dirty="0"/>
              <a:t>incorporate citizen-centric and agenda setting measures at every step in the design and implementation of deliberative platforms.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523435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6013810"/>
            <a:ext cx="12191999" cy="844190"/>
          </a:xfrm>
          <a:prstGeom prst="rect">
            <a:avLst/>
          </a:prstGeom>
          <a:solidFill>
            <a:srgbClr val="006E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29" y="6185647"/>
            <a:ext cx="1247894" cy="4443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64401" y="6239857"/>
            <a:ext cx="284753" cy="38916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365814" y="173621"/>
            <a:ext cx="989635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6EB7"/>
                </a:solidFill>
              </a:rPr>
              <a:t>Consequential Voice &amp; Agenda-Setting Power</a:t>
            </a:r>
          </a:p>
          <a:p>
            <a:pPr algn="ctr"/>
            <a:r>
              <a:rPr lang="en-US" sz="2000" b="1" dirty="0">
                <a:solidFill>
                  <a:srgbClr val="006EB7"/>
                </a:solidFill>
              </a:rPr>
              <a:t>10 Questions to Guide Implementers and Government Representatives </a:t>
            </a:r>
            <a:endParaRPr lang="en-US" sz="2000" b="1" dirty="0">
              <a:solidFill>
                <a:srgbClr val="006EB7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5ED572-CCED-7978-8E87-E5DC3F2FC2D9}"/>
              </a:ext>
            </a:extLst>
          </p:cNvPr>
          <p:cNvSpPr txBox="1"/>
          <p:nvPr/>
        </p:nvSpPr>
        <p:spPr>
          <a:xfrm>
            <a:off x="365759" y="811529"/>
            <a:ext cx="11549111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dirty="0"/>
              <a:t>1. Have government champions of citizens’ assemblies been identified?</a:t>
            </a:r>
          </a:p>
          <a:p>
            <a:pPr marL="0" indent="0">
              <a:buNone/>
            </a:pPr>
            <a:r>
              <a:rPr lang="en-US" dirty="0"/>
              <a:t>2. Did citizens select the topic and the wording of the mandate/remit?</a:t>
            </a:r>
          </a:p>
          <a:p>
            <a:pPr marL="0" indent="0">
              <a:buNone/>
            </a:pPr>
            <a:r>
              <a:rPr lang="en-US" dirty="0"/>
              <a:t>3. Does the citizens’ assembly have a consultative or a binding decision-making mandate? What is the voting threshold and government’s commitment to adopt proposals?</a:t>
            </a:r>
          </a:p>
          <a:p>
            <a:pPr marL="0" indent="0">
              <a:buNone/>
            </a:pPr>
            <a:r>
              <a:rPr lang="en-US" dirty="0"/>
              <a:t>4. Is the process, the roles and responsibilities of stakeholders and expectations clearly articulated and consistently communicated?</a:t>
            </a:r>
          </a:p>
          <a:p>
            <a:pPr marL="0" indent="0">
              <a:buNone/>
            </a:pPr>
            <a:r>
              <a:rPr lang="en-US" dirty="0"/>
              <a:t>5. Is sufficient time allocated for learning, deliberation and the drafting of the deliverable? </a:t>
            </a:r>
          </a:p>
          <a:p>
            <a:pPr marL="0" indent="0">
              <a:buNone/>
            </a:pPr>
            <a:r>
              <a:rPr lang="en-US" dirty="0"/>
              <a:t>6. Is the format for the final report cohesive, the number of proposals realistic and is the writing driven by participants? </a:t>
            </a:r>
          </a:p>
          <a:p>
            <a:pPr marL="0" indent="0">
              <a:buNone/>
            </a:pPr>
            <a:r>
              <a:rPr lang="en-US" dirty="0"/>
              <a:t>7. Are all process-related details well thought-out and professionalized (</a:t>
            </a:r>
            <a:r>
              <a:rPr lang="en-US" dirty="0" err="1"/>
              <a:t>ie</a:t>
            </a:r>
            <a:r>
              <a:rPr lang="en-US" dirty="0"/>
              <a:t>. selection of experts, spaces, shared meals, group activities, and deliberation-trained facilitation).</a:t>
            </a:r>
          </a:p>
          <a:p>
            <a:pPr marL="0" indent="0">
              <a:buNone/>
            </a:pPr>
            <a:r>
              <a:rPr lang="en-US" dirty="0"/>
              <a:t>8. Is government present at the start and at the end of the process? Do participants’ present their final report and recommendations to government?</a:t>
            </a:r>
          </a:p>
          <a:p>
            <a:pPr marL="0" indent="0">
              <a:buNone/>
            </a:pPr>
            <a:r>
              <a:rPr lang="en-US" dirty="0"/>
              <a:t>9. Are follow-up mechanisms to ensure accountability clearly laid out by the government, including frequency of written/verbal communications and justifications for adoption/rejection of proposals within six months? Is there a process for the appeal of government’s decisions?</a:t>
            </a:r>
          </a:p>
          <a:p>
            <a:pPr marL="0" indent="0">
              <a:buNone/>
            </a:pPr>
            <a:r>
              <a:rPr lang="en-US" dirty="0"/>
              <a:t>10. What measures have been introduced for greater connection with the general public? Initial public education campaigns, media and public outreach, post-assembly referendum are positive steps for enhanced impact and legitimacy. </a:t>
            </a:r>
          </a:p>
          <a:p>
            <a:pPr marL="0" indent="0" algn="r">
              <a:buNone/>
            </a:pPr>
            <a:r>
              <a:rPr lang="en-US" sz="1600" i="1" dirty="0" err="1"/>
              <a:t>Marjan</a:t>
            </a:r>
            <a:r>
              <a:rPr lang="en-US" sz="1600" i="1" dirty="0"/>
              <a:t> H. </a:t>
            </a:r>
            <a:r>
              <a:rPr lang="en-US" sz="1600" i="1" dirty="0" err="1"/>
              <a:t>Ehsassi</a:t>
            </a:r>
            <a:r>
              <a:rPr lang="en-US" sz="1600" i="1" dirty="0"/>
              <a:t> 2023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44536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278D79D-0A9D-5484-3433-E4007ACF00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572" b="17428"/>
          <a:stretch/>
        </p:blipFill>
        <p:spPr>
          <a:xfrm>
            <a:off x="20" y="-1"/>
            <a:ext cx="12191980" cy="5900787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277129" y="1035867"/>
            <a:ext cx="4100561" cy="3829049"/>
          </a:xfrm>
          <a:prstGeom prst="ellipse">
            <a:avLst/>
          </a:prstGeom>
          <a:solidFill>
            <a:srgbClr val="231815"/>
          </a:solidFill>
          <a:ln w="174625" cmpd="thinThick">
            <a:solidFill>
              <a:srgbClr val="231815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2400" b="1" i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Thank you!</a:t>
            </a:r>
          </a:p>
          <a:p>
            <a:pPr marL="0" indent="0" algn="ctr">
              <a:spcBef>
                <a:spcPct val="0"/>
              </a:spcBef>
              <a:spcAft>
                <a:spcPts val="600"/>
              </a:spcAft>
              <a:buNone/>
            </a:pPr>
            <a:endParaRPr lang="en-US" sz="2400" b="1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 marL="0" indent="0" algn="ctr"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2400" b="1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Marjan</a:t>
            </a:r>
            <a:r>
              <a:rPr lang="en-US" sz="24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H. </a:t>
            </a:r>
            <a:r>
              <a:rPr lang="en-US" sz="2400" b="1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Ehsassi</a:t>
            </a:r>
            <a:endParaRPr lang="en-US" sz="2400" b="1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 marL="0" indent="0"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2000" b="1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mehsassi@Berggruen.org</a:t>
            </a:r>
            <a:endParaRPr lang="en-US" sz="2000" b="1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6013810"/>
            <a:ext cx="12191999" cy="844190"/>
          </a:xfrm>
          <a:prstGeom prst="rect">
            <a:avLst/>
          </a:prstGeom>
          <a:solidFill>
            <a:srgbClr val="006E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129" y="6185647"/>
            <a:ext cx="1247894" cy="44432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64401" y="6239857"/>
            <a:ext cx="284753" cy="389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907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013810"/>
            <a:ext cx="12191999" cy="844190"/>
          </a:xfrm>
          <a:prstGeom prst="rect">
            <a:avLst/>
          </a:prstGeom>
          <a:solidFill>
            <a:srgbClr val="006E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-1"/>
            <a:ext cx="12191999" cy="6010877"/>
          </a:xfrm>
          <a:prstGeom prst="rect">
            <a:avLst/>
          </a:prstGeom>
          <a:solidFill>
            <a:srgbClr val="AFBD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29" y="6185647"/>
            <a:ext cx="1247894" cy="4443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64401" y="6239857"/>
            <a:ext cx="284753" cy="38916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57201" y="704063"/>
            <a:ext cx="3729037" cy="4647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Are citizens’ preferences reflected in public benefits?</a:t>
            </a:r>
          </a:p>
          <a:p>
            <a:endParaRPr lang="en-US" sz="4000" dirty="0">
              <a:solidFill>
                <a:srgbClr val="FFFFFF"/>
              </a:solidFill>
            </a:endParaRPr>
          </a:p>
          <a:p>
            <a:endParaRPr lang="en-US" sz="4000" dirty="0">
              <a:solidFill>
                <a:srgbClr val="FFFFFF"/>
              </a:solidFill>
            </a:endParaRPr>
          </a:p>
          <a:p>
            <a:r>
              <a:rPr lang="en-US" sz="2400" dirty="0">
                <a:solidFill>
                  <a:srgbClr val="FFFFFF"/>
                </a:solidFill>
              </a:rPr>
              <a:t>OECD 2019</a:t>
            </a:r>
          </a:p>
          <a:p>
            <a:endParaRPr lang="en-US" sz="3200" b="1" dirty="0">
              <a:solidFill>
                <a:schemeClr val="bg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3" name="Picture 2" descr="page3image47455760">
            <a:extLst>
              <a:ext uri="{FF2B5EF4-FFF2-40B4-BE49-F238E27FC236}">
                <a16:creationId xmlns:a16="http://schemas.microsoft.com/office/drawing/2014/main" id="{AC33CE0B-BF8E-AE0D-C98F-867F148CFB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93878" y="1068983"/>
            <a:ext cx="6780700" cy="4576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42283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A99A52-1218-48E6-8871-346191D9F42A}"/>
              </a:ext>
            </a:extLst>
          </p:cNvPr>
          <p:cNvSpPr/>
          <p:nvPr/>
        </p:nvSpPr>
        <p:spPr>
          <a:xfrm>
            <a:off x="2607212" y="5487256"/>
            <a:ext cx="225084" cy="281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: Diagonal Corners Snipped 11">
            <a:extLst>
              <a:ext uri="{FF2B5EF4-FFF2-40B4-BE49-F238E27FC236}">
                <a16:creationId xmlns:a16="http://schemas.microsoft.com/office/drawing/2014/main" id="{7B649C15-F883-4436-860D-DA2EAE5595FE}"/>
              </a:ext>
            </a:extLst>
          </p:cNvPr>
          <p:cNvSpPr/>
          <p:nvPr/>
        </p:nvSpPr>
        <p:spPr>
          <a:xfrm>
            <a:off x="1588654" y="53871"/>
            <a:ext cx="9014692" cy="874256"/>
          </a:xfrm>
          <a:prstGeom prst="snip2Diag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100"/>
              </a:lnSpc>
            </a:pP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“OF” THE PEOPLE</a:t>
            </a:r>
          </a:p>
          <a:p>
            <a:pPr algn="ctr">
              <a:lnSpc>
                <a:spcPts val="3100"/>
              </a:lnSpc>
            </a:pP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Adequacy of Elections</a:t>
            </a:r>
            <a:endParaRPr lang="en-US" sz="2000" dirty="0"/>
          </a:p>
        </p:txBody>
      </p:sp>
      <p:graphicFrame>
        <p:nvGraphicFramePr>
          <p:cNvPr id="10" name="Content Placeholder 3">
            <a:extLst>
              <a:ext uri="{FF2B5EF4-FFF2-40B4-BE49-F238E27FC236}">
                <a16:creationId xmlns:a16="http://schemas.microsoft.com/office/drawing/2014/main" id="{6F8437C8-89A9-4357-B393-B1AF1D0511DD}"/>
              </a:ext>
            </a:extLst>
          </p:cNvPr>
          <p:cNvGraphicFramePr>
            <a:graphicFrameLocks/>
          </p:cNvGraphicFramePr>
          <p:nvPr/>
        </p:nvGraphicFramePr>
        <p:xfrm>
          <a:off x="761478" y="2410692"/>
          <a:ext cx="10345115" cy="43502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Rectangle 1">
            <a:extLst>
              <a:ext uri="{FF2B5EF4-FFF2-40B4-BE49-F238E27FC236}">
                <a16:creationId xmlns:a16="http://schemas.microsoft.com/office/drawing/2014/main" id="{17249BCA-567B-4CAD-8F75-3DDD0C8280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7798" y="976912"/>
            <a:ext cx="8576404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you think in the United States today: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Elections have proven to be a fully adequate means for the people to express their views on what the government should do, and to set a direction for the country until the next election.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Elections alone are not enough. The government should make an active effort in between elections to find out how the people view the issues the government is dealing with. </a:t>
            </a:r>
          </a:p>
        </p:txBody>
      </p:sp>
    </p:spTree>
    <p:extLst>
      <p:ext uri="{BB962C8B-B14F-4D97-AF65-F5344CB8AC3E}">
        <p14:creationId xmlns:p14="http://schemas.microsoft.com/office/powerpoint/2010/main" val="2788094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A16C6-9059-4964-BADB-0FB4A6AE06C3}"/>
              </a:ext>
            </a:extLst>
          </p:cNvPr>
          <p:cNvSpPr txBox="1">
            <a:spLocks noChangeArrowheads="1"/>
          </p:cNvSpPr>
          <p:nvPr/>
        </p:nvSpPr>
        <p:spPr>
          <a:xfrm>
            <a:off x="1524000" y="1"/>
            <a:ext cx="9144000" cy="1176300"/>
          </a:xfrm>
          <a:prstGeom prst="rect">
            <a:avLst/>
          </a:prstGeom>
          <a:solidFill>
            <a:srgbClr val="002060"/>
          </a:solidFill>
        </p:spPr>
        <p:txBody>
          <a:bodyPr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1" hangingPunct="1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“FOR” THE PEOPLE?</a:t>
            </a:r>
          </a:p>
          <a:p>
            <a:pPr algn="ctr" eaLnBrk="1" hangingPunct="1"/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the government run by a few big interests looking </a:t>
            </a:r>
          </a:p>
          <a:p>
            <a:pPr algn="ctr" eaLnBrk="1" hangingPunct="1"/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 for themselves or is it run for the benefit of all the people?</a:t>
            </a:r>
            <a:endParaRPr lang="en-US" alt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3044049882"/>
              </p:ext>
            </p:extLst>
          </p:nvPr>
        </p:nvGraphicFramePr>
        <p:xfrm>
          <a:off x="1630017" y="1371601"/>
          <a:ext cx="8931966" cy="47148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1">
            <a:extLst>
              <a:ext uri="{FF2B5EF4-FFF2-40B4-BE49-F238E27FC236}">
                <a16:creationId xmlns:a16="http://schemas.microsoft.com/office/drawing/2014/main" id="{875517B7-B52A-4538-A6FE-9141CC253F74}"/>
              </a:ext>
            </a:extLst>
          </p:cNvPr>
          <p:cNvSpPr txBox="1"/>
          <p:nvPr/>
        </p:nvSpPr>
        <p:spPr>
          <a:xfrm>
            <a:off x="7069712" y="2050419"/>
            <a:ext cx="1854292" cy="30680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softEdge rad="0"/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few big interests</a:t>
            </a: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F64456C1-AA18-44E4-A677-93E4A5B85CA2}"/>
              </a:ext>
            </a:extLst>
          </p:cNvPr>
          <p:cNvSpPr txBox="1"/>
          <p:nvPr/>
        </p:nvSpPr>
        <p:spPr>
          <a:xfrm>
            <a:off x="4559585" y="5398020"/>
            <a:ext cx="2244154" cy="30589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non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Benefit of all the people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2FA90C-D69C-44B7-9F43-1CEA3F19D3A2}"/>
              </a:ext>
            </a:extLst>
          </p:cNvPr>
          <p:cNvSpPr txBox="1"/>
          <p:nvPr/>
        </p:nvSpPr>
        <p:spPr>
          <a:xfrm>
            <a:off x="1524000" y="6295673"/>
            <a:ext cx="9133952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Source: American National Election Survey, CBS News, New York Times, Pew Research Center, Program for Public Consultation</a:t>
            </a:r>
          </a:p>
        </p:txBody>
      </p:sp>
    </p:spTree>
    <p:extLst>
      <p:ext uri="{BB962C8B-B14F-4D97-AF65-F5344CB8AC3E}">
        <p14:creationId xmlns:p14="http://schemas.microsoft.com/office/powerpoint/2010/main" val="17429643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A99A52-1218-48E6-8871-346191D9F42A}"/>
              </a:ext>
            </a:extLst>
          </p:cNvPr>
          <p:cNvSpPr/>
          <p:nvPr/>
        </p:nvSpPr>
        <p:spPr>
          <a:xfrm>
            <a:off x="2607212" y="5487256"/>
            <a:ext cx="225084" cy="281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: Diagonal Corners Snipped 11">
            <a:extLst>
              <a:ext uri="{FF2B5EF4-FFF2-40B4-BE49-F238E27FC236}">
                <a16:creationId xmlns:a16="http://schemas.microsoft.com/office/drawing/2014/main" id="{7B649C15-F883-4436-860D-DA2EAE5595FE}"/>
              </a:ext>
            </a:extLst>
          </p:cNvPr>
          <p:cNvSpPr/>
          <p:nvPr/>
        </p:nvSpPr>
        <p:spPr>
          <a:xfrm>
            <a:off x="1588654" y="53871"/>
            <a:ext cx="9014692" cy="1035520"/>
          </a:xfrm>
          <a:prstGeom prst="snip2Diag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100"/>
              </a:lnSpc>
            </a:pP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3100"/>
              </a:lnSpc>
            </a:pP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“BY” THE PEOPLE</a:t>
            </a:r>
          </a:p>
          <a:p>
            <a:pPr algn="ctr">
              <a:lnSpc>
                <a:spcPts val="3100"/>
              </a:lnSpc>
            </a:pP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Adequate System for The People to be Heard </a:t>
            </a:r>
            <a:r>
              <a:rPr lang="en-US" sz="1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(Program for Public Consultation, 2022) </a:t>
            </a:r>
            <a:endParaRPr lang="en-US" sz="1400" i="1" dirty="0"/>
          </a:p>
          <a:p>
            <a:pPr algn="ctr">
              <a:lnSpc>
                <a:spcPts val="3100"/>
              </a:lnSpc>
            </a:pPr>
            <a:endParaRPr lang="en-US" sz="2800" dirty="0"/>
          </a:p>
        </p:txBody>
      </p:sp>
      <p:graphicFrame>
        <p:nvGraphicFramePr>
          <p:cNvPr id="10" name="Content Placeholder 3">
            <a:extLst>
              <a:ext uri="{FF2B5EF4-FFF2-40B4-BE49-F238E27FC236}">
                <a16:creationId xmlns:a16="http://schemas.microsoft.com/office/drawing/2014/main" id="{6F8437C8-89A9-4357-B393-B1AF1D0511DD}"/>
              </a:ext>
            </a:extLst>
          </p:cNvPr>
          <p:cNvGraphicFramePr>
            <a:graphicFrameLocks/>
          </p:cNvGraphicFramePr>
          <p:nvPr/>
        </p:nvGraphicFramePr>
        <p:xfrm>
          <a:off x="706060" y="1597224"/>
          <a:ext cx="10345115" cy="50824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1">
            <a:extLst>
              <a:ext uri="{FF2B5EF4-FFF2-40B4-BE49-F238E27FC236}">
                <a16:creationId xmlns:a16="http://schemas.microsoft.com/office/drawing/2014/main" id="{F72C0D9D-AFD2-4045-A830-91C341B60A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4424" y="1089393"/>
            <a:ext cx="814838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you believe that currently there is or is not an adequate system in place for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voice of the American people to be heard in Congress?</a:t>
            </a:r>
            <a:endParaRPr lang="en-US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778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9D95BA-ECFB-6531-EEE0-ED1550A9D9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717" y="385763"/>
            <a:ext cx="3906433" cy="52578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779911" y="128412"/>
            <a:ext cx="6134957" cy="613643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b="1" dirty="0">
                <a:solidFill>
                  <a:schemeClr val="tx1">
                    <a:alpha val="80000"/>
                  </a:schemeClr>
                </a:solidFill>
              </a:rPr>
              <a:t>Largely in response to the disconnect between citizens and political institutions, bold and innovative elected representatives have been searching for impactful solutions.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b="1" dirty="0">
                <a:solidFill>
                  <a:schemeClr val="tx1">
                    <a:alpha val="80000"/>
                  </a:schemeClr>
                </a:solidFill>
              </a:rPr>
              <a:t>As a result, we have witnessed an explosion in democratic innovations worldwide with a concentration on Citizens’ Assemblies in Europe. OECD records over 600 examples of Government-initiated deliberative platforms (Mini-Publics, citizens’ panels and juries) = </a:t>
            </a:r>
            <a:r>
              <a:rPr lang="en-US" sz="2000" b="1" i="1" dirty="0">
                <a:solidFill>
                  <a:schemeClr val="tx1">
                    <a:alpha val="80000"/>
                  </a:schemeClr>
                </a:solidFill>
              </a:rPr>
              <a:t>Deliberative Surge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b="1" dirty="0">
              <a:solidFill>
                <a:schemeClr val="tx1">
                  <a:alpha val="80000"/>
                </a:schemeClr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b="1" dirty="0">
                <a:solidFill>
                  <a:schemeClr val="tx1">
                    <a:alpha val="80000"/>
                  </a:schemeClr>
                </a:solidFill>
              </a:rPr>
              <a:t>What elements constitute a Citizens’ Assembly: </a:t>
            </a:r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Font typeface="+mj-lt"/>
              <a:buAutoNum type="arabicParenR"/>
            </a:pPr>
            <a:r>
              <a:rPr lang="en-US" sz="2000" b="1" dirty="0">
                <a:solidFill>
                  <a:schemeClr val="tx1">
                    <a:alpha val="80000"/>
                  </a:schemeClr>
                </a:solidFill>
              </a:rPr>
              <a:t>Sortition - Democratic/Civic Lottery</a:t>
            </a:r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Font typeface="+mj-lt"/>
              <a:buAutoNum type="arabicParenR"/>
            </a:pPr>
            <a:r>
              <a:rPr lang="en-US" sz="2000" b="1" dirty="0">
                <a:solidFill>
                  <a:schemeClr val="tx1">
                    <a:alpha val="80000"/>
                  </a:schemeClr>
                </a:solidFill>
              </a:rPr>
              <a:t>Learning </a:t>
            </a:r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Font typeface="+mj-lt"/>
              <a:buAutoNum type="arabicParenR"/>
            </a:pPr>
            <a:r>
              <a:rPr lang="en-US" sz="2000" b="1" dirty="0">
                <a:solidFill>
                  <a:schemeClr val="tx1">
                    <a:alpha val="80000"/>
                  </a:schemeClr>
                </a:solidFill>
              </a:rPr>
              <a:t>Deliberation and Considered Judgment </a:t>
            </a:r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Font typeface="+mj-lt"/>
              <a:buAutoNum type="arabicParenR"/>
            </a:pPr>
            <a:r>
              <a:rPr lang="en-US" sz="2000" b="1" dirty="0">
                <a:solidFill>
                  <a:schemeClr val="tx1">
                    <a:alpha val="80000"/>
                  </a:schemeClr>
                </a:solidFill>
              </a:rPr>
              <a:t>Recommendations and Final Deliverable </a:t>
            </a:r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Font typeface="+mj-lt"/>
              <a:buAutoNum type="arabicParenR"/>
            </a:pPr>
            <a:r>
              <a:rPr lang="en-US" sz="2000" b="1" dirty="0">
                <a:solidFill>
                  <a:schemeClr val="tx1">
                    <a:alpha val="80000"/>
                  </a:schemeClr>
                </a:solidFill>
              </a:rPr>
              <a:t>Follow-up and Accountability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b="1" dirty="0">
              <a:solidFill>
                <a:schemeClr val="tx1">
                  <a:alpha val="80000"/>
                </a:schemeClr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b="1" dirty="0">
                <a:solidFill>
                  <a:schemeClr val="tx1">
                    <a:alpha val="80000"/>
                  </a:schemeClr>
                </a:solidFill>
              </a:rPr>
              <a:t>What it is not: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000" b="1" dirty="0">
                <a:solidFill>
                  <a:schemeClr val="tx1">
                    <a:alpha val="80000"/>
                  </a:schemeClr>
                </a:solidFill>
              </a:rPr>
              <a:t>Educational Campaign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000" b="1" dirty="0">
                <a:solidFill>
                  <a:schemeClr val="tx1">
                    <a:alpha val="80000"/>
                  </a:schemeClr>
                </a:solidFill>
              </a:rPr>
              <a:t>Panel Discussion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000" b="1" dirty="0">
                <a:solidFill>
                  <a:schemeClr val="tx1">
                    <a:alpha val="80000"/>
                  </a:schemeClr>
                </a:solidFill>
              </a:rPr>
              <a:t>Focus Group with interest groups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000" b="1" dirty="0">
                <a:solidFill>
                  <a:schemeClr val="tx1">
                    <a:alpha val="80000"/>
                  </a:schemeClr>
                </a:solidFill>
              </a:rPr>
              <a:t>A Public Meeting/Public Consultation with usual suspects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0" y="6072188"/>
            <a:ext cx="12191999" cy="860371"/>
          </a:xfrm>
          <a:prstGeom prst="rect">
            <a:avLst/>
          </a:prstGeom>
          <a:solidFill>
            <a:srgbClr val="006E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129" y="6185647"/>
            <a:ext cx="1247894" cy="4443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64401" y="6239857"/>
            <a:ext cx="284753" cy="389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2085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6013810"/>
            <a:ext cx="12191999" cy="844190"/>
          </a:xfrm>
          <a:prstGeom prst="rect">
            <a:avLst/>
          </a:prstGeom>
          <a:solidFill>
            <a:srgbClr val="006E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71450" y="203581"/>
            <a:ext cx="3957678" cy="66479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6EB7"/>
                </a:solidFill>
                <a:latin typeface="Helvetica" charset="0"/>
                <a:ea typeface="Helvetica" charset="0"/>
                <a:cs typeface="Helvetica" charset="0"/>
              </a:rPr>
              <a:t>Benefits of the Deliberative Surge</a:t>
            </a:r>
          </a:p>
          <a:p>
            <a:endParaRPr lang="en-US" sz="2400" b="1" dirty="0">
              <a:solidFill>
                <a:srgbClr val="006EB7"/>
              </a:solidFill>
              <a:latin typeface="Helvetica" charset="0"/>
              <a:ea typeface="Helvetica" charset="0"/>
              <a:cs typeface="Helvetica" charset="0"/>
            </a:endParaRPr>
          </a:p>
          <a:p>
            <a:endParaRPr lang="en-US" sz="3200" dirty="0">
              <a:latin typeface="Helvetica" charset="0"/>
              <a:ea typeface="Helvetica" charset="0"/>
              <a:cs typeface="Helvetica" charset="0"/>
            </a:endParaRPr>
          </a:p>
          <a:p>
            <a:endParaRPr lang="en-US" sz="3200" dirty="0">
              <a:latin typeface="Helvetica" charset="0"/>
              <a:ea typeface="Helvetica" charset="0"/>
              <a:cs typeface="Helvetica" charset="0"/>
            </a:endParaRPr>
          </a:p>
          <a:p>
            <a:endParaRPr lang="en-US" sz="3200" dirty="0">
              <a:latin typeface="Helvetica" charset="0"/>
              <a:ea typeface="Helvetica" charset="0"/>
              <a:cs typeface="Helvetica" charset="0"/>
            </a:endParaRPr>
          </a:p>
          <a:p>
            <a:endParaRPr lang="en-US" sz="3200" dirty="0">
              <a:latin typeface="Helvetica" charset="0"/>
              <a:ea typeface="Helvetica" charset="0"/>
              <a:cs typeface="Helvetica" charset="0"/>
            </a:endParaRPr>
          </a:p>
          <a:p>
            <a:endParaRPr lang="en-US" sz="3200" dirty="0">
              <a:latin typeface="Helvetica" charset="0"/>
              <a:ea typeface="Helvetica" charset="0"/>
              <a:cs typeface="Helvetica" charset="0"/>
            </a:endParaRPr>
          </a:p>
          <a:p>
            <a:r>
              <a:rPr lang="en-US" sz="2800" b="1" dirty="0">
                <a:solidFill>
                  <a:srgbClr val="006EB7"/>
                </a:solidFill>
                <a:latin typeface="Helvetica" charset="0"/>
                <a:ea typeface="Helvetica" charset="0"/>
                <a:cs typeface="Helvetica" charset="0"/>
              </a:rPr>
              <a:t>Questions that are </a:t>
            </a:r>
          </a:p>
          <a:p>
            <a:r>
              <a:rPr lang="en-US" sz="2800" b="1" dirty="0">
                <a:solidFill>
                  <a:srgbClr val="006EB7"/>
                </a:solidFill>
                <a:latin typeface="Helvetica" charset="0"/>
                <a:ea typeface="Helvetica" charset="0"/>
                <a:cs typeface="Helvetica" charset="0"/>
              </a:rPr>
              <a:t>not consistently</a:t>
            </a:r>
          </a:p>
          <a:p>
            <a:r>
              <a:rPr lang="en-US" sz="2800" b="1" dirty="0">
                <a:solidFill>
                  <a:srgbClr val="006EB7"/>
                </a:solidFill>
                <a:latin typeface="Helvetica" charset="0"/>
                <a:ea typeface="Helvetica" charset="0"/>
                <a:cs typeface="Helvetica" charset="0"/>
              </a:rPr>
              <a:t>asked or studied</a:t>
            </a:r>
          </a:p>
          <a:p>
            <a:endParaRPr lang="en-US" dirty="0">
              <a:solidFill>
                <a:srgbClr val="006EB7"/>
              </a:solidFill>
              <a:latin typeface="Helvetica" charset="0"/>
              <a:ea typeface="Helvetica" charset="0"/>
              <a:cs typeface="Helvetica" charset="0"/>
            </a:endParaRPr>
          </a:p>
          <a:p>
            <a:endParaRPr lang="en-US" sz="2800" b="1" dirty="0">
              <a:solidFill>
                <a:srgbClr val="006EB7"/>
              </a:solidFill>
              <a:latin typeface="Helvetica" charset="0"/>
              <a:ea typeface="Helvetica" charset="0"/>
              <a:cs typeface="Helvetica" charset="0"/>
            </a:endParaRPr>
          </a:p>
          <a:p>
            <a:endParaRPr lang="en-US" sz="2800" b="1" dirty="0">
              <a:solidFill>
                <a:srgbClr val="006EB7"/>
              </a:solidFill>
              <a:latin typeface="Helvetica" charset="0"/>
              <a:ea typeface="Helvetica" charset="0"/>
              <a:cs typeface="Helvetica" charset="0"/>
            </a:endParaRPr>
          </a:p>
          <a:p>
            <a:endParaRPr lang="en-US" sz="2800" b="1" dirty="0">
              <a:solidFill>
                <a:srgbClr val="006EB7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29" y="6185647"/>
            <a:ext cx="1247894" cy="4443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64401" y="6239857"/>
            <a:ext cx="284753" cy="38916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E7D27E2-292B-1271-2C8C-592379425C48}"/>
              </a:ext>
            </a:extLst>
          </p:cNvPr>
          <p:cNvSpPr txBox="1"/>
          <p:nvPr/>
        </p:nvSpPr>
        <p:spPr>
          <a:xfrm>
            <a:off x="5029200" y="2857500"/>
            <a:ext cx="5157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E74BC9-AA33-6DAE-F9BF-CC744DDC65DB}"/>
              </a:ext>
            </a:extLst>
          </p:cNvPr>
          <p:cNvSpPr txBox="1"/>
          <p:nvPr/>
        </p:nvSpPr>
        <p:spPr>
          <a:xfrm>
            <a:off x="4371974" y="203582"/>
            <a:ext cx="7292427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Better Outcomes</a:t>
            </a:r>
          </a:p>
          <a:p>
            <a:pPr marL="514350" indent="-514350">
              <a:buAutoNum type="arabicPeriod"/>
            </a:pPr>
            <a:r>
              <a:rPr lang="en-US" sz="2800" dirty="0"/>
              <a:t>Quality of Decision Making</a:t>
            </a:r>
          </a:p>
          <a:p>
            <a:pPr marL="514350" indent="-514350">
              <a:buAutoNum type="arabicPeriod"/>
            </a:pPr>
            <a:r>
              <a:rPr lang="en-US" sz="2800" dirty="0"/>
              <a:t>Quality of Policy – Reflect Citizen Preferences</a:t>
            </a:r>
          </a:p>
          <a:p>
            <a:pPr marL="514350" indent="-514350">
              <a:buAutoNum type="arabicPeriod"/>
            </a:pPr>
            <a:r>
              <a:rPr lang="en-US" sz="2800" dirty="0"/>
              <a:t>Government </a:t>
            </a:r>
          </a:p>
          <a:p>
            <a:pPr marL="1485900" lvl="2" indent="-571500">
              <a:buFont typeface="Wingdings" pitchFamily="2" charset="2"/>
              <a:buChar char="ü"/>
            </a:pPr>
            <a:r>
              <a:rPr lang="en-US" sz="2800" dirty="0"/>
              <a:t>Greater Legitimacy</a:t>
            </a:r>
          </a:p>
          <a:p>
            <a:pPr marL="1485900" lvl="2" indent="-571500">
              <a:buFont typeface="Wingdings" pitchFamily="2" charset="2"/>
              <a:buChar char="ü"/>
            </a:pPr>
            <a:r>
              <a:rPr lang="en-US" sz="2800" dirty="0"/>
              <a:t>Enhanced Public Trust</a:t>
            </a:r>
          </a:p>
          <a:p>
            <a:pPr marL="1485900" lvl="2" indent="-571500">
              <a:buFont typeface="Wingdings" pitchFamily="2" charset="2"/>
              <a:buChar char="ü"/>
            </a:pPr>
            <a:r>
              <a:rPr lang="en-US" sz="2800" dirty="0"/>
              <a:t>More Inclusive Governance</a:t>
            </a:r>
          </a:p>
          <a:p>
            <a:r>
              <a:rPr lang="en-US" sz="2800" dirty="0"/>
              <a:t>4.  Society</a:t>
            </a:r>
          </a:p>
          <a:p>
            <a:pPr marL="1485900" lvl="2" indent="-571500">
              <a:buFont typeface="Wingdings" pitchFamily="2" charset="2"/>
              <a:buChar char="ü"/>
            </a:pPr>
            <a:r>
              <a:rPr lang="en-US" sz="2800" dirty="0"/>
              <a:t>Division and Reduced Polarization</a:t>
            </a:r>
          </a:p>
          <a:p>
            <a:endParaRPr lang="en-US" sz="2800" dirty="0"/>
          </a:p>
          <a:p>
            <a:pPr marL="571500" indent="-571500">
              <a:buFont typeface="Wingdings" pitchFamily="2" charset="2"/>
              <a:buChar char="q"/>
            </a:pPr>
            <a:r>
              <a:rPr lang="en-US" sz="2800" dirty="0"/>
              <a:t>What’s in it for citizens?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US" sz="2800" dirty="0"/>
              <a:t>How are citizens impacted by their participation?</a:t>
            </a:r>
          </a:p>
          <a:p>
            <a:pPr marL="571500" indent="-571500">
              <a:buFont typeface="Wingdings" pitchFamily="2" charset="2"/>
              <a:buChar char="q"/>
            </a:pPr>
            <a:endParaRPr lang="en-US" sz="3200" dirty="0"/>
          </a:p>
          <a:p>
            <a:pPr marL="342900" indent="-3429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4699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6013810"/>
            <a:ext cx="12191999" cy="844190"/>
          </a:xfrm>
          <a:prstGeom prst="rect">
            <a:avLst/>
          </a:prstGeom>
          <a:solidFill>
            <a:srgbClr val="006E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71450" y="203581"/>
            <a:ext cx="3957678" cy="43088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2400" b="1" dirty="0">
              <a:solidFill>
                <a:srgbClr val="006EB7"/>
              </a:solidFill>
              <a:latin typeface="Helvetica" charset="0"/>
              <a:ea typeface="Helvetica" charset="0"/>
              <a:cs typeface="Helvetica" charset="0"/>
            </a:endParaRPr>
          </a:p>
          <a:p>
            <a:r>
              <a:rPr lang="en-US" sz="2400" b="1" dirty="0">
                <a:solidFill>
                  <a:srgbClr val="006EB7"/>
                </a:solidFill>
                <a:latin typeface="Helvetica" charset="0"/>
                <a:ea typeface="Helvetica" charset="0"/>
                <a:cs typeface="Helvetica" charset="0"/>
              </a:rPr>
              <a:t>Citizens’ Assemblies that I have played a role in as Researcher, Guarantor or on the Oversight Committee of: </a:t>
            </a:r>
          </a:p>
          <a:p>
            <a:r>
              <a:rPr lang="en-US" sz="2800" b="1" dirty="0">
                <a:solidFill>
                  <a:srgbClr val="006EB7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endParaRPr lang="en-US" sz="3200" dirty="0">
              <a:latin typeface="Helvetica" charset="0"/>
              <a:ea typeface="Helvetica" charset="0"/>
              <a:cs typeface="Helvetica" charset="0"/>
            </a:endParaRPr>
          </a:p>
          <a:p>
            <a:endParaRPr lang="en-US" dirty="0">
              <a:solidFill>
                <a:srgbClr val="006EB7"/>
              </a:solidFill>
              <a:latin typeface="Helvetica" charset="0"/>
              <a:ea typeface="Helvetica" charset="0"/>
              <a:cs typeface="Helvetica" charset="0"/>
            </a:endParaRPr>
          </a:p>
          <a:p>
            <a:endParaRPr lang="en-US" sz="2800" b="1" dirty="0">
              <a:solidFill>
                <a:srgbClr val="006EB7"/>
              </a:solidFill>
              <a:latin typeface="Helvetica" charset="0"/>
              <a:ea typeface="Helvetica" charset="0"/>
              <a:cs typeface="Helvetica" charset="0"/>
            </a:endParaRPr>
          </a:p>
          <a:p>
            <a:endParaRPr lang="en-US" sz="2800" b="1" dirty="0">
              <a:solidFill>
                <a:srgbClr val="006EB7"/>
              </a:solidFill>
              <a:latin typeface="Helvetica" charset="0"/>
              <a:ea typeface="Helvetica" charset="0"/>
              <a:cs typeface="Helvetica" charset="0"/>
            </a:endParaRPr>
          </a:p>
          <a:p>
            <a:endParaRPr lang="en-US" sz="2800" b="1" dirty="0">
              <a:solidFill>
                <a:srgbClr val="006EB7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29" y="6185647"/>
            <a:ext cx="1247894" cy="4443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64401" y="6239857"/>
            <a:ext cx="284753" cy="38916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2E74BC9-AA33-6DAE-F9BF-CC744DDC65DB}"/>
              </a:ext>
            </a:extLst>
          </p:cNvPr>
          <p:cNvSpPr txBox="1"/>
          <p:nvPr/>
        </p:nvSpPr>
        <p:spPr>
          <a:xfrm>
            <a:off x="4129128" y="203582"/>
            <a:ext cx="7535273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indent="45720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Segoe UI Historic" panose="020B0502040204020203" pitchFamily="34" charset="0"/>
              </a:rPr>
              <a:t>1.</a:t>
            </a:r>
            <a:r>
              <a:rPr lang="en-US" sz="28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Segoe UI Historic" panose="020B0502040204020203" pitchFamily="34" charset="0"/>
              </a:rPr>
              <a:t> 	</a:t>
            </a:r>
            <a:r>
              <a:rPr lang="en-US" sz="24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Segoe UI Historic" panose="020B0502040204020203" pitchFamily="34" charset="0"/>
              </a:rPr>
              <a:t>France’s Citizens’ Convention on 				the Climate (2020-2021)</a:t>
            </a:r>
          </a:p>
          <a:p>
            <a:pPr marL="457200" marR="0" indent="45720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Segoe UI Historic" panose="020B0502040204020203" pitchFamily="34" charset="0"/>
              </a:rPr>
              <a:t>2. 	Brussels Deliberative Committee 				on Homelessness (2021)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Segoe UI Historic" panose="020B0502040204020203" pitchFamily="34" charset="0"/>
              </a:rPr>
              <a:t>3. 	Canada’s Citizens’ Assembly on 	Democratic Expression (2021-2022)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Segoe UI Historic" panose="020B0502040204020203" pitchFamily="34" charset="0"/>
              </a:rPr>
              <a:t>4. 	California’s Petaluma Fairgrounds 	Advisory Panel (2022)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Segoe UI Historic" panose="020B0502040204020203" pitchFamily="34" charset="0"/>
              </a:rPr>
              <a:t> 	5. 	France’s </a:t>
            </a:r>
            <a:r>
              <a:rPr lang="en-US" sz="2400" i="1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Segoe UI Historic" panose="020B0502040204020203" pitchFamily="34" charset="0"/>
              </a:rPr>
              <a:t>Convention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Segoe UI Historic" panose="020B0502040204020203" pitchFamily="34" charset="0"/>
              </a:rPr>
              <a:t>Citoyenne</a:t>
            </a:r>
            <a:r>
              <a:rPr lang="en-US" sz="2400" i="1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Segoe UI Historic" panose="020B0502040204020203" pitchFamily="34" charset="0"/>
              </a:rPr>
              <a:t> sur la 				Fin de Vie</a:t>
            </a:r>
            <a:r>
              <a:rPr lang="en-US" sz="24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Segoe UI Historic" panose="020B0502040204020203" pitchFamily="34" charset="0"/>
              </a:rPr>
              <a:t> (December 2022-April 				2023)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45720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Segoe UI Historic" panose="020B0502040204020203" pitchFamily="34" charset="0"/>
              </a:rPr>
              <a:t>6. 	Belgium’s G1000 </a:t>
            </a:r>
            <a:r>
              <a:rPr lang="en-US" sz="2400" i="1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Segoe UI Historic" panose="020B0502040204020203" pitchFamily="34" charset="0"/>
              </a:rPr>
              <a:t>We Need to Talk 				</a:t>
            </a:r>
            <a:r>
              <a:rPr lang="en-US" sz="24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Segoe UI Historic" panose="020B0502040204020203" pitchFamily="34" charset="0"/>
              </a:rPr>
              <a:t>Citizens’ Panel (January 2023 – 				present)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3200" dirty="0"/>
          </a:p>
          <a:p>
            <a:pPr marL="342900" indent="-3429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8481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lowchart: Document 16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38200" y="171161"/>
            <a:ext cx="2840182" cy="2729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5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5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Research &amp; Data</a:t>
            </a:r>
            <a:endParaRPr lang="en-US" sz="25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5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5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3 Government-Initiated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5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Deliberative Mini-Publics (DMPs)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5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5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3356230E-DDA4-05B2-0720-18D6F389AD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8407" y="171161"/>
            <a:ext cx="7384395" cy="585637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6013810"/>
            <a:ext cx="12191999" cy="844190"/>
          </a:xfrm>
          <a:prstGeom prst="rect">
            <a:avLst/>
          </a:prstGeom>
          <a:solidFill>
            <a:srgbClr val="006E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129" y="6185647"/>
            <a:ext cx="1247894" cy="44432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64401" y="6239857"/>
            <a:ext cx="284753" cy="38916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B7426D8-33CF-1CFF-1384-387B5464B86B}"/>
              </a:ext>
            </a:extLst>
          </p:cNvPr>
          <p:cNvSpPr txBox="1"/>
          <p:nvPr/>
        </p:nvSpPr>
        <p:spPr>
          <a:xfrm>
            <a:off x="485775" y="3257551"/>
            <a:ext cx="3149787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dirty="0">
              <a:solidFill>
                <a:srgbClr val="0070C0"/>
              </a:solidFill>
            </a:endParaRPr>
          </a:p>
          <a:p>
            <a:r>
              <a:rPr lang="en-US" sz="2000" dirty="0">
                <a:solidFill>
                  <a:srgbClr val="0070C0"/>
                </a:solidFill>
              </a:rPr>
              <a:t>2020 – 2022</a:t>
            </a:r>
          </a:p>
          <a:p>
            <a:r>
              <a:rPr lang="en-US" sz="2000" dirty="0"/>
              <a:t>Studied three citizens’ assemblies in Paris, Brussels and Ottawa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000" dirty="0"/>
              <a:t>179 Surveys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000" dirty="0"/>
              <a:t>51 In-Depth Interviews</a:t>
            </a:r>
          </a:p>
          <a:p>
            <a:pPr algn="ctr"/>
            <a:endParaRPr lang="en-US" sz="2000" dirty="0">
              <a:solidFill>
                <a:srgbClr val="0070C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9434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74224</TotalTime>
  <Words>1217</Words>
  <Application>Microsoft Macintosh PowerPoint</Application>
  <PresentationFormat>Widescreen</PresentationFormat>
  <Paragraphs>182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Helvetica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 Montgomery</dc:creator>
  <cp:lastModifiedBy>Marjan Ehsassi</cp:lastModifiedBy>
  <cp:revision>87</cp:revision>
  <cp:lastPrinted>2023-05-07T17:31:03Z</cp:lastPrinted>
  <dcterms:created xsi:type="dcterms:W3CDTF">2017-12-06T21:20:37Z</dcterms:created>
  <dcterms:modified xsi:type="dcterms:W3CDTF">2023-05-07T17:31:08Z</dcterms:modified>
</cp:coreProperties>
</file>