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3B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-1280160"/>
            <a:ext cx="3291840" cy="3291840"/>
          </a:xfrm>
          <a:prstGeom prst="ellipse">
            <a:avLst/>
          </a:prstGeom>
          <a:ln w="25400">
            <a:solidFill>
              <a:srgbClr val="0E8C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5120640"/>
            <a:ext cx="2926080" cy="2926080"/>
          </a:xfrm>
          <a:prstGeom prst="ellipse">
            <a:avLst/>
          </a:prstGeom>
          <a:ln w="25400">
            <a:solidFill>
              <a:srgbClr val="1E56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22960" y="777240"/>
            <a:ext cx="868680" cy="868680"/>
          </a:xfrm>
          <a:prstGeom prst="ellipse">
            <a:avLst/>
          </a:prstGeom>
          <a:solidFill>
            <a:srgbClr val="0E8C9A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8992" y="1005840"/>
            <a:ext cx="384048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828800" y="932688"/>
            <a:ext cx="9875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spc="220" kern="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 ·  RELATO DE CASO CLÍNICO</a:t>
            </a:r>
            <a:endParaRPr lang="en-US" sz="1350" dirty="0"/>
          </a:p>
        </p:txBody>
      </p:sp>
      <p:sp>
        <p:nvSpPr>
          <p:cNvPr id="7" name="Text 4"/>
          <p:cNvSpPr/>
          <p:nvPr/>
        </p:nvSpPr>
        <p:spPr>
          <a:xfrm>
            <a:off x="822960" y="2331720"/>
            <a:ext cx="10789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Título do seu projeto de relato de caso ]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841248" y="3730752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9BE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Subtítulo, se houver ]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841248" y="4526280"/>
            <a:ext cx="2377440" cy="457200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0" name="Text 7"/>
          <p:cNvSpPr/>
          <p:nvPr/>
        </p:nvSpPr>
        <p:spPr>
          <a:xfrm>
            <a:off x="841248" y="452628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ÁREA: ODONTOLOGIA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841248" y="5212080"/>
            <a:ext cx="10058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Autor(a):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Orientador(a):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nome do orientador(a)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Instituição / Curso: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universidade — Odontologia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e ano: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cidade, ano ]</a:t>
            </a:r>
            <a:endParaRPr lang="en-US" sz="14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Aspectos Éticos e Consentimento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Proteção do paciente, a ser garantida antes de iniciar.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Submissão e aprovação do projeto em Comitê de Ética (CEP), quando exigido.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Termo de Consentimento Livre e Esclarecido (TCLE) do paciente para dados e imagens.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Anonimização das informações e conformidade com a LGPD.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relato de caso, a aprovação ética e o consentimento devem vir ANTES de iniciar o atendimento.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Uso de IA / Transparência Metodológica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e como ferramentas de IA serão utilizadas.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Declare onde a IA poderá entrar: revisão de literatura, organização e revisão do texto.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IA não substitui o julgamento clínico nem a autoria do relato.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Verifique manualmente toda referência e siga a política da sua instituição.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Mesmo que sua resposta seja 'não usarei IA', declarar isso já é uma boa prática.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 Esperados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 relato pretende demonstrar ao final.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Descreva o desfecho clínico que se espera documentar.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Indique o que o caso poderá ilustrar para a prática (conduta, técnica, resultado).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Conecte cada resultado esperado a um objetivo específico.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 esperado não é promessa de sucesso clínico — é o que você pretende documentar e discutir.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Cronograma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etapas do projeto distribuídas no tempo.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as fases (revisão, ética, atendimento, registro, redação) em Gantt ou tabela.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Inclua o tempo de tratamento e de proservação, além da redação final.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que o plano cabe no prazo do TCC.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Atendimento e proservação dependem do paciente e do tempo clínico — seja realista no cronograma.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Recursos e Orçamento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será necessário para executar o projeto.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Acesso à clínica ou serviço, materiais e instrumentais odontológicos.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Equipamento para registro fotográfico e exames complementares.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Custos estimados e eventuais fontes de apoio.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o que depende de terceiros (clínica, laboratório) — isso afeta diretamente o cronograma.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Limitações Esperadas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limites inerentes a um relato de caso.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Relato de caso descreve uma única situação: não permite generalização.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Reconheça o nível de evidência inerente a este tipo de estudo.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Aponte fatores que poderão limitar a condução ou o acompanhamento.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Relatos de caso estão na base da hierarquia de evidências — assuma isso com clareza, é o esperado.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Considerações Finais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Amarre a proposta e reforce sua viabilidade.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Retome o objetivo, a relevância e o que o relato pretende contribuir.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Reforce por que o caso é viável de ser conduzido e documentado.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Conduza naturalmente para as perguntas da banca.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Feche com a contribuição que seu relato pretende oferecer à prática odontológica.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Referências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principais obras que embasam a proposta.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as referências citadas, segundo a norma do curso (ex.: ABNT ou Vancouver).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odontologia, o estilo Vancouver é frequente — confirme a norma exigida.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Mantenha consistência de formatação em todas as entradas.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Verifique se sua instituição exige ABNT ou Vancouver — em saúde, Vancouver é muito comum.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83B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4206240"/>
            <a:ext cx="3474720" cy="3474720"/>
          </a:xfrm>
          <a:prstGeom prst="ellipse">
            <a:avLst/>
          </a:prstGeom>
          <a:ln w="25400">
            <a:solidFill>
              <a:srgbClr val="0E8C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58384" y="1143000"/>
            <a:ext cx="1463040" cy="146304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2160" y="1572768"/>
            <a:ext cx="475488" cy="60350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2960" y="283464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Obrigado(a)!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822960" y="38862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9BE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Perguntas?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822960" y="50292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   ·   [ e-mail / contato ]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84048"/>
            <a:ext cx="603504" cy="603504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4088" y="539496"/>
            <a:ext cx="301752" cy="30175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DE APOIO (BACKUP)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1325880" y="6400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Cronograma de execução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9144000" y="502920"/>
            <a:ext cx="2679192" cy="457200"/>
          </a:xfrm>
          <a:prstGeom prst="roundRect">
            <a:avLst>
              <a:gd name="adj" fmla="val 50000"/>
            </a:avLst>
          </a:prstGeom>
          <a:solidFill>
            <a:srgbClr val="FDF2E3"/>
          </a:solidFill>
          <a:ln/>
        </p:spPr>
      </p:sp>
      <p:sp>
        <p:nvSpPr>
          <p:cNvPr id="7" name="Text 4"/>
          <p:cNvSpPr/>
          <p:nvPr/>
        </p:nvSpPr>
        <p:spPr>
          <a:xfrm>
            <a:off x="9144000" y="502920"/>
            <a:ext cx="2679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B779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EXEMPLO HIPOTÉTICO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325880" y="1115568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Atividades e prazos ilustrativos — ajuste ao seu caso e ao calendário do curso.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548640" y="2368296"/>
            <a:ext cx="11091672" cy="420624"/>
          </a:xfrm>
          <a:prstGeom prst="rect">
            <a:avLst/>
          </a:prstGeom>
          <a:solidFill>
            <a:srgbClr val="F5F8F9"/>
          </a:solidFill>
          <a:ln/>
        </p:spPr>
      </p:sp>
      <p:sp>
        <p:nvSpPr>
          <p:cNvPr id="10" name="Shape 7"/>
          <p:cNvSpPr/>
          <p:nvPr/>
        </p:nvSpPr>
        <p:spPr>
          <a:xfrm>
            <a:off x="548640" y="3209544"/>
            <a:ext cx="11091672" cy="420624"/>
          </a:xfrm>
          <a:prstGeom prst="rect">
            <a:avLst/>
          </a:prstGeom>
          <a:solidFill>
            <a:srgbClr val="F5F8F9"/>
          </a:solidFill>
          <a:ln/>
        </p:spPr>
      </p:sp>
      <p:sp>
        <p:nvSpPr>
          <p:cNvPr id="11" name="Shape 8"/>
          <p:cNvSpPr/>
          <p:nvPr/>
        </p:nvSpPr>
        <p:spPr>
          <a:xfrm>
            <a:off x="548640" y="4050792"/>
            <a:ext cx="11091672" cy="420624"/>
          </a:xfrm>
          <a:prstGeom prst="rect">
            <a:avLst/>
          </a:prstGeom>
          <a:solidFill>
            <a:srgbClr val="F5F8F9"/>
          </a:solidFill>
          <a:ln/>
        </p:spPr>
      </p:sp>
      <p:sp>
        <p:nvSpPr>
          <p:cNvPr id="12" name="Shape 9"/>
          <p:cNvSpPr/>
          <p:nvPr/>
        </p:nvSpPr>
        <p:spPr>
          <a:xfrm>
            <a:off x="548640" y="4892040"/>
            <a:ext cx="11091672" cy="420624"/>
          </a:xfrm>
          <a:prstGeom prst="rect">
            <a:avLst/>
          </a:prstGeom>
          <a:solidFill>
            <a:srgbClr val="F5F8F9"/>
          </a:solidFill>
          <a:ln/>
        </p:spPr>
      </p:sp>
      <p:sp>
        <p:nvSpPr>
          <p:cNvPr id="13" name="Shape 10"/>
          <p:cNvSpPr/>
          <p:nvPr/>
        </p:nvSpPr>
        <p:spPr>
          <a:xfrm>
            <a:off x="4297680" y="1938528"/>
            <a:ext cx="7342632" cy="384048"/>
          </a:xfrm>
          <a:prstGeom prst="rect">
            <a:avLst/>
          </a:prstGeom>
          <a:solidFill>
            <a:srgbClr val="EEF6F6"/>
          </a:solidFill>
          <a:ln/>
        </p:spPr>
      </p:sp>
      <p:sp>
        <p:nvSpPr>
          <p:cNvPr id="14" name="Text 11"/>
          <p:cNvSpPr/>
          <p:nvPr/>
        </p:nvSpPr>
        <p:spPr>
          <a:xfrm>
            <a:off x="640080" y="1938528"/>
            <a:ext cx="3566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Atividade</a:t>
            </a:r>
            <a:endParaRPr lang="en-US" sz="1150" dirty="0"/>
          </a:p>
        </p:txBody>
      </p:sp>
      <p:sp>
        <p:nvSpPr>
          <p:cNvPr id="15" name="Text 12"/>
          <p:cNvSpPr/>
          <p:nvPr/>
        </p:nvSpPr>
        <p:spPr>
          <a:xfrm>
            <a:off x="4297680" y="1938528"/>
            <a:ext cx="917829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 1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5215509" y="1938528"/>
            <a:ext cx="917829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 2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6133338" y="1938528"/>
            <a:ext cx="917829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 3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7051167" y="1938528"/>
            <a:ext cx="917829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 4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7968996" y="1938528"/>
            <a:ext cx="917829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 5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8886825" y="1938528"/>
            <a:ext cx="917829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 6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9804654" y="1938528"/>
            <a:ext cx="917829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 7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10722483" y="1938528"/>
            <a:ext cx="917829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Mês 8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4297680" y="1938528"/>
            <a:ext cx="0" cy="379476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24" name="Shape 21"/>
          <p:cNvSpPr/>
          <p:nvPr/>
        </p:nvSpPr>
        <p:spPr>
          <a:xfrm>
            <a:off x="5215509" y="1938528"/>
            <a:ext cx="0" cy="379476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6133338" y="1938528"/>
            <a:ext cx="0" cy="379476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7051167" y="1938528"/>
            <a:ext cx="0" cy="379476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7968996" y="1938528"/>
            <a:ext cx="0" cy="379476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8886825" y="1938528"/>
            <a:ext cx="0" cy="379476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9804654" y="1938528"/>
            <a:ext cx="0" cy="379476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30" name="Shape 27"/>
          <p:cNvSpPr/>
          <p:nvPr/>
        </p:nvSpPr>
        <p:spPr>
          <a:xfrm>
            <a:off x="10722483" y="1938528"/>
            <a:ext cx="0" cy="379476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31" name="Shape 28"/>
          <p:cNvSpPr/>
          <p:nvPr/>
        </p:nvSpPr>
        <p:spPr>
          <a:xfrm>
            <a:off x="11640312" y="1938528"/>
            <a:ext cx="0" cy="379476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640080" y="2368296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Revisão de literatura</a:t>
            </a:r>
            <a:endParaRPr lang="en-US" sz="1050" dirty="0"/>
          </a:p>
        </p:txBody>
      </p:sp>
      <p:sp>
        <p:nvSpPr>
          <p:cNvPr id="33" name="Shape 30"/>
          <p:cNvSpPr/>
          <p:nvPr/>
        </p:nvSpPr>
        <p:spPr>
          <a:xfrm>
            <a:off x="4352544" y="2450592"/>
            <a:ext cx="2643759" cy="256032"/>
          </a:xfrm>
          <a:prstGeom prst="roundRect">
            <a:avLst>
              <a:gd name="adj" fmla="val 17857"/>
            </a:avLst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4" name="Text 31"/>
          <p:cNvSpPr/>
          <p:nvPr/>
        </p:nvSpPr>
        <p:spPr>
          <a:xfrm>
            <a:off x="640080" y="2788920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Submissão e aprovação no CEP</a:t>
            </a:r>
            <a:endParaRPr lang="en-US" sz="1050" dirty="0"/>
          </a:p>
        </p:txBody>
      </p:sp>
      <p:sp>
        <p:nvSpPr>
          <p:cNvPr id="35" name="Shape 32"/>
          <p:cNvSpPr/>
          <p:nvPr/>
        </p:nvSpPr>
        <p:spPr>
          <a:xfrm>
            <a:off x="4352544" y="2871216"/>
            <a:ext cx="1725930" cy="256032"/>
          </a:xfrm>
          <a:prstGeom prst="roundRect">
            <a:avLst>
              <a:gd name="adj" fmla="val 17857"/>
            </a:avLst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6" name="Text 33"/>
          <p:cNvSpPr/>
          <p:nvPr/>
        </p:nvSpPr>
        <p:spPr>
          <a:xfrm>
            <a:off x="640080" y="3209544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Seleção do caso / paciente</a:t>
            </a:r>
            <a:endParaRPr lang="en-US" sz="1050" dirty="0"/>
          </a:p>
        </p:txBody>
      </p:sp>
      <p:sp>
        <p:nvSpPr>
          <p:cNvPr id="37" name="Shape 34"/>
          <p:cNvSpPr/>
          <p:nvPr/>
        </p:nvSpPr>
        <p:spPr>
          <a:xfrm>
            <a:off x="5270373" y="3291840"/>
            <a:ext cx="808101" cy="256032"/>
          </a:xfrm>
          <a:prstGeom prst="roundRect">
            <a:avLst>
              <a:gd name="adj" fmla="val 17857"/>
            </a:avLst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8" name="Text 35"/>
          <p:cNvSpPr/>
          <p:nvPr/>
        </p:nvSpPr>
        <p:spPr>
          <a:xfrm>
            <a:off x="640080" y="3630168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Coleta de dados (anamnese, exames)</a:t>
            </a:r>
            <a:endParaRPr lang="en-US" sz="1050" dirty="0"/>
          </a:p>
        </p:txBody>
      </p:sp>
      <p:sp>
        <p:nvSpPr>
          <p:cNvPr id="39" name="Shape 36"/>
          <p:cNvSpPr/>
          <p:nvPr/>
        </p:nvSpPr>
        <p:spPr>
          <a:xfrm>
            <a:off x="6188202" y="3712464"/>
            <a:ext cx="1725930" cy="256032"/>
          </a:xfrm>
          <a:prstGeom prst="roundRect">
            <a:avLst>
              <a:gd name="adj" fmla="val 17857"/>
            </a:avLst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40" name="Text 37"/>
          <p:cNvSpPr/>
          <p:nvPr/>
        </p:nvSpPr>
        <p:spPr>
          <a:xfrm>
            <a:off x="640080" y="4050792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Tratamento e registro fotográfico</a:t>
            </a:r>
            <a:endParaRPr lang="en-US" sz="1050" dirty="0"/>
          </a:p>
        </p:txBody>
      </p:sp>
      <p:sp>
        <p:nvSpPr>
          <p:cNvPr id="41" name="Shape 38"/>
          <p:cNvSpPr/>
          <p:nvPr/>
        </p:nvSpPr>
        <p:spPr>
          <a:xfrm>
            <a:off x="7106031" y="4133088"/>
            <a:ext cx="2643759" cy="256032"/>
          </a:xfrm>
          <a:prstGeom prst="roundRect">
            <a:avLst>
              <a:gd name="adj" fmla="val 17857"/>
            </a:avLst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42" name="Text 39"/>
          <p:cNvSpPr/>
          <p:nvPr/>
        </p:nvSpPr>
        <p:spPr>
          <a:xfrm>
            <a:off x="640080" y="4471416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Acompanhamento / proservação</a:t>
            </a:r>
            <a:endParaRPr lang="en-US" sz="1050" dirty="0"/>
          </a:p>
        </p:txBody>
      </p:sp>
      <p:sp>
        <p:nvSpPr>
          <p:cNvPr id="43" name="Shape 40"/>
          <p:cNvSpPr/>
          <p:nvPr/>
        </p:nvSpPr>
        <p:spPr>
          <a:xfrm>
            <a:off x="8941689" y="4553712"/>
            <a:ext cx="1725930" cy="256032"/>
          </a:xfrm>
          <a:prstGeom prst="roundRect">
            <a:avLst>
              <a:gd name="adj" fmla="val 17857"/>
            </a:avLst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44" name="Text 41"/>
          <p:cNvSpPr/>
          <p:nvPr/>
        </p:nvSpPr>
        <p:spPr>
          <a:xfrm>
            <a:off x="640080" y="4892040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Análise e redação</a:t>
            </a:r>
            <a:endParaRPr lang="en-US" sz="1050" dirty="0"/>
          </a:p>
        </p:txBody>
      </p:sp>
      <p:sp>
        <p:nvSpPr>
          <p:cNvPr id="45" name="Shape 42"/>
          <p:cNvSpPr/>
          <p:nvPr/>
        </p:nvSpPr>
        <p:spPr>
          <a:xfrm>
            <a:off x="8941689" y="4974336"/>
            <a:ext cx="2643759" cy="256032"/>
          </a:xfrm>
          <a:prstGeom prst="roundRect">
            <a:avLst>
              <a:gd name="adj" fmla="val 17857"/>
            </a:avLst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46" name="Text 43"/>
          <p:cNvSpPr/>
          <p:nvPr/>
        </p:nvSpPr>
        <p:spPr>
          <a:xfrm>
            <a:off x="640080" y="5312664"/>
            <a:ext cx="35661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Revisão final e entrega</a:t>
            </a:r>
            <a:endParaRPr lang="en-US" sz="1050" dirty="0"/>
          </a:p>
        </p:txBody>
      </p:sp>
      <p:sp>
        <p:nvSpPr>
          <p:cNvPr id="47" name="Shape 44"/>
          <p:cNvSpPr/>
          <p:nvPr/>
        </p:nvSpPr>
        <p:spPr>
          <a:xfrm>
            <a:off x="10777347" y="5394960"/>
            <a:ext cx="808101" cy="256032"/>
          </a:xfrm>
          <a:prstGeom prst="roundRect">
            <a:avLst>
              <a:gd name="adj" fmla="val 17857"/>
            </a:avLst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48" name="Text 45"/>
          <p:cNvSpPr/>
          <p:nvPr/>
        </p:nvSpPr>
        <p:spPr>
          <a:xfrm>
            <a:off x="548640" y="589788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Sugestão: distribua revisão, ética (CEP), atendimento, registro, proservação e redação ao longo dos meses.</a:t>
            </a:r>
            <a:endParaRPr lang="en-US" sz="1100" dirty="0"/>
          </a:p>
        </p:txBody>
      </p:sp>
      <p:sp>
        <p:nvSpPr>
          <p:cNvPr id="49" name="Text 46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50" name="Text 47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" y="694944"/>
            <a:ext cx="347472" cy="34747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3040" y="45720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Sumário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822960" y="1691640"/>
            <a:ext cx="539496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Contextualização clínica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Problema e justificativa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Referencial teórico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Metodologia e delineamento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Seleção do caso e coleta de dados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Procedimentos previstos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Aspectos éticos e consentimento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0" y="1691640"/>
            <a:ext cx="539496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de IA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Resultados esperados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Cronograma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Recursos e orçamento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Limitações esperadas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Considerações finais</a:t>
            </a:r>
            <a:endParaRPr lang="en-US" sz="1600" dirty="0"/>
          </a:p>
          <a:p>
            <a:pPr indent="0" marL="0">
              <a:lnSpc>
                <a:spcPct val="142000"/>
              </a:lnSpc>
              <a:buNone/>
            </a:pPr>
            <a:r>
              <a:rPr lang="en-US" sz="160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  </a:t>
            </a:r>
            <a:pPr indent="0" marL="0">
              <a:lnSpc>
                <a:spcPct val="142000"/>
              </a:lnSpc>
              <a:buNone/>
            </a:pPr>
            <a:r>
              <a:rPr lang="en-US" sz="1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Referências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Introdução / Contextualização Clínica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Situe o tema clínico e por que ele merece um relato.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Contextualize a condição ou o procedimento e sua importância clínica.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Sintetize brevemente o que a literatura já descreve sobre o tema.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Aponte o que torna um caso desse tipo relevante de ser relatado.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desde já por que vale a pena documentar e relatar um caso sobre este tema.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Problema e Justificativa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lacuna clínica e a relevância de relatar o caso.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Defina o problema clínico ou a controvérsia que motiva o relato.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Justifique a relevância acadêmica, clínica e para a prática profissional.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o que um relato de caso pode acrescentar a esse cenário.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Numa proposta, este slide 'vende' o trabalho — deixe claro o ganho de relatar este caso.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Objetivos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 relato de caso se proporá a demonstrar.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 geral: o que o relato pretende descrever ou demonstrar.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 específicos: as etapas que, somadas, cumprem o objetivo geral.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verbos no infinitivo e mantenha coerência com os resultados esperados.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relato de caso, o objetivo costuma ser descrever uma conduta e seu desfecho — seja específico.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Referencial Teórico / Revisão de Literatura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base conceitual que fundamenta o relato.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os conceitos e termos centrais do tema odontológico.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Sintetize o que a literatura descreve sobre diagnóstico e conduta.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Posicione o caso a ser relatado frente ao que já existe.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Mantenha a revisão enxuta e focada — o protagonista do trabalho será o caso.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Metodologia: Delineamento e Local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Caracterize o tipo de estudo e onde será realizado.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Delineamento: relato de caso clínico, de caráter descritivo.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e período de realização (clínica ou serviço odontológico).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Abordagem prevista para a condução e o registro do caso.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Deixe claro que se trata de um estudo descritivo de um único caso — isso define o método.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Seleção do Caso e Coleta de Dados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o caso será escolhido e os dados, obtidos.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Critérios para seleção do caso/paciente a ser relatado.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Fontes de dados: prontuário, anamnese, exame clínico e exames complementares.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 fotográfico padronizado das etapas (pré, trans e pós).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Padronize desde já o registro fotográfico — ângulos e iluminação consistentes valorizam o relato.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Procedimentos Clínicos Previstos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conduta clínica planejada para o caso.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Descreva as etapas do tratamento previsto (no futuro).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Indique materiais, técnicas e protocolos a serem empregados.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Aponte os momentos de avaliação e o acompanhamento (proservação) planejado.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Descreva o que você pretende fazer e por quê — a banca avalia se o plano é viável e adequado.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Projeto de TCC — Relato de caso clínico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— Projeto de TCC: Relato de Caso Clínico (Odontologia)</dc:title>
  <dc:subject>PptxGenJS Presentation</dc:subject>
  <dc:creator>Template TCC</dc:creator>
  <cp:lastModifiedBy>Template TCC</cp:lastModifiedBy>
  <cp:revision>1</cp:revision>
  <dcterms:created xsi:type="dcterms:W3CDTF">2026-05-29T19:57:07Z</dcterms:created>
  <dcterms:modified xsi:type="dcterms:W3CDTF">2026-05-29T19:57:07Z</dcterms:modified>
</cp:coreProperties>
</file>