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spc="25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 ·  REVISÃO NARRATIVA DA LITERATURA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projeto ]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841248" y="37033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Estratégia de Busca e Seleção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estudos serão encontrados e filtrados.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Descritores controlados (DeCS/MeSH) e combinações com operadores booleanos (AND/OR).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inclusão: período, idiomas, tipos de texto e disponibilidade do texto completo.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exclusão e descrição do processo de triagem dos estudos.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sem o rigor da sistemática, registre descritores, período e critérios — isso torna sua busca rastreável.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Análise e Síntese dos Dados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conteúdo selecionado será organizado e interpretado.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a forma de análise — geralmente descritiva e interpretativa.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Explique como os achados serão agrupados em categorias temáticas.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como essas categorias vão estruturar a discussão.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revisão narrativa, a síntese é interpretativa: você dialoga com os autores, não apenas tabula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 e Integridade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no uso de literatura publicada.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Revisões de literatura publicada, em geral, dispensam aprovação em Comitê de Ética (CEP) — confirme na sua instituição.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Garanta citação correta e atribuição de todas as fontes, evitando plágio.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eventuais conflitos de interesse e a origem de qualquer financiamento.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contato com pacientes, o foco ético migra para honestidade, citação correta e ausência de plágio.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serão usadas na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pode entrar: busca, tradução, resumo, apoio à triagem ou à redação.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Atenção: verifique manualmente toda referência — IA pode gerar citações inexistentes.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siga a política da sua instituição.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revisões, o maior risco da IA são as referências fabricadas — confira cada fonte na base original.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Esperados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pretende sintetizar e revelar.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a síntese esperada e as categorias temáticas que devem emergir.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o panorama do estado da evidência sobre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as implicações esperadas para a prática clínica odontológica.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cada resultado esperado a um objetivo específico e à questão norteadora.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Delimitação e Limitações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 recorte e as restrições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Delimitação: recorte temático, período e idiomas considerados.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 típicas da narrativa: subjetividade na seleção e ausência de avaliação formal da qualidade.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você pretende minimizar vieses de seleção.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Reconhecer a subjetividade da revisão narrativa demonstra maturidade — a banca valoriza isso.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da revisão distribuídas no tempo.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fases (busca, seleção, leitura, síntese, redação) em Gantt ou tabela.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a revisão final e os ajustes, não apenas a coleta.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 o plano cabe no prazo do TCC.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leitura e a síntese costumam consumir mais tempo do que se imagina — reserve folga para elas.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e Ferramentas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você vai precisar para executar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às bases (ex.: Portal de Periódicos CAPES) e a artigos em texto completo.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Gerenciador de referências (Zotero, Mendeley) e, se desejar, ferramenta de triagem (Rayyan).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Tempo, orientação e eventuais custos de tradução ou de acesso a artigos.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gerenciador de referências economiza horas e evita erros de citação — configure-o desde o início.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Amarre a proposta e reforce sua viabilidade.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a questão norteadora, a relevância e o objetivo da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o tema merece ser sintetizado e por que é viável.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as perguntas da banca.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com a contribuição central que sua revisão pretende oferecer à odontologia.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que embasam a proposta.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 no projeto,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 e saúde,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se sua instituição exige ABNT ou Vancouver — em saúde, Vancouver é muito comum.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 clínica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lacuna na literatura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Questão norteadora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 e fontes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Estratégia de busca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e síntese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esperados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Delimitação e limitações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Cronograma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e ferramentas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 </a:t>
            </a:r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944" y="548640"/>
            <a:ext cx="310896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Fluxograma de seleção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0" y="502920"/>
            <a:ext cx="267919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0" y="502920"/>
            <a:ext cx="2679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HIPOTÉTICO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Números ilustrativos — substitua pelos resultados reais da sua busca.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365760" y="1773936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365760" y="1773936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65760" y="2971800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2" name="Text 9"/>
          <p:cNvSpPr/>
          <p:nvPr/>
        </p:nvSpPr>
        <p:spPr>
          <a:xfrm>
            <a:off x="365760" y="2971800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418795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4" name="Text 11"/>
          <p:cNvSpPr/>
          <p:nvPr/>
        </p:nvSpPr>
        <p:spPr>
          <a:xfrm>
            <a:off x="365760" y="418795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ELEGIBILIDADE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537667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6" name="Text 13"/>
          <p:cNvSpPr/>
          <p:nvPr/>
        </p:nvSpPr>
        <p:spPr>
          <a:xfrm>
            <a:off x="365760" y="537667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31720" y="1517904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2441448" y="1517904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identificados nas bases de dados (n = 342)</a:t>
            </a:r>
            <a:endParaRPr lang="en-US" sz="13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PubMed/MEDLINE 145 · SciELO 78 · LILACS/BVS 89 · Cochrane 30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8641080" y="157276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750808" y="157276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Duplicatas removidas (n = 67)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8183880" y="199339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2" name="Shape 19"/>
          <p:cNvSpPr/>
          <p:nvPr/>
        </p:nvSpPr>
        <p:spPr>
          <a:xfrm>
            <a:off x="5257800" y="2468880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3" name="Shape 20"/>
          <p:cNvSpPr/>
          <p:nvPr/>
        </p:nvSpPr>
        <p:spPr>
          <a:xfrm>
            <a:off x="2331720" y="2761488"/>
            <a:ext cx="5852160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2441448" y="2761488"/>
            <a:ext cx="563270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triados por título e resumo (n = 275)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8641080" y="276148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750808" y="276148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Excluídos na triagem (n = 198)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fora do tema ou tipo de estudo inadequado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8183880" y="318211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8" name="Shape 25"/>
          <p:cNvSpPr/>
          <p:nvPr/>
        </p:nvSpPr>
        <p:spPr>
          <a:xfrm>
            <a:off x="5257800" y="360273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9" name="Shape 26"/>
          <p:cNvSpPr/>
          <p:nvPr/>
        </p:nvSpPr>
        <p:spPr>
          <a:xfrm>
            <a:off x="2331720" y="3913632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2441448" y="3913632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avaliados para elegibilidade (n = 77)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8641080" y="3913632"/>
            <a:ext cx="3154680" cy="1078992"/>
          </a:xfrm>
          <a:prstGeom prst="roundRect">
            <a:avLst>
              <a:gd name="adj" fmla="val 5085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750808" y="3913632"/>
            <a:ext cx="2935224" cy="107899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excluídos (n = 49):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texto completo (12) · fora do período (15) · não respondem à questão (22)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8183880" y="4389120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34" name="Shape 31"/>
          <p:cNvSpPr/>
          <p:nvPr/>
        </p:nvSpPr>
        <p:spPr>
          <a:xfrm>
            <a:off x="5257800" y="488289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35" name="Shape 32"/>
          <p:cNvSpPr/>
          <p:nvPr/>
        </p:nvSpPr>
        <p:spPr>
          <a:xfrm>
            <a:off x="2331720" y="5193792"/>
            <a:ext cx="5852160" cy="786384"/>
          </a:xfrm>
          <a:prstGeom prst="roundRect">
            <a:avLst>
              <a:gd name="adj" fmla="val 697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Text 33"/>
          <p:cNvSpPr/>
          <p:nvPr/>
        </p:nvSpPr>
        <p:spPr>
          <a:xfrm>
            <a:off x="2441448" y="5193792"/>
            <a:ext cx="5632704" cy="786384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incluídos na síntese (n = 28)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11338560" y="647395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 Clínica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tema odontológico e sua importância clínica.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seu contexto clínico/epidemiológico na odontologia.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para a prática do cirurgião-dentista e para o paciente.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a lacuna que justifica revisar a literatura.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dados de prevalência ou de prática clínica atuais para dimensionar a importância do tema.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Lacuna na Literatura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clínica e o que ainda não está consolidado.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o problema clínico ou a controvérsia que motiva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Evidencie a lacuna: o que está disperso, desatualizado ou em conflito na literatura.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por que sintetizar esse conhecimento é útil agora.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revisão, o 'problema' é a lacuna de conhecimento — não um experimento a ser conduzido.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Questão Norteadora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pergunta que orienta toda a revisão (sem hipótese).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Formule uma questão norteadora clara e focada no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Lembre-se: revisões narrativas são guiadas por uma questão, não por hipóteses.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Garanta que a questão seja ampla o bastante para uma síntese, mas delimitada.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Diferente da revisão sistemática, a narrativa não exige protocolo PICO rígido — mas uma boa pergunta ainda guia a seleção.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esta revisão importa para a odontologia.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Argumente a relevância clínica, acadêmica e para a saúde pública.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beneficia: profissionais, estudantes, pacientes, gestores.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à lacuna e à atualidade do tema.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o que a síntese vai oferecer que os artigos isolados, sozinhos, não oferecem.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se propõe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 da revisão, em uma frase, com verbo no infinitivo.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que, somadas, cumprem o objetivo geral.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específico deve ter correspondência nos resultados esperados.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Alinhe objetivos, questão norteadora e resultados esperados — a banca cobra essa coerência.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Temas-chave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estrutura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 e termos centrais do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os grandes eixos temáticos que a revisão vai percorrer.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brevemente o estado atual do conhecimento sobre cada eixo.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revisão, os temas-chave daqui costumam virar as categorias de análise mais adiante.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 e Fontes de Dados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Caracterize a revisão narrativa e onde você vai buscar.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 tipo de estudo: revisão narrativa da literatura, de caráter exploratório.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a escolha da abordagem narrativa frente à sistemática.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bases: PubMed/MEDLINE, SciELO, LILACS/BVS, Cochrane e, se couber, BBO e Google Acadêmico.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narrativa não exige esgotar as fontes, mas explicitar quais bases você usou dá credibilidade ao trabalho.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Revisão Narrativa da Literatura (Odontologia)</dc:title>
  <dc:subject>PptxGenJS Presentation</dc:subject>
  <dc:creator>Template TCC</dc:creator>
  <cp:lastModifiedBy>Template TCC</cp:lastModifiedBy>
  <cp:revision>1</cp:revision>
  <dcterms:created xsi:type="dcterms:W3CDTF">2026-05-29T19:22:48Z</dcterms:created>
  <dcterms:modified xsi:type="dcterms:W3CDTF">2026-05-29T19:22:48Z</dcterms:modified>
</cp:coreProperties>
</file>