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3B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-1280160"/>
            <a:ext cx="3291840" cy="3291840"/>
          </a:xfrm>
          <a:prstGeom prst="ellipse">
            <a:avLst/>
          </a:prstGeom>
          <a:ln w="25400">
            <a:solidFill>
              <a:srgbClr val="0E8C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5120640"/>
            <a:ext cx="2926080" cy="2926080"/>
          </a:xfrm>
          <a:prstGeom prst="ellipse">
            <a:avLst/>
          </a:prstGeom>
          <a:ln w="25400">
            <a:solidFill>
              <a:srgbClr val="1E56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22960" y="777240"/>
            <a:ext cx="868680" cy="868680"/>
          </a:xfrm>
          <a:prstGeom prst="ellipse">
            <a:avLst/>
          </a:prstGeom>
          <a:solidFill>
            <a:srgbClr val="0E8C9A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8992" y="1005840"/>
            <a:ext cx="384048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828800" y="932688"/>
            <a:ext cx="9966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EM ODONTOLOGIA  ·  REVISÃO NARRATIVA DA LITERATURA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822960" y="2377440"/>
            <a:ext cx="10607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Título do seu trabalho ]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841248" y="370332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9BE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Subtítulo, se houver ]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841248" y="4526280"/>
            <a:ext cx="2377440" cy="457200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0" name="Text 7"/>
          <p:cNvSpPr/>
          <p:nvPr/>
        </p:nvSpPr>
        <p:spPr>
          <a:xfrm>
            <a:off x="841248" y="452628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ÁREA: ODONTOLOGIA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841248" y="5212080"/>
            <a:ext cx="10058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Autor(a):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Orientador(a):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nome do orientador(a)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Instituição / Curso: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universidade — Odontologia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e ano: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cidade, ano ]</a:t>
            </a:r>
            <a:endParaRPr lang="en-US" sz="14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Estratégia de Busca e Seleção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os estudos foram encontrados e selecionados.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Descritores (DeCS/MeSH) e combinações booleanas que foram utilizados.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Critérios de inclusão e exclusão que foram aplicados.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Quantos estudos foram identificados e quantos compuseram a síntese.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fluxograma de seleção (no slide de apoio) mostra esse percurso com os números reais.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Resultados: Síntese dos Achados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a literatura revisada revelou.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as categorias temáticas que emergiram da síntese.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Sintetize os principais achados de cada categoria.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Destaque convergências e divergências entre os estudos.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prática, esta seção costuma ocupar vários slides — um por categoria ou eixo temático.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Discussão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Interpretação dos achados frente à literatura.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Interprete o que os achados significam para o tema.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os resultados com o que outros autores descrevem.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Aponte implicações para a prática clínica odontológica.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discussão é onde a revisão ganha valor — vá além de repetir os achados, interprete-os.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Considerações Éticas e Integridade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Integridade no uso de literatura publicada.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Revisões de literatura publicada, em geral, dispensam aprovação em Comitê de Ética (CEP).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Citação correta e atribuição de todas as fontes, sem plágio.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Conflitos de interesse e eventual financiamento foram declarados.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Mesmo sem pacientes, a integridade na citação e a ausência de plágio são essenciais.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Uso de IA / Transparência Metodológica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e como ferramentas de IA foram utilizadas na revisão.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Declare onde a IA foi usada: busca, tradução, resumo ou apoio à redação.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Deixe claro o que é autoral e o que foi assistido por IA.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 referência foi verificada manualmente na base original.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revisões, o maior risco da IA são referências fabricadas — por isso a verificação manual.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Limitações do Estudo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limites do recorte e do método adotado.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revisão narrativa tem caráter exploratório e seleção subjetiva dos estudos.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Ausência de avaliação formal da qualidade dos estudos incluídos.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Recorte temático, temporal e de idiomas que limita a abrangência.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Reconhecer a subjetividade da narrativa demonstra maturidade — a banca valoriza isso.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Conclusão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a revisão permitiu concluir.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Retome cada objetivo e mostre como foi atingido.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Sintetize a principal contribuição da revisão.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Responda, de forma direta, à questão norteadora.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Feche amarrando objetivos, achados e questão norteadora — é o que a banca quer ver conectado.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Trabalhos Futuros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Caminhos que a revisão aponta para novas pesquisas.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Indique as lacunas que permaneceram abertas após a síntese.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Sugira estudos futuros (ex.: revisões sistemáticas, pesquisas clínicas).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Aponte aplicações práticas que merecem investigação.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Demonstre visão crítica: o que sua revisão revelou que ainda precisa ser estudado?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Referências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principais obras citadas no trabalho.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as referências citadas, segundo a norma do curso (ex.: ABNT ou Vancouver).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odontologia, o estilo Vancouver é frequente — confirme a norma exigida.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Mantenha consistência de formatação em todas as entradas.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Tenha a lista completa à mão — a banca pode pedir uma fonte específica.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83B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4206240"/>
            <a:ext cx="3474720" cy="3474720"/>
          </a:xfrm>
          <a:prstGeom prst="ellipse">
            <a:avLst/>
          </a:prstGeom>
          <a:ln w="25400">
            <a:solidFill>
              <a:srgbClr val="0E8C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58384" y="1143000"/>
            <a:ext cx="1463040" cy="146304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2160" y="1572768"/>
            <a:ext cx="475488" cy="60350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2960" y="283464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Obrigado(a)!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822960" y="38862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9BE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Perguntas?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822960" y="50292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   ·   [ e-mail / contato ]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" y="694944"/>
            <a:ext cx="347472" cy="34747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3040" y="45720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Sumário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822960" y="1691640"/>
            <a:ext cx="539496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Contextualização clínica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Problema e lacuna na literatura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Questão norteadora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Justificativa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Referencial teórico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Metodologia e fontes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Estratégia de busca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0" y="1691640"/>
            <a:ext cx="539496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Resultados / síntese dos achados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Discussão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Considerações éticas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de IA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Limitações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Conclusão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Trabalhos futuros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Referências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84048"/>
            <a:ext cx="603504" cy="603504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4944" y="548640"/>
            <a:ext cx="310896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DE APOIO (BACKUP)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1325880" y="6400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Fluxograma de seleção dos estudos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9006840" y="502920"/>
            <a:ext cx="2816352" cy="457200"/>
          </a:xfrm>
          <a:prstGeom prst="roundRect">
            <a:avLst>
              <a:gd name="adj" fmla="val 50000"/>
            </a:avLst>
          </a:prstGeom>
          <a:solidFill>
            <a:srgbClr val="FDF2E3"/>
          </a:solidFill>
          <a:ln/>
        </p:spPr>
      </p:sp>
      <p:sp>
        <p:nvSpPr>
          <p:cNvPr id="7" name="Text 4"/>
          <p:cNvSpPr/>
          <p:nvPr/>
        </p:nvSpPr>
        <p:spPr>
          <a:xfrm>
            <a:off x="9006840" y="502920"/>
            <a:ext cx="28163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50" kern="0" dirty="0">
                <a:solidFill>
                  <a:srgbClr val="B779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PREENCHA COM SEUS DADOS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1325880" y="1115568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 percurso real da sua busca — substitua os números abaixo pelos obtidos.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365760" y="1773936"/>
            <a:ext cx="1783080" cy="420624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0" name="Text 7"/>
          <p:cNvSpPr/>
          <p:nvPr/>
        </p:nvSpPr>
        <p:spPr>
          <a:xfrm>
            <a:off x="365760" y="1773936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IDENTIFICAÇÃO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365760" y="2971800"/>
            <a:ext cx="1783080" cy="420624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2" name="Text 9"/>
          <p:cNvSpPr/>
          <p:nvPr/>
        </p:nvSpPr>
        <p:spPr>
          <a:xfrm>
            <a:off x="365760" y="2971800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TRIAGEM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365760" y="4187952"/>
            <a:ext cx="1783080" cy="420624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4" name="Text 11"/>
          <p:cNvSpPr/>
          <p:nvPr/>
        </p:nvSpPr>
        <p:spPr>
          <a:xfrm>
            <a:off x="365760" y="4187952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ELEGIBILIDADE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365760" y="5376672"/>
            <a:ext cx="1783080" cy="420624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6" name="Text 13"/>
          <p:cNvSpPr/>
          <p:nvPr/>
        </p:nvSpPr>
        <p:spPr>
          <a:xfrm>
            <a:off x="365760" y="5376672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INCLUSÃO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2331720" y="1517904"/>
            <a:ext cx="5852160" cy="950976"/>
          </a:xfrm>
          <a:prstGeom prst="roundRect">
            <a:avLst>
              <a:gd name="adj" fmla="val 5769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2441448" y="1517904"/>
            <a:ext cx="5632704" cy="9509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Registros identificados nas bases de dados (n = ...)</a:t>
            </a:r>
            <a:endParaRPr lang="en-US" sz="13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PubMed/MEDLINE ... · SciELO ... · LILACS/BVS ... · Cochrane ...</a:t>
            </a:r>
            <a:endParaRPr lang="en-US" sz="1300" dirty="0"/>
          </a:p>
        </p:txBody>
      </p:sp>
      <p:sp>
        <p:nvSpPr>
          <p:cNvPr id="19" name="Shape 16"/>
          <p:cNvSpPr/>
          <p:nvPr/>
        </p:nvSpPr>
        <p:spPr>
          <a:xfrm>
            <a:off x="8641080" y="1572768"/>
            <a:ext cx="3154680" cy="841248"/>
          </a:xfrm>
          <a:prstGeom prst="roundRect">
            <a:avLst>
              <a:gd name="adj" fmla="val 6522"/>
            </a:avLst>
          </a:prstGeom>
          <a:solidFill>
            <a:srgbClr val="F4F6F7"/>
          </a:solidFill>
          <a:ln w="15875">
            <a:solidFill>
              <a:srgbClr val="D8E0E3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8750808" y="1572768"/>
            <a:ext cx="2935224" cy="84124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Duplicatas removidas (n = ...)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8183880" y="1993392"/>
            <a:ext cx="45720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triangle"/>
          </a:ln>
        </p:spPr>
      </p:sp>
      <p:sp>
        <p:nvSpPr>
          <p:cNvPr id="22" name="Shape 19"/>
          <p:cNvSpPr/>
          <p:nvPr/>
        </p:nvSpPr>
        <p:spPr>
          <a:xfrm>
            <a:off x="5257800" y="2468880"/>
            <a:ext cx="0" cy="292608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23" name="Shape 20"/>
          <p:cNvSpPr/>
          <p:nvPr/>
        </p:nvSpPr>
        <p:spPr>
          <a:xfrm>
            <a:off x="2331720" y="2761488"/>
            <a:ext cx="5852160" cy="841248"/>
          </a:xfrm>
          <a:prstGeom prst="roundRect">
            <a:avLst>
              <a:gd name="adj" fmla="val 6522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Text 21"/>
          <p:cNvSpPr/>
          <p:nvPr/>
        </p:nvSpPr>
        <p:spPr>
          <a:xfrm>
            <a:off x="2441448" y="2761488"/>
            <a:ext cx="5632704" cy="84124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Registros triados por título e resumo (n = ...)</a:t>
            </a:r>
            <a:endParaRPr lang="en-US" sz="1300" dirty="0"/>
          </a:p>
        </p:txBody>
      </p:sp>
      <p:sp>
        <p:nvSpPr>
          <p:cNvPr id="25" name="Shape 22"/>
          <p:cNvSpPr/>
          <p:nvPr/>
        </p:nvSpPr>
        <p:spPr>
          <a:xfrm>
            <a:off x="8641080" y="2761488"/>
            <a:ext cx="3154680" cy="841248"/>
          </a:xfrm>
          <a:prstGeom prst="roundRect">
            <a:avLst>
              <a:gd name="adj" fmla="val 6522"/>
            </a:avLst>
          </a:prstGeom>
          <a:solidFill>
            <a:srgbClr val="F4F6F7"/>
          </a:solidFill>
          <a:ln w="15875">
            <a:solidFill>
              <a:srgbClr val="D8E0E3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8750808" y="2761488"/>
            <a:ext cx="2935224" cy="84124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Excluídos na triagem (n = ...)</a:t>
            </a:r>
            <a:endParaRPr lang="en-US" sz="11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motivos da exclusão</a:t>
            </a:r>
            <a:endParaRPr lang="en-US" sz="1100" dirty="0"/>
          </a:p>
        </p:txBody>
      </p:sp>
      <p:sp>
        <p:nvSpPr>
          <p:cNvPr id="27" name="Shape 24"/>
          <p:cNvSpPr/>
          <p:nvPr/>
        </p:nvSpPr>
        <p:spPr>
          <a:xfrm>
            <a:off x="8183880" y="3182112"/>
            <a:ext cx="45720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triangle"/>
          </a:ln>
        </p:spPr>
      </p:sp>
      <p:sp>
        <p:nvSpPr>
          <p:cNvPr id="28" name="Shape 25"/>
          <p:cNvSpPr/>
          <p:nvPr/>
        </p:nvSpPr>
        <p:spPr>
          <a:xfrm>
            <a:off x="5257800" y="3602736"/>
            <a:ext cx="0" cy="292608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29" name="Shape 26"/>
          <p:cNvSpPr/>
          <p:nvPr/>
        </p:nvSpPr>
        <p:spPr>
          <a:xfrm>
            <a:off x="2331720" y="3913632"/>
            <a:ext cx="5852160" cy="950976"/>
          </a:xfrm>
          <a:prstGeom prst="roundRect">
            <a:avLst>
              <a:gd name="adj" fmla="val 5769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Text 27"/>
          <p:cNvSpPr/>
          <p:nvPr/>
        </p:nvSpPr>
        <p:spPr>
          <a:xfrm>
            <a:off x="2441448" y="3913632"/>
            <a:ext cx="5632704" cy="9509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Textos completos avaliados para elegibilidade (n = ...)</a:t>
            </a:r>
            <a:endParaRPr lang="en-US" sz="1300" dirty="0"/>
          </a:p>
        </p:txBody>
      </p:sp>
      <p:sp>
        <p:nvSpPr>
          <p:cNvPr id="31" name="Shape 28"/>
          <p:cNvSpPr/>
          <p:nvPr/>
        </p:nvSpPr>
        <p:spPr>
          <a:xfrm>
            <a:off x="8641080" y="3913632"/>
            <a:ext cx="3154680" cy="1078992"/>
          </a:xfrm>
          <a:prstGeom prst="roundRect">
            <a:avLst>
              <a:gd name="adj" fmla="val 5085"/>
            </a:avLst>
          </a:prstGeom>
          <a:solidFill>
            <a:srgbClr val="F4F6F7"/>
          </a:solidFill>
          <a:ln w="15875">
            <a:solidFill>
              <a:srgbClr val="D8E0E3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8750808" y="3913632"/>
            <a:ext cx="2935224" cy="1078992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Textos completos excluídos (n = ...):</a:t>
            </a:r>
            <a:endParaRPr lang="en-US" sz="11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os motivos e as quantidades</a:t>
            </a:r>
            <a:endParaRPr lang="en-US" sz="1100" dirty="0"/>
          </a:p>
        </p:txBody>
      </p:sp>
      <p:sp>
        <p:nvSpPr>
          <p:cNvPr id="33" name="Shape 30"/>
          <p:cNvSpPr/>
          <p:nvPr/>
        </p:nvSpPr>
        <p:spPr>
          <a:xfrm>
            <a:off x="8183880" y="4389120"/>
            <a:ext cx="45720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triangle"/>
          </a:ln>
        </p:spPr>
      </p:sp>
      <p:sp>
        <p:nvSpPr>
          <p:cNvPr id="34" name="Shape 31"/>
          <p:cNvSpPr/>
          <p:nvPr/>
        </p:nvSpPr>
        <p:spPr>
          <a:xfrm>
            <a:off x="5257800" y="4882896"/>
            <a:ext cx="0" cy="292608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35" name="Shape 32"/>
          <p:cNvSpPr/>
          <p:nvPr/>
        </p:nvSpPr>
        <p:spPr>
          <a:xfrm>
            <a:off x="2331720" y="5193792"/>
            <a:ext cx="5852160" cy="786384"/>
          </a:xfrm>
          <a:prstGeom prst="roundRect">
            <a:avLst>
              <a:gd name="adj" fmla="val 6977"/>
            </a:avLst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6" name="Text 33"/>
          <p:cNvSpPr/>
          <p:nvPr/>
        </p:nvSpPr>
        <p:spPr>
          <a:xfrm>
            <a:off x="2441448" y="5193792"/>
            <a:ext cx="5632704" cy="786384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Estudos incluídos na síntese (n = ...)</a:t>
            </a:r>
            <a:endParaRPr lang="en-US" sz="1400" dirty="0"/>
          </a:p>
        </p:txBody>
      </p:sp>
      <p:sp>
        <p:nvSpPr>
          <p:cNvPr id="37" name="Text 34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38" name="Text 35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Introdução / Contextualização Clínica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tema odontológico e sua importância clínica.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 tema e seu contexto clínico/epidemiológico na odontologia.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a relevância para a prática do cirurgião-dentista e para o paciente.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Conduza do panorama geral até a lacuna que motivou a revisão.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dados atuais para situar o tema — mas seja breve, o foco da defesa é a síntese.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Problema e Lacuna na Literatura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questão clínica e a lacuna que a revisão abordou.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 problema clínico ou a controvérsia que motivou a revisão.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Relembre a lacuna identificada na literatura.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Reforce por que sintetizar esse conhecimento era necessário.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Conecte o problema diretamente aos achados que você vai apresentar adiante.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Questão Norteadora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pergunta que orientou toda a revisão.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Relembre a questão norteadora que guiou a investigação.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como ela delimitou a busca e a seleção dos estudos.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o público para ver como os achados respondem a essa pergunta.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Ao final, a banca vai querer ver se os resultados realmente responderam a esta pergunta.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Justificativa / Relevância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que esta revisão foi relevante para a odontologia.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Relembre a relevância clínica, acadêmica e para a saúde pública.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quem se beneficia dos achados sintetizados.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Conecte a justificativa ao que a revisão de fato entregou.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Numa defesa, mostre que a relevância prometida no projeto se concretizou nos resultados.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Objetivos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a revisão se propôs a alcançar.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 geral: a meta principal da revisão.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 específicos: as etapas que conduziram à síntese.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objetivo será retomado na conclusão para mostrar que foi atingido.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os objetivos com clareza — você vai precisar mostrar, no fim, que cumpriu cada um.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Referencial Teórico / Temas-chave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base conceitual que sustentou a revisão.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os conceitos e termos centrais do tema odontológico.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Relembre os grandes eixos temáticos que organizaram a revisão.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Situe o estado do conhecimento que serviu de ponto de partida.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temas-chave daqui geralmente se transformaram nas categorias dos resultados.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Metodologia e Fontes de Dados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a revisão foi conduzida e onde os estudos foram buscados.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 de estudo: revisão narrativa da literatura, de caráter exploratório.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Bases consultadas: PubMed/MEDLINE, SciELO, LILACS/BVS e Cochrane, entre outras.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Período de busca e forma de análise dos estudos selecionados.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Descreva o método de forma clara e reprodutível — mesmo na narrativa, isso dá credibilidade.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narrativa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— TCC Concluído: Revisão Narrativa da Literatura (Odontologia)</dc:title>
  <dc:subject>PptxGenJS Presentation</dc:subject>
  <dc:creator>Template TCC</dc:creator>
  <cp:lastModifiedBy>Template TCC</cp:lastModifiedBy>
  <cp:revision>1</cp:revision>
  <dcterms:created xsi:type="dcterms:W3CDTF">2026-05-29T20:13:46Z</dcterms:created>
  <dcterms:modified xsi:type="dcterms:W3CDTF">2026-05-29T20:13:46Z</dcterms:modified>
</cp:coreProperties>
</file>