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3B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058400" y="-1280160"/>
            <a:ext cx="3291840" cy="3291840"/>
          </a:xfrm>
          <a:prstGeom prst="ellipse">
            <a:avLst/>
          </a:prstGeom>
          <a:ln w="25400">
            <a:solidFill>
              <a:srgbClr val="0E8C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097280" y="5120640"/>
            <a:ext cx="2926080" cy="2926080"/>
          </a:xfrm>
          <a:prstGeom prst="ellipse">
            <a:avLst/>
          </a:prstGeom>
          <a:ln w="25400">
            <a:solidFill>
              <a:srgbClr val="1E56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22960" y="777240"/>
            <a:ext cx="868680" cy="868680"/>
          </a:xfrm>
          <a:prstGeom prst="ellipse">
            <a:avLst/>
          </a:prstGeom>
          <a:solidFill>
            <a:srgbClr val="0E8C9A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78992" y="1005840"/>
            <a:ext cx="384048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828800" y="932688"/>
            <a:ext cx="9875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spc="220" kern="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EM ODONTOLOGIA  ·  RELATO DE CASO CLÍNICO</a:t>
            </a:r>
            <a:endParaRPr lang="en-US" sz="1350" dirty="0"/>
          </a:p>
        </p:txBody>
      </p:sp>
      <p:sp>
        <p:nvSpPr>
          <p:cNvPr id="7" name="Text 4"/>
          <p:cNvSpPr/>
          <p:nvPr/>
        </p:nvSpPr>
        <p:spPr>
          <a:xfrm>
            <a:off x="822960" y="2377440"/>
            <a:ext cx="106070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Título do seu relato de caso ]</a:t>
            </a:r>
            <a:endParaRPr lang="en-US" sz="4200" dirty="0"/>
          </a:p>
        </p:txBody>
      </p:sp>
      <p:sp>
        <p:nvSpPr>
          <p:cNvPr id="8" name="Text 5"/>
          <p:cNvSpPr/>
          <p:nvPr/>
        </p:nvSpPr>
        <p:spPr>
          <a:xfrm>
            <a:off x="841248" y="370332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9BE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Subtítulo, se houver ]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841248" y="4526280"/>
            <a:ext cx="2377440" cy="457200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0" name="Text 7"/>
          <p:cNvSpPr/>
          <p:nvPr/>
        </p:nvSpPr>
        <p:spPr>
          <a:xfrm>
            <a:off x="841248" y="452628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ÁREA: ODONTOLOGIA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841248" y="5212080"/>
            <a:ext cx="10058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Autor(a):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seu nome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Orientador(a):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nome do orientador(a)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Instituição / Curso: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universidade — Odontologia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e ano: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cidade, ano ]</a:t>
            </a:r>
            <a:endParaRPr lang="en-US" sz="14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Plano de Tratamento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opções consideradas e a conduta escolhida.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as opções de tratamento avaliadas.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Justifique a conduta escolhida com base no diagnóstico e na literatura.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Mencione o prognóstico esperado.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Explique por que esta conduta foi escolhida frente às alternativas — a banca costuma perguntar.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Tratamento Realizado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etapas do tratamento executado, em sequência.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920240"/>
            <a:ext cx="3453384" cy="3017520"/>
          </a:xfrm>
          <a:prstGeom prst="roundRect">
            <a:avLst>
              <a:gd name="adj" fmla="val 1818"/>
            </a:avLst>
          </a:prstGeom>
          <a:solidFill>
            <a:srgbClr val="F4F6F7"/>
          </a:solidFill>
          <a:ln w="15875">
            <a:solidFill>
              <a:srgbClr val="B8CDD3"/>
            </a:solidFill>
            <a:prstDash val="dash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2724" y="2788920"/>
            <a:ext cx="585216" cy="585216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640080" y="3547872"/>
            <a:ext cx="32705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5B77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Etapa inicial ]</a:t>
            </a:r>
            <a:endParaRPr lang="en-US" sz="1350" dirty="0"/>
          </a:p>
        </p:txBody>
      </p:sp>
      <p:sp>
        <p:nvSpPr>
          <p:cNvPr id="11" name="Text 7"/>
          <p:cNvSpPr/>
          <p:nvPr/>
        </p:nvSpPr>
        <p:spPr>
          <a:xfrm>
            <a:off x="640080" y="3931920"/>
            <a:ext cx="327050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Insira a imagem clínica aqui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4367784" y="1920240"/>
            <a:ext cx="3453384" cy="3017520"/>
          </a:xfrm>
          <a:prstGeom prst="roundRect">
            <a:avLst>
              <a:gd name="adj" fmla="val 1818"/>
            </a:avLst>
          </a:prstGeom>
          <a:solidFill>
            <a:srgbClr val="F4F6F7"/>
          </a:solidFill>
          <a:ln w="15875">
            <a:solidFill>
              <a:srgbClr val="B8CDD3"/>
            </a:solidFill>
            <a:prstDash val="dash"/>
          </a:ln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1868" y="2788920"/>
            <a:ext cx="585216" cy="585216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4459224" y="3547872"/>
            <a:ext cx="32705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5B77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Etapa intermediária ]</a:t>
            </a:r>
            <a:endParaRPr lang="en-US" sz="1350" dirty="0"/>
          </a:p>
        </p:txBody>
      </p:sp>
      <p:sp>
        <p:nvSpPr>
          <p:cNvPr id="15" name="Text 10"/>
          <p:cNvSpPr/>
          <p:nvPr/>
        </p:nvSpPr>
        <p:spPr>
          <a:xfrm>
            <a:off x="4459224" y="3931920"/>
            <a:ext cx="327050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Insira a imagem clínica aqui</a:t>
            </a:r>
            <a:endParaRPr lang="en-US" sz="1050" dirty="0"/>
          </a:p>
        </p:txBody>
      </p:sp>
      <p:sp>
        <p:nvSpPr>
          <p:cNvPr id="16" name="Shape 11"/>
          <p:cNvSpPr/>
          <p:nvPr/>
        </p:nvSpPr>
        <p:spPr>
          <a:xfrm>
            <a:off x="8186928" y="1920240"/>
            <a:ext cx="3453384" cy="3017520"/>
          </a:xfrm>
          <a:prstGeom prst="roundRect">
            <a:avLst>
              <a:gd name="adj" fmla="val 1818"/>
            </a:avLst>
          </a:prstGeom>
          <a:solidFill>
            <a:srgbClr val="F4F6F7"/>
          </a:solidFill>
          <a:ln w="15875">
            <a:solidFill>
              <a:srgbClr val="B8CDD3"/>
            </a:solidFill>
            <a:prstDash val="dash"/>
          </a:ln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1012" y="2788920"/>
            <a:ext cx="585216" cy="585216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8278368" y="3547872"/>
            <a:ext cx="32705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5B77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Etapa final ]</a:t>
            </a:r>
            <a:endParaRPr lang="en-US" sz="1350" dirty="0"/>
          </a:p>
        </p:txBody>
      </p:sp>
      <p:sp>
        <p:nvSpPr>
          <p:cNvPr id="19" name="Text 13"/>
          <p:cNvSpPr/>
          <p:nvPr/>
        </p:nvSpPr>
        <p:spPr>
          <a:xfrm>
            <a:off x="8278368" y="3931920"/>
            <a:ext cx="327050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Insira a imagem clínica aqui</a:t>
            </a:r>
            <a:endParaRPr lang="en-US" sz="1050" dirty="0"/>
          </a:p>
        </p:txBody>
      </p:sp>
      <p:sp>
        <p:nvSpPr>
          <p:cNvPr id="20" name="Shape 14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21" name="Text 15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22" name="Text 16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o passo a passo com fotos clínicas — a sequência conta a história do tratamento.</a:t>
            </a:r>
            <a:endParaRPr lang="en-US" sz="1250" dirty="0"/>
          </a:p>
        </p:txBody>
      </p:sp>
      <p:sp>
        <p:nvSpPr>
          <p:cNvPr id="23" name="Text 17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Relato de caso clínico · Odontologia</a:t>
            </a:r>
            <a:endParaRPr lang="en-US" sz="900" dirty="0"/>
          </a:p>
        </p:txBody>
      </p:sp>
      <p:sp>
        <p:nvSpPr>
          <p:cNvPr id="24" name="Text 18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Acompanhamento / Proservação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evolução do caso após o tratamento.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920240"/>
            <a:ext cx="5362956" cy="3017520"/>
          </a:xfrm>
          <a:prstGeom prst="roundRect">
            <a:avLst>
              <a:gd name="adj" fmla="val 1818"/>
            </a:avLst>
          </a:prstGeom>
          <a:solidFill>
            <a:srgbClr val="F4F6F7"/>
          </a:solidFill>
          <a:ln w="15875">
            <a:solidFill>
              <a:srgbClr val="B8CDD3"/>
            </a:solidFill>
            <a:prstDash val="dash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510" y="2788920"/>
            <a:ext cx="585216" cy="585216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640080" y="3547872"/>
            <a:ext cx="51800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5B77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Pós-operatório imediato ]</a:t>
            </a:r>
            <a:endParaRPr lang="en-US" sz="1350" dirty="0"/>
          </a:p>
        </p:txBody>
      </p:sp>
      <p:sp>
        <p:nvSpPr>
          <p:cNvPr id="11" name="Text 7"/>
          <p:cNvSpPr/>
          <p:nvPr/>
        </p:nvSpPr>
        <p:spPr>
          <a:xfrm>
            <a:off x="640080" y="3931920"/>
            <a:ext cx="518007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Insira a imagem clínica aqui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6277356" y="1920240"/>
            <a:ext cx="5362956" cy="3017520"/>
          </a:xfrm>
          <a:prstGeom prst="roundRect">
            <a:avLst>
              <a:gd name="adj" fmla="val 1818"/>
            </a:avLst>
          </a:prstGeom>
          <a:solidFill>
            <a:srgbClr val="F4F6F7"/>
          </a:solidFill>
          <a:ln w="15875">
            <a:solidFill>
              <a:srgbClr val="B8CDD3"/>
            </a:solidFill>
            <a:prstDash val="dash"/>
          </a:ln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6226" y="2788920"/>
            <a:ext cx="585216" cy="585216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6368796" y="3547872"/>
            <a:ext cx="51800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5B77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Proservação (retorno) ]</a:t>
            </a:r>
            <a:endParaRPr lang="en-US" sz="1350" dirty="0"/>
          </a:p>
        </p:txBody>
      </p:sp>
      <p:sp>
        <p:nvSpPr>
          <p:cNvPr id="15" name="Text 10"/>
          <p:cNvSpPr/>
          <p:nvPr/>
        </p:nvSpPr>
        <p:spPr>
          <a:xfrm>
            <a:off x="6368796" y="3931920"/>
            <a:ext cx="518007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Insira a imagem clínica aqui</a:t>
            </a:r>
            <a:endParaRPr lang="en-US" sz="1050" dirty="0"/>
          </a:p>
        </p:txBody>
      </p:sp>
      <p:sp>
        <p:nvSpPr>
          <p:cNvPr id="16" name="Shape 11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7" name="Text 12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8" name="Text 13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antes e depois e informe o tempo de acompanhamento — a proservação valida o resultado.</a:t>
            </a:r>
            <a:endParaRPr lang="en-US" sz="1250" dirty="0"/>
          </a:p>
        </p:txBody>
      </p:sp>
      <p:sp>
        <p:nvSpPr>
          <p:cNvPr id="19" name="Text 14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Relato de caso clínico · Odontologia</a:t>
            </a:r>
            <a:endParaRPr lang="en-US" sz="900" dirty="0"/>
          </a:p>
        </p:txBody>
      </p:sp>
      <p:sp>
        <p:nvSpPr>
          <p:cNvPr id="20" name="Text 15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Discussão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Confronte o caso com a literatura.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a conduta e os resultados com o que a literatura descreve.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Discuta acertos, dificuldades e particularidades do caso.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Destaque o que este caso acrescenta à prática clínica.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discussão é onde o caso ganha valor científico — vá além de redescrever o que já foi mostrado.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Considerações Éticas e Consentimento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Proteção do paciente e conformidade ética.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Consentimento livre e esclarecido do paciente para uso de dados e imagens (TCLE).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Anonimização de todas as imagens e informações identificáveis.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Aprovação em Comitê de Ética (CEP), quando exigida, e conformidade com a LGPD.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relato de caso, o consentimento do paciente para publicar imagens é indispensável — tenha-o documentado.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Uso de IA / Transparência Metodológica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e como ferramentas de IA foram utilizadas no trabalho.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Declare onde a IA entrou: revisão de literatura, organização do texto, revisão de idioma.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IA não substitui o julgamento clínico nem a autoria do relato.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Verifique manualmente toda referência e siga a política da sua instituição.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Deixe claro que as decisões clínicas e a redação do caso são de autoria sua, não da IA.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Limitações do Estudo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limites inerentes a um relato de caso.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Relato de caso descreve uma única situação: não permite generalização.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Reconheça o nível de evidência inerente a este tipo de estudo.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Aponte fatores específicos que limitam a extrapolação dos achados.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Relatos de caso estão na base da hierarquia de evidências — assuma isso com clareza, é o esperado.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Considerações Finais / Conclusão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o caso permite concluir.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Retome o objetivo e sintetize o desfecho do caso.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Destaque a principal contribuição ou lição clínica.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Conduza naturalmente para as perguntas da banca.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Conclua dentro dos limites do caso — evite afirmações generalizantes que um único caso não sustenta.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Referências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principais obras que embasam o relato.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 as referências citadas, segundo a norma do curso (ex.: ABNT ou Vancouver).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odontologia, o estilo Vancouver é frequente — confirme a norma exigida.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Mantenha consistência de formatação em todas as entradas.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Verifique se sua instituição exige ABNT ou Vancouver — em saúde, Vancouver é muito comum.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83B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4206240"/>
            <a:ext cx="3474720" cy="3474720"/>
          </a:xfrm>
          <a:prstGeom prst="ellipse">
            <a:avLst/>
          </a:prstGeom>
          <a:ln w="25400">
            <a:solidFill>
              <a:srgbClr val="0E8C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58384" y="1143000"/>
            <a:ext cx="1463040" cy="146304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52160" y="1572768"/>
            <a:ext cx="475488" cy="603504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22960" y="2834640"/>
            <a:ext cx="10515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Obrigado(a)!</a:t>
            </a:r>
            <a:endParaRPr lang="en-US" sz="5200" dirty="0"/>
          </a:p>
        </p:txBody>
      </p:sp>
      <p:sp>
        <p:nvSpPr>
          <p:cNvPr id="6" name="Text 3"/>
          <p:cNvSpPr/>
          <p:nvPr/>
        </p:nvSpPr>
        <p:spPr>
          <a:xfrm>
            <a:off x="822960" y="388620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9BE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Perguntas?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822960" y="502920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seu nome ]   ·   [ e-mail / contato ]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0664" y="694944"/>
            <a:ext cx="347472" cy="34747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63040" y="45720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Sumário</a:t>
            </a:r>
            <a:endParaRPr lang="en-US" sz="3400" dirty="0"/>
          </a:p>
        </p:txBody>
      </p:sp>
      <p:sp>
        <p:nvSpPr>
          <p:cNvPr id="5" name="Text 2"/>
          <p:cNvSpPr/>
          <p:nvPr/>
        </p:nvSpPr>
        <p:spPr>
          <a:xfrm>
            <a:off x="822960" y="1691640"/>
            <a:ext cx="539496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Introdução / revisão de literatura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 do relato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Identificação e queixa principal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Anamnese / história clínica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Exame clínico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Exames complementares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Diagnóstico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Plano de tratamento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6400800" y="1691640"/>
            <a:ext cx="539496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Tratamento realizado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Acompanhamento / proservação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Discussão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Considerações éticas e consentimento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de IA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Limitações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Considerações finais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Referências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Relato de caso clínico · Odontologia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84048"/>
            <a:ext cx="603504" cy="603504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4088" y="548640"/>
            <a:ext cx="301752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25880" y="365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DE APOIO (BACKUP)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1325880" y="6400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Linha do tempo do caso</a:t>
            </a:r>
            <a:endParaRPr lang="en-US" sz="2300" dirty="0"/>
          </a:p>
        </p:txBody>
      </p:sp>
      <p:sp>
        <p:nvSpPr>
          <p:cNvPr id="6" name="Shape 3"/>
          <p:cNvSpPr/>
          <p:nvPr/>
        </p:nvSpPr>
        <p:spPr>
          <a:xfrm>
            <a:off x="9144000" y="502920"/>
            <a:ext cx="2679192" cy="457200"/>
          </a:xfrm>
          <a:prstGeom prst="roundRect">
            <a:avLst>
              <a:gd name="adj" fmla="val 50000"/>
            </a:avLst>
          </a:prstGeom>
          <a:solidFill>
            <a:srgbClr val="FDF2E3"/>
          </a:solidFill>
          <a:ln/>
        </p:spPr>
      </p:sp>
      <p:sp>
        <p:nvSpPr>
          <p:cNvPr id="7" name="Text 4"/>
          <p:cNvSpPr/>
          <p:nvPr/>
        </p:nvSpPr>
        <p:spPr>
          <a:xfrm>
            <a:off x="9144000" y="502920"/>
            <a:ext cx="2679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B779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EXEMPLO HIPOTÉTICO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1325880" y="1115568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Cronologia ilustrativa — substitua pelas datas e etapas reais do seu caso.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1371600" y="3593592"/>
            <a:ext cx="9601200" cy="45720"/>
          </a:xfrm>
          <a:prstGeom prst="rect">
            <a:avLst/>
          </a:prstGeom>
          <a:solidFill>
            <a:srgbClr val="0E8C9A"/>
          </a:solidFill>
          <a:ln/>
        </p:spPr>
      </p:sp>
      <p:sp>
        <p:nvSpPr>
          <p:cNvPr id="10" name="Shape 7"/>
          <p:cNvSpPr/>
          <p:nvPr/>
        </p:nvSpPr>
        <p:spPr>
          <a:xfrm>
            <a:off x="1078992" y="3319272"/>
            <a:ext cx="585216" cy="585216"/>
          </a:xfrm>
          <a:prstGeom prst="ellipse">
            <a:avLst/>
          </a:prstGeom>
          <a:solidFill>
            <a:srgbClr val="0E8C9A"/>
          </a:solidFill>
          <a:ln w="38100">
            <a:solidFill>
              <a:srgbClr val="FFFF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1078992" y="3319272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228600" y="219456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 inicial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228600" y="250545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 0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228600" y="2761488"/>
            <a:ext cx="2286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Queixa principal, anamnese e exame clínico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3479292" y="3319272"/>
            <a:ext cx="585216" cy="585216"/>
          </a:xfrm>
          <a:prstGeom prst="ellipse">
            <a:avLst/>
          </a:prstGeom>
          <a:solidFill>
            <a:srgbClr val="0E8C9A"/>
          </a:solidFill>
          <a:ln w="38100">
            <a:solidFill>
              <a:srgbClr val="FFFF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3479292" y="3319272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7" name="Text 14"/>
          <p:cNvSpPr/>
          <p:nvPr/>
        </p:nvSpPr>
        <p:spPr>
          <a:xfrm>
            <a:off x="2628900" y="41148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Diagnóstico e plano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2628900" y="442569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Semana 1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2628900" y="4681728"/>
            <a:ext cx="2286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Exames complementares e definição da conduta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5879592" y="3319272"/>
            <a:ext cx="585216" cy="585216"/>
          </a:xfrm>
          <a:prstGeom prst="ellipse">
            <a:avLst/>
          </a:prstGeom>
          <a:solidFill>
            <a:srgbClr val="0E8C9A"/>
          </a:solidFill>
          <a:ln w="38100">
            <a:solidFill>
              <a:srgbClr val="FFFF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5879592" y="3319272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5029200" y="219456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Tratamento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5029200" y="250545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Semanas 2–6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5029200" y="2761488"/>
            <a:ext cx="2286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Procedimentos realizados em sessões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8279892" y="3319272"/>
            <a:ext cx="585216" cy="585216"/>
          </a:xfrm>
          <a:prstGeom prst="ellipse">
            <a:avLst/>
          </a:prstGeom>
          <a:solidFill>
            <a:srgbClr val="0E8C9A"/>
          </a:solidFill>
          <a:ln w="38100">
            <a:solidFill>
              <a:srgbClr val="FFFF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Text 23"/>
          <p:cNvSpPr/>
          <p:nvPr/>
        </p:nvSpPr>
        <p:spPr>
          <a:xfrm>
            <a:off x="8279892" y="3319272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800" dirty="0"/>
          </a:p>
        </p:txBody>
      </p:sp>
      <p:sp>
        <p:nvSpPr>
          <p:cNvPr id="27" name="Text 24"/>
          <p:cNvSpPr/>
          <p:nvPr/>
        </p:nvSpPr>
        <p:spPr>
          <a:xfrm>
            <a:off x="7429500" y="41148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Pós-operatório</a:t>
            </a:r>
            <a:endParaRPr lang="en-US" sz="1300" dirty="0"/>
          </a:p>
        </p:txBody>
      </p:sp>
      <p:sp>
        <p:nvSpPr>
          <p:cNvPr id="28" name="Text 25"/>
          <p:cNvSpPr/>
          <p:nvPr/>
        </p:nvSpPr>
        <p:spPr>
          <a:xfrm>
            <a:off x="7429500" y="442569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Semana 7</a:t>
            </a:r>
            <a:endParaRPr lang="en-US" sz="1100" dirty="0"/>
          </a:p>
        </p:txBody>
      </p:sp>
      <p:sp>
        <p:nvSpPr>
          <p:cNvPr id="29" name="Text 26"/>
          <p:cNvSpPr/>
          <p:nvPr/>
        </p:nvSpPr>
        <p:spPr>
          <a:xfrm>
            <a:off x="7429500" y="4681728"/>
            <a:ext cx="2286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Avaliação imediata e orientações</a:t>
            </a:r>
            <a:endParaRPr lang="en-US" sz="1000" dirty="0"/>
          </a:p>
        </p:txBody>
      </p:sp>
      <p:sp>
        <p:nvSpPr>
          <p:cNvPr id="30" name="Shape 27"/>
          <p:cNvSpPr/>
          <p:nvPr/>
        </p:nvSpPr>
        <p:spPr>
          <a:xfrm>
            <a:off x="10680192" y="3319272"/>
            <a:ext cx="585216" cy="585216"/>
          </a:xfrm>
          <a:prstGeom prst="ellipse">
            <a:avLst/>
          </a:prstGeom>
          <a:solidFill>
            <a:srgbClr val="0E8C9A"/>
          </a:solidFill>
          <a:ln w="38100">
            <a:solidFill>
              <a:srgbClr val="FFFF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1" name="Text 28"/>
          <p:cNvSpPr/>
          <p:nvPr/>
        </p:nvSpPr>
        <p:spPr>
          <a:xfrm>
            <a:off x="10680192" y="3319272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800" dirty="0"/>
          </a:p>
        </p:txBody>
      </p:sp>
      <p:sp>
        <p:nvSpPr>
          <p:cNvPr id="32" name="Text 29"/>
          <p:cNvSpPr/>
          <p:nvPr/>
        </p:nvSpPr>
        <p:spPr>
          <a:xfrm>
            <a:off x="9829800" y="219456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Proservação</a:t>
            </a:r>
            <a:endParaRPr lang="en-US" sz="1300" dirty="0"/>
          </a:p>
        </p:txBody>
      </p:sp>
      <p:sp>
        <p:nvSpPr>
          <p:cNvPr id="33" name="Text 30"/>
          <p:cNvSpPr/>
          <p:nvPr/>
        </p:nvSpPr>
        <p:spPr>
          <a:xfrm>
            <a:off x="9829800" y="250545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meses</a:t>
            </a:r>
            <a:endParaRPr lang="en-US" sz="1100" dirty="0"/>
          </a:p>
        </p:txBody>
      </p:sp>
      <p:sp>
        <p:nvSpPr>
          <p:cNvPr id="34" name="Text 31"/>
          <p:cNvSpPr/>
          <p:nvPr/>
        </p:nvSpPr>
        <p:spPr>
          <a:xfrm>
            <a:off x="9829800" y="2761488"/>
            <a:ext cx="2286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Retorno e avaliação do resultado</a:t>
            </a:r>
            <a:endParaRPr lang="en-US" sz="1000" dirty="0"/>
          </a:p>
        </p:txBody>
      </p:sp>
      <p:sp>
        <p:nvSpPr>
          <p:cNvPr id="35" name="Text 32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Relato de caso clínico · Odontologia</a:t>
            </a:r>
            <a:endParaRPr lang="en-US" sz="900" dirty="0"/>
          </a:p>
        </p:txBody>
      </p:sp>
      <p:sp>
        <p:nvSpPr>
          <p:cNvPr id="36" name="Text 33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Introdução / Revisão de Literatura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 tema clínico e por que este caso é relevante.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Contextualize a condição ou o procedimento e sua importância clínica.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Sintetize brevemente o que a literatura já descreve sobre o tema.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Aponte o que torna este caso particular ou digno de relato.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Mantenha a revisão enxuta — o protagonista do trabalho é o caso, não a literatura.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Objetivo do Relato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este relato de caso se propõe a demonstrar.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Enuncie o objetivo do relato em uma frase clara.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Indique o que o caso ilustra (diagnóstico, conduta, técnica, desfecho).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Conecte o objetivo à relevância apontada na introdução.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relato de caso, o objetivo costuma ser descrever uma conduta e seu resultado — seja específico.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Identificação e Queixa Principal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 paciente de forma anonimizada.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Dados gerais sem identificação: idade, sexo e condições sistêmicas relevantes.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Queixa principal nas palavras do paciente (motivo da consulta).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História da doença atual: início, evolução e sintomas.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Nunca exponha dados que identifiquem o paciente (nome, endereço, rosto sem tarja) — anonimização é obrigatória.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Anamnese / História Clínica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histórico médico e odontológico relevante.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História médica: doenças sistêmicas, medicações em uso e alergias.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História odontológica: tratamentos prévios, hábitos e higiene bucal.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Fatores de risco pertinentes ao caso.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Destaque apenas o que é pertinente ao caso — evite um histórico genérico e longo.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Exame Clínico (Extra e Intraoral)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achados do exame físico, com documentação fotográfica.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920240"/>
            <a:ext cx="5362956" cy="3017520"/>
          </a:xfrm>
          <a:prstGeom prst="roundRect">
            <a:avLst>
              <a:gd name="adj" fmla="val 1818"/>
            </a:avLst>
          </a:prstGeom>
          <a:solidFill>
            <a:srgbClr val="F4F6F7"/>
          </a:solidFill>
          <a:ln w="15875">
            <a:solidFill>
              <a:srgbClr val="B8CDD3"/>
            </a:solidFill>
            <a:prstDash val="dash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510" y="2788920"/>
            <a:ext cx="585216" cy="585216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640080" y="3547872"/>
            <a:ext cx="51800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5B77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Foto extraoral ]</a:t>
            </a:r>
            <a:endParaRPr lang="en-US" sz="1350" dirty="0"/>
          </a:p>
        </p:txBody>
      </p:sp>
      <p:sp>
        <p:nvSpPr>
          <p:cNvPr id="11" name="Text 7"/>
          <p:cNvSpPr/>
          <p:nvPr/>
        </p:nvSpPr>
        <p:spPr>
          <a:xfrm>
            <a:off x="640080" y="3931920"/>
            <a:ext cx="518007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Insira a imagem clínica aqui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6277356" y="1920240"/>
            <a:ext cx="5362956" cy="3017520"/>
          </a:xfrm>
          <a:prstGeom prst="roundRect">
            <a:avLst>
              <a:gd name="adj" fmla="val 1818"/>
            </a:avLst>
          </a:prstGeom>
          <a:solidFill>
            <a:srgbClr val="F4F6F7"/>
          </a:solidFill>
          <a:ln w="15875">
            <a:solidFill>
              <a:srgbClr val="B8CDD3"/>
            </a:solidFill>
            <a:prstDash val="dash"/>
          </a:ln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6226" y="2788920"/>
            <a:ext cx="585216" cy="585216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6368796" y="3547872"/>
            <a:ext cx="51800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5B77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Foto intraoral ]</a:t>
            </a:r>
            <a:endParaRPr lang="en-US" sz="1350" dirty="0"/>
          </a:p>
        </p:txBody>
      </p:sp>
      <p:sp>
        <p:nvSpPr>
          <p:cNvPr id="15" name="Text 10"/>
          <p:cNvSpPr/>
          <p:nvPr/>
        </p:nvSpPr>
        <p:spPr>
          <a:xfrm>
            <a:off x="6368796" y="3931920"/>
            <a:ext cx="518007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Insira a imagem clínica aqui</a:t>
            </a:r>
            <a:endParaRPr lang="en-US" sz="1050" dirty="0"/>
          </a:p>
        </p:txBody>
      </p:sp>
      <p:sp>
        <p:nvSpPr>
          <p:cNvPr id="16" name="Shape 11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7" name="Text 12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8" name="Text 13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Descreva os achados extra e intraorais e apoie cada um com a respectiva fotografia clínica.</a:t>
            </a:r>
            <a:endParaRPr lang="en-US" sz="1250" dirty="0"/>
          </a:p>
        </p:txBody>
      </p:sp>
      <p:sp>
        <p:nvSpPr>
          <p:cNvPr id="19" name="Text 14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Relato de caso clínico · Odontologia</a:t>
            </a:r>
            <a:endParaRPr lang="en-US" sz="900" dirty="0"/>
          </a:p>
        </p:txBody>
      </p:sp>
      <p:sp>
        <p:nvSpPr>
          <p:cNvPr id="20" name="Text 15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Exames Complementares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Imagens e exames que apoiaram o diagnóstico.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920240"/>
            <a:ext cx="3453384" cy="3017520"/>
          </a:xfrm>
          <a:prstGeom prst="roundRect">
            <a:avLst>
              <a:gd name="adj" fmla="val 1818"/>
            </a:avLst>
          </a:prstGeom>
          <a:solidFill>
            <a:srgbClr val="F4F6F7"/>
          </a:solidFill>
          <a:ln w="15875">
            <a:solidFill>
              <a:srgbClr val="B8CDD3"/>
            </a:solidFill>
            <a:prstDash val="dash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2724" y="2788920"/>
            <a:ext cx="585216" cy="585216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640080" y="3547872"/>
            <a:ext cx="32705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5B77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Radiografia panorâmica ]</a:t>
            </a:r>
            <a:endParaRPr lang="en-US" sz="1350" dirty="0"/>
          </a:p>
        </p:txBody>
      </p:sp>
      <p:sp>
        <p:nvSpPr>
          <p:cNvPr id="11" name="Text 7"/>
          <p:cNvSpPr/>
          <p:nvPr/>
        </p:nvSpPr>
        <p:spPr>
          <a:xfrm>
            <a:off x="640080" y="3931920"/>
            <a:ext cx="327050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Insira a imagem clínica aqui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4367784" y="1920240"/>
            <a:ext cx="3453384" cy="3017520"/>
          </a:xfrm>
          <a:prstGeom prst="roundRect">
            <a:avLst>
              <a:gd name="adj" fmla="val 1818"/>
            </a:avLst>
          </a:prstGeom>
          <a:solidFill>
            <a:srgbClr val="F4F6F7"/>
          </a:solidFill>
          <a:ln w="15875">
            <a:solidFill>
              <a:srgbClr val="B8CDD3"/>
            </a:solidFill>
            <a:prstDash val="dash"/>
          </a:ln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1868" y="2788920"/>
            <a:ext cx="585216" cy="585216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4459224" y="3547872"/>
            <a:ext cx="32705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5B77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Radiografia periapical ]</a:t>
            </a:r>
            <a:endParaRPr lang="en-US" sz="1350" dirty="0"/>
          </a:p>
        </p:txBody>
      </p:sp>
      <p:sp>
        <p:nvSpPr>
          <p:cNvPr id="15" name="Text 10"/>
          <p:cNvSpPr/>
          <p:nvPr/>
        </p:nvSpPr>
        <p:spPr>
          <a:xfrm>
            <a:off x="4459224" y="3931920"/>
            <a:ext cx="327050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Insira a imagem clínica aqui</a:t>
            </a:r>
            <a:endParaRPr lang="en-US" sz="1050" dirty="0"/>
          </a:p>
        </p:txBody>
      </p:sp>
      <p:sp>
        <p:nvSpPr>
          <p:cNvPr id="16" name="Shape 11"/>
          <p:cNvSpPr/>
          <p:nvPr/>
        </p:nvSpPr>
        <p:spPr>
          <a:xfrm>
            <a:off x="8186928" y="1920240"/>
            <a:ext cx="3453384" cy="3017520"/>
          </a:xfrm>
          <a:prstGeom prst="roundRect">
            <a:avLst>
              <a:gd name="adj" fmla="val 1818"/>
            </a:avLst>
          </a:prstGeom>
          <a:solidFill>
            <a:srgbClr val="F4F6F7"/>
          </a:solidFill>
          <a:ln w="15875">
            <a:solidFill>
              <a:srgbClr val="B8CDD3"/>
            </a:solidFill>
            <a:prstDash val="dash"/>
          </a:ln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1012" y="2788920"/>
            <a:ext cx="585216" cy="585216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8278368" y="3547872"/>
            <a:ext cx="32705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5B77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Tomografia (TCFC) ]</a:t>
            </a:r>
            <a:endParaRPr lang="en-US" sz="1350" dirty="0"/>
          </a:p>
        </p:txBody>
      </p:sp>
      <p:sp>
        <p:nvSpPr>
          <p:cNvPr id="19" name="Text 13"/>
          <p:cNvSpPr/>
          <p:nvPr/>
        </p:nvSpPr>
        <p:spPr>
          <a:xfrm>
            <a:off x="8278368" y="3931920"/>
            <a:ext cx="327050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Insira a imagem clínica aqui</a:t>
            </a:r>
            <a:endParaRPr lang="en-US" sz="1050" dirty="0"/>
          </a:p>
        </p:txBody>
      </p:sp>
      <p:sp>
        <p:nvSpPr>
          <p:cNvPr id="20" name="Shape 14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21" name="Text 15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22" name="Text 16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Inclua apenas os exames relevantes ao caso e indique o que cada imagem evidencia.</a:t>
            </a:r>
            <a:endParaRPr lang="en-US" sz="1250" dirty="0"/>
          </a:p>
        </p:txBody>
      </p:sp>
      <p:sp>
        <p:nvSpPr>
          <p:cNvPr id="23" name="Text 17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Relato de caso clínico · Odontologia</a:t>
            </a:r>
            <a:endParaRPr lang="en-US" sz="900" dirty="0"/>
          </a:p>
        </p:txBody>
      </p:sp>
      <p:sp>
        <p:nvSpPr>
          <p:cNvPr id="24" name="Text 18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Diagnóstico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diagnóstico a que o caso conduziu.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 diagnóstico (clínico, radiográfico e/ou laboratorial).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Justifique como os achados levaram a essa conclusão.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Mencione os diagnósticos diferenciais considerados, se houver.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o raciocínio diagnóstico — como os exames se conectaram à conclusão.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— Relato de Caso Clínico (Odontologia)</dc:title>
  <dc:subject>PptxGenJS Presentation</dc:subject>
  <dc:creator>Template TCC</dc:creator>
  <cp:lastModifiedBy>Template TCC</cp:lastModifiedBy>
  <cp:revision>1</cp:revision>
  <dcterms:created xsi:type="dcterms:W3CDTF">2026-05-29T19:47:02Z</dcterms:created>
  <dcterms:modified xsi:type="dcterms:W3CDTF">2026-05-29T19:47:02Z</dcterms:modified>
</cp:coreProperties>
</file>