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992" y="1005840"/>
            <a:ext cx="384048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2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 ·  REVISÃO INTEGRATIVA DA LITERATURA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22960" y="2377440"/>
            <a:ext cx="10607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projeto ]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841248" y="37033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37744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ÁREA: ODONTOLOGIA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Odontologia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Fontes de Dados e Estratégia de Busca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e como os estudos serão buscados.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Bases: PubMed/MEDLINE, SciELO, LILACS/BVS, Cochrane e, se couber, BBO e Web of Science.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Descritores controlados (DeCS/MeSH) combinados com operadores booleanos (AND/OR).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 a estratégia de busca para garantir reprodutibilidade.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integrativa, a busca deve ser reprodutível — registre bases, descritores e a data de cada busca.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Critérios de Inclusão e Exclusão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filtros que definem a amostra de estudos.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Inclusão: período, idiomas, tipos de delineamento e disponibilidade do texto completo.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Exclusão: estudos fora do escopo, duplicados ou que não respondem à pergunta.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os critérios coerentes com a pergunta norteadora (PICO).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claros tornam a seleção rastreável e sustentam o fluxograma de seleção dos estudos.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Avaliação Crítica e Níveis de Evidência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 qualidade e a força dos estudos serão julgadas.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Avalie criticamente o delineamento e a qualidade metodológica de cada estudo.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Classifique os estudos por nível de evidência (ex.: hierarquia de Melnyk, de I a VII).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Diferente da narrativa, a integrativa exige essa avaliação formal da evidência.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níveis de evidência mostram à banca o peso de cada achado — explicite qual hierarquia você adotará.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Extração e Síntese dos Dados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dados dos estudos serão organizados e sintetizados.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os dados a extrair em uma matriz (autor, ano, delineamento, nível de evidência, achados).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Agrupe os estudos em categorias temáticas para orientar a discussão.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convergências e divergências entre os achados.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matriz de síntese é o coração da integrativa — veja um exemplo no slide de apoio ao final.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 e Integridade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Integridade no uso de literatura publicada.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Revisões de literatura publicada, em geral, dispensam aprovação em Comitê de Ética (CEP) — confirme na sua instituição.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Garanta citação correta e atribuição de todas as fontes, evitando plágio.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eventuais conflitos de interesse e a origem de qualquer financiamento.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contato com pacientes, o foco ético migra para honestidade, citação correta e ausência de plágio.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serão usadas na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pode entrar: busca, tradução, resumo, apoio à triagem ou à redação.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Atenção: verifique manualmente toda referência — IA pode gerar citações inexistentes.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que é autoral e siga a política da sua instituição.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revisões, o maior risco da IA são as referências fabricadas — confira cada fonte na base original.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Esperados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pretende sintetizar e revelar.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a síntese esperada e as categorias temáticas que devem emergir.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o panorama do estado da evidência sobre o tema.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as implicações esperadas para a prática clínica odontológica.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cada resultado esperado a um objetivo específico e à pergunta norteadora.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Delimitação e Limitações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 recorte e as restrições do método.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Delimitação: recorte temático, período, idiomas e tipos de estudo considerados.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Limitações: heterogeneidade dos delineamentos incluídos e possíveis vieses de busca e seleção.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como o protocolo e os critérios ajudam a minimizar esses vieses.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integrativa reúne delineamentos diversos — reconheça a heterogeneidade como limite e como riqueza.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etapas da revisão distribuídas no tempo.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fases (busca, seleção, extração, avaliação, síntese, redação) em Gantt ou tabela.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a revisão final e os ajustes, não apenas a coleta.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 o plano cabe no prazo do TCC.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 e avaliação dos estudos consomem mais tempo do que se imagina — reserve folga para elas.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Recursos e Ferramentas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você vai precisar para executar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Acesso às bases (ex.: Portal de Periódicos CAPES) e a artigos em texto completo.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Gerenciador de referências (Zotero, Mendeley) e ferramenta de triagem (Rayyan).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Planilha ou software para a matriz de extração de dados.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ferramenta de triagem como o Rayyan agiliza muito a seleção quando há muitos registros.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45920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 clínica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lacuna na literatura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 norteadora (PICO)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Justificativa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Etapas da revisão integrativa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Fontes e estratégia de busca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inclusão/exclusão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Avaliação e níveis de evidência</a:t>
            </a:r>
            <a:endParaRPr lang="en-US" sz="1550" dirty="0"/>
          </a:p>
        </p:txBody>
      </p:sp>
      <p:sp>
        <p:nvSpPr>
          <p:cNvPr id="6" name="Text 3"/>
          <p:cNvSpPr/>
          <p:nvPr/>
        </p:nvSpPr>
        <p:spPr>
          <a:xfrm>
            <a:off x="6400800" y="1645920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 e síntese dos dados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esperados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Delimitação e limitações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Cronograma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e ferramentas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finais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Finais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Amarre a proposta e reforce sua viabilidade.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a pergunta norteadora, a relevância e o objetivo da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por que o tema merece ser sintetizado e por que é viável.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naturalmente para as perguntas da banca.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com a contribuição central que sua revisão pretende oferecer à odontologia.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que embasam a proposta.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 no projeto,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odontologia e saúde, o estilo Vancouver é frequente — confirme a norma exigida.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Verifique se sua instituição exige ABNT ou Vancouver — em saúde, Vancouver é muito comum.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1572768"/>
            <a:ext cx="475488" cy="60350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944" y="548640"/>
            <a:ext cx="310896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Fluxograma de seleção dos estudos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144000" y="502920"/>
            <a:ext cx="267919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0" y="502920"/>
            <a:ext cx="2679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HIPOTÉTICO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Estilo PRISMA. Números ilustrativos — substitua pelos resultados reais da sua busca.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365760" y="1773936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365760" y="1773936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65760" y="2971800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2" name="Text 9"/>
          <p:cNvSpPr/>
          <p:nvPr/>
        </p:nvSpPr>
        <p:spPr>
          <a:xfrm>
            <a:off x="365760" y="2971800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TRIAGEM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65760" y="418795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4" name="Text 11"/>
          <p:cNvSpPr/>
          <p:nvPr/>
        </p:nvSpPr>
        <p:spPr>
          <a:xfrm>
            <a:off x="365760" y="418795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ELEGIBILIDADE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65760" y="537667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6" name="Text 13"/>
          <p:cNvSpPr/>
          <p:nvPr/>
        </p:nvSpPr>
        <p:spPr>
          <a:xfrm>
            <a:off x="365760" y="537667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INCLUSÃO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31720" y="1517904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2441448" y="1517904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identificados nas bases de dados (n = 342)</a:t>
            </a:r>
            <a:endParaRPr lang="en-US" sz="13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PubMed/MEDLINE 145 · SciELO 78 · LILACS/BVS 89 · Cochrane 30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8641080" y="157276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750808" y="157276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Duplicatas removidas (n = 67)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8183880" y="199339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2" name="Shape 19"/>
          <p:cNvSpPr/>
          <p:nvPr/>
        </p:nvSpPr>
        <p:spPr>
          <a:xfrm>
            <a:off x="5257800" y="2468880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3" name="Shape 20"/>
          <p:cNvSpPr/>
          <p:nvPr/>
        </p:nvSpPr>
        <p:spPr>
          <a:xfrm>
            <a:off x="2331720" y="2761488"/>
            <a:ext cx="5852160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2441448" y="2761488"/>
            <a:ext cx="563270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triados por título e resumo (n = 275)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8641080" y="276148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750808" y="276148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Excluídos na triagem (n = 198)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fora do tema ou tipo de estudo inadequado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8183880" y="318211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8" name="Shape 25"/>
          <p:cNvSpPr/>
          <p:nvPr/>
        </p:nvSpPr>
        <p:spPr>
          <a:xfrm>
            <a:off x="5257800" y="360273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9" name="Shape 26"/>
          <p:cNvSpPr/>
          <p:nvPr/>
        </p:nvSpPr>
        <p:spPr>
          <a:xfrm>
            <a:off x="2331720" y="3913632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2441448" y="3913632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avaliados para elegibilidade (n = 77)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8641080" y="3913632"/>
            <a:ext cx="3154680" cy="1078992"/>
          </a:xfrm>
          <a:prstGeom prst="roundRect">
            <a:avLst>
              <a:gd name="adj" fmla="val 5085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750808" y="3913632"/>
            <a:ext cx="2935224" cy="107899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excluídos (n = 49):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texto completo (12) · fora do período (15) · não respondem à questão (22)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8183880" y="4389120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34" name="Shape 31"/>
          <p:cNvSpPr/>
          <p:nvPr/>
        </p:nvSpPr>
        <p:spPr>
          <a:xfrm>
            <a:off x="5257800" y="488289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35" name="Shape 32"/>
          <p:cNvSpPr/>
          <p:nvPr/>
        </p:nvSpPr>
        <p:spPr>
          <a:xfrm>
            <a:off x="2331720" y="5193792"/>
            <a:ext cx="5852160" cy="786384"/>
          </a:xfrm>
          <a:prstGeom prst="roundRect">
            <a:avLst>
              <a:gd name="adj" fmla="val 697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Text 33"/>
          <p:cNvSpPr/>
          <p:nvPr/>
        </p:nvSpPr>
        <p:spPr>
          <a:xfrm>
            <a:off x="2441448" y="5193792"/>
            <a:ext cx="5632704" cy="786384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Estudos incluídos na síntese (n = 28)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48640"/>
            <a:ext cx="301752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Matriz de síntese dos estudos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144000" y="502920"/>
            <a:ext cx="267919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0" y="502920"/>
            <a:ext cx="2679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HIPOTÉTICO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Caracterize cada estudo incluído. Adapte as colunas ao seu tema e substitua pelos seus dados.</a:t>
            </a:r>
            <a:endParaRPr lang="en-US" sz="1250" dirty="0"/>
          </a:p>
        </p:txBody>
      </p:sp>
      <p:graphicFrame>
        <p:nvGraphicFramePr>
          <p:cNvPr id="2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91672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2011680"/>
                <a:gridCol w="1371600"/>
                <a:gridCol w="2103120"/>
                <a:gridCol w="3867912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Autor (ano)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Delineamento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Nível de evidência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Amostra / contexto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Principais achados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Silva et al. (2022)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Ensaio clínico randomizado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 pacientes (clínica universitária)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Intervenção X superou o controle no desfecho avaliado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Souza &amp; Lima (2021)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Coorte prospectiva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IV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 pacientes (12 meses)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Fator Y associou-se a maior risco do desfecho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Oliveira et al. (2020)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Estudo transversal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 prontuários odontológicos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 prevalência do desfecho na população estudada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Costa et al. (2023)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Revisão sistemática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 estudos incluídos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Evidência consolidada favorável à conduta Z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548640" y="54406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Sugestão de colunas: autor/ano · país · base · delineamento · nível de evidência · objetivo · principais achados.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 Clínica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o tema odontológico e sua importância clínica.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e seu contexto clínico/epidemiológico na odontologia.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para a prática do cirurgião-dentista e para o paciente.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a lacuna que justifica a revisão.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dados de prevalência ou de prática clínica atuais para dimensionar a importância do tema.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Lacuna na Literatura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clínica e o que ainda não está consolidado.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o problema clínico ou a controvérsia que motiva 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Evidencie a lacuna: o que está disperso, desatualizado ou em conflito na literatura.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por que integrar e sintetizar essas evidências é útil agora.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revisão, o 'problema' é a lacuna de conhecimento — não um experimento a ser conduzido.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Pergunta Norteadora (PICO)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estruturada que orienta toda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Formule a pergunta norteadora usando uma estratégia estruturada (ex.: PICO).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PICO: População, Intervenção, Comparação e Desfecho (Outcome).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pergunta define os descritores e os critérios de elegibilidade.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Variações como PICo (qualitativa) ou PICOT (com tempo) também são aceitas — escolha conforme seu objetivo.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Justificativa / Relevância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esta revisão importa para a odontologia.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Argumente a relevância clínica, acadêmica e para a saúde pública.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quem se beneficia: profissionais, estudantes, pacientes, gestores.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a justificativa à lacuna e à atualidade do tema.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o que a síntese das evidências oferece que os estudos isolados, sozinhos, não oferecem.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se propõe a alcançar.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a meta principal da revisão, em uma frase, com verbo no infinitivo.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que, somadas, cumprem o objetivo geral.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específico deve ter correspondência nos resultados esperados.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Alinhe objetivos, pergunta norteadora e resultados esperados — a banca cobra essa coerência.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Temas-chave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estrutura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 e termos centrais do tema odontológico.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os grandes eixos temáticos que a revisão vai percorrer.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brevemente o estado atual do conhecimento sobre cada eixo.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temas-chave daqui costumam orientar as categorias da síntese mais adiante.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Método: Etapas da Revisão Integrativa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seis fases que estruturam a condução do método.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3852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786384" y="215798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786384" y="2157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786384" y="272491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 norteadora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786384" y="3017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 do tema e formulação da questão (PICO).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379976" y="193852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617720" y="215798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15" name="Text 12"/>
          <p:cNvSpPr/>
          <p:nvPr/>
        </p:nvSpPr>
        <p:spPr>
          <a:xfrm>
            <a:off x="4617720" y="2157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900" dirty="0"/>
          </a:p>
        </p:txBody>
      </p:sp>
      <p:sp>
        <p:nvSpPr>
          <p:cNvPr id="16" name="Text 13"/>
          <p:cNvSpPr/>
          <p:nvPr/>
        </p:nvSpPr>
        <p:spPr>
          <a:xfrm>
            <a:off x="4617720" y="272491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 / amostragem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4617720" y="3017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inclusão e exclusão e busca nas bases.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8211312" y="193852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8449056" y="215798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20" name="Text 17"/>
          <p:cNvSpPr/>
          <p:nvPr/>
        </p:nvSpPr>
        <p:spPr>
          <a:xfrm>
            <a:off x="8449056" y="2157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900" dirty="0"/>
          </a:p>
        </p:txBody>
      </p:sp>
      <p:sp>
        <p:nvSpPr>
          <p:cNvPr id="21" name="Text 18"/>
          <p:cNvSpPr/>
          <p:nvPr/>
        </p:nvSpPr>
        <p:spPr>
          <a:xfrm>
            <a:off x="8449056" y="272491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Coleta de dados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8449056" y="3017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 das informações dos estudos selecionados.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548640" y="367588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786384" y="389534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25" name="Text 22"/>
          <p:cNvSpPr/>
          <p:nvPr/>
        </p:nvSpPr>
        <p:spPr>
          <a:xfrm>
            <a:off x="786384" y="3895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900" dirty="0"/>
          </a:p>
        </p:txBody>
      </p:sp>
      <p:sp>
        <p:nvSpPr>
          <p:cNvPr id="26" name="Text 23"/>
          <p:cNvSpPr/>
          <p:nvPr/>
        </p:nvSpPr>
        <p:spPr>
          <a:xfrm>
            <a:off x="786384" y="446227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Avaliação crítica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786384" y="4754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da qualidade e do nível de evidência.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4379976" y="367588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4617720" y="389534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30" name="Text 27"/>
          <p:cNvSpPr/>
          <p:nvPr/>
        </p:nvSpPr>
        <p:spPr>
          <a:xfrm>
            <a:off x="4617720" y="3895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900" dirty="0"/>
          </a:p>
        </p:txBody>
      </p:sp>
      <p:sp>
        <p:nvSpPr>
          <p:cNvPr id="31" name="Text 28"/>
          <p:cNvSpPr/>
          <p:nvPr/>
        </p:nvSpPr>
        <p:spPr>
          <a:xfrm>
            <a:off x="4617720" y="446227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350" dirty="0"/>
          </a:p>
        </p:txBody>
      </p:sp>
      <p:sp>
        <p:nvSpPr>
          <p:cNvPr id="32" name="Text 29"/>
          <p:cNvSpPr/>
          <p:nvPr/>
        </p:nvSpPr>
        <p:spPr>
          <a:xfrm>
            <a:off x="4617720" y="4754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Interpretação e comparação dos resultados.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8211312" y="367588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8449056" y="389534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35" name="Text 32"/>
          <p:cNvSpPr/>
          <p:nvPr/>
        </p:nvSpPr>
        <p:spPr>
          <a:xfrm>
            <a:off x="8449056" y="3895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900" dirty="0"/>
          </a:p>
        </p:txBody>
      </p:sp>
      <p:sp>
        <p:nvSpPr>
          <p:cNvPr id="36" name="Text 33"/>
          <p:cNvSpPr/>
          <p:nvPr/>
        </p:nvSpPr>
        <p:spPr>
          <a:xfrm>
            <a:off x="8449056" y="446227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Apresentação</a:t>
            </a:r>
            <a:endParaRPr lang="en-US" sz="1350" dirty="0"/>
          </a:p>
        </p:txBody>
      </p:sp>
      <p:sp>
        <p:nvSpPr>
          <p:cNvPr id="37" name="Text 34"/>
          <p:cNvSpPr/>
          <p:nvPr/>
        </p:nvSpPr>
        <p:spPr>
          <a:xfrm>
            <a:off x="8449056" y="4754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Síntese do conhecimento produzido.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548640" y="55321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clássica em seis fases (Mendes, Silveira &amp; Galvão, 2008; Souza, Silva &amp; Carvalho, 2010).</a:t>
            </a:r>
            <a:endParaRPr lang="en-US" sz="1150" dirty="0"/>
          </a:p>
        </p:txBody>
      </p:sp>
      <p:sp>
        <p:nvSpPr>
          <p:cNvPr id="39" name="Text 36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integrativa da literatura · Odontologia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Revisão Integrativa da Literatura (Odontologia)</dc:title>
  <dc:subject>PptxGenJS Presentation</dc:subject>
  <dc:creator>Template TCC</dc:creator>
  <cp:lastModifiedBy>Template TCC</cp:lastModifiedBy>
  <cp:revision>1</cp:revision>
  <dcterms:created xsi:type="dcterms:W3CDTF">2026-05-29T19:37:36Z</dcterms:created>
  <dcterms:modified xsi:type="dcterms:W3CDTF">2026-05-29T19:37:36Z</dcterms:modified>
</cp:coreProperties>
</file>