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slideMasters/slideMaster21.xml" ContentType="application/vnd.openxmlformats-officedocument.presentationml.slideMaster+xml"/>
  <Override PartName="/ppt/slides/slide21.xml" ContentType="application/vnd.openxmlformats-officedocument.presentationml.slide+xml"/>
  <Override PartName="/ppt/slideMasters/slideMaster22.xml" ContentType="application/vnd.openxmlformats-officedocument.presentationml.slideMaster+xml"/>
  <Override PartName="/ppt/slides/slide22.xml" ContentType="application/vnd.openxmlformats-officedocument.presentationml.slide+xml"/>
  <Override PartName="/ppt/slideMasters/slideMaster23.xml" ContentType="application/vnd.openxmlformats-officedocument.presentationml.slideMaster+xml"/>
  <Override PartName="/ppt/slides/slide23.xml" ContentType="application/vnd.openxmlformats-officedocument.presentationml.slide+xml"/>
  <Override PartName="/ppt/slideMasters/slideMaster24.xml" ContentType="application/vnd.openxmlformats-officedocument.presentationml.slideMaster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notesMasterIdLst>
    <p:notesMasterId r:id="rId2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2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1.xml"/>
		</Relationships>
</file>

<file path=ppt/notesSlides/_rels/notesSlide2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2.xml"/>
		</Relationships>
</file>

<file path=ppt/notesSlides/_rels/notesSlide2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3.xml"/>
		</Relationships>
</file>

<file path=ppt/notesSlides/_rels/notesSlide2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4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10058400" y="-1280160"/>
            <a:ext cx="3291840" cy="329184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1097280" y="5120640"/>
            <a:ext cx="2926080" cy="2926080"/>
          </a:xfrm>
          <a:prstGeom prst="ellipse">
            <a:avLst/>
          </a:prstGeom>
          <a:ln w="25400">
            <a:solidFill>
              <a:srgbClr val="1E5664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22960" y="777240"/>
            <a:ext cx="868680" cy="868680"/>
          </a:xfrm>
          <a:prstGeom prst="ellipse">
            <a:avLst/>
          </a:prstGeom>
          <a:solidFill>
            <a:srgbClr val="0E8C9A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8992" y="1005840"/>
            <a:ext cx="384048" cy="411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828800" y="932688"/>
            <a:ext cx="99669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spc="180" kern="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EM ODONTOLOGIA  ·  REVISÃO INTEGRATIVA DA LITERATURA</a:t>
            </a:r>
            <a:endParaRPr lang="en-US" sz="1250" dirty="0"/>
          </a:p>
        </p:txBody>
      </p:sp>
      <p:sp>
        <p:nvSpPr>
          <p:cNvPr id="7" name="Text 4"/>
          <p:cNvSpPr/>
          <p:nvPr/>
        </p:nvSpPr>
        <p:spPr>
          <a:xfrm>
            <a:off x="822960" y="2377440"/>
            <a:ext cx="1060704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[ Título do seu trabalho ]</a:t>
            </a:r>
            <a:endParaRPr lang="en-US" sz="4400" dirty="0"/>
          </a:p>
        </p:txBody>
      </p:sp>
      <p:sp>
        <p:nvSpPr>
          <p:cNvPr id="8" name="Text 5"/>
          <p:cNvSpPr/>
          <p:nvPr/>
        </p:nvSpPr>
        <p:spPr>
          <a:xfrm>
            <a:off x="841248" y="370332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Subtítulo, se houver ]</a:t>
            </a:r>
            <a:endParaRPr lang="en-US" sz="2000" dirty="0"/>
          </a:p>
        </p:txBody>
      </p:sp>
      <p:sp>
        <p:nvSpPr>
          <p:cNvPr id="9" name="Shape 6"/>
          <p:cNvSpPr/>
          <p:nvPr/>
        </p:nvSpPr>
        <p:spPr>
          <a:xfrm>
            <a:off x="841248" y="4526280"/>
            <a:ext cx="2377440" cy="457200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841248" y="4526280"/>
            <a:ext cx="23774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ÁREA: ODONTOLOGIA</a:t>
            </a:r>
            <a:endParaRPr lang="en-US" sz="1150" dirty="0"/>
          </a:p>
        </p:txBody>
      </p:sp>
      <p:sp>
        <p:nvSpPr>
          <p:cNvPr id="11" name="Text 8"/>
          <p:cNvSpPr/>
          <p:nvPr/>
        </p:nvSpPr>
        <p:spPr>
          <a:xfrm>
            <a:off x="841248" y="5212080"/>
            <a:ext cx="10058400" cy="1463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Orientador(a):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nome do orientador(a)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Instituição / Curso: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universidade — Odontologia ]</a:t>
            </a:r>
            <a:endParaRPr lang="en-US" sz="1450" dirty="0"/>
          </a:p>
          <a:p>
            <a:pPr indent="0" marL="0">
              <a:lnSpc>
                <a:spcPct val="122000"/>
              </a:lnSpc>
              <a:buNone/>
            </a:pPr>
            <a:r>
              <a:rPr lang="en-US" sz="1450" b="1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e ano: </a:t>
            </a:r>
            <a:pPr indent="0" marL="0">
              <a:lnSpc>
                <a:spcPct val="122000"/>
              </a:lnSpc>
              <a:buNone/>
            </a:pPr>
            <a:r>
              <a:rPr lang="en-US" sz="1450" dirty="0">
                <a:solidFill>
                  <a:srgbClr val="E6F1F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cidade, ano ]</a:t>
            </a:r>
            <a:endParaRPr lang="en-US" sz="14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Fontes de Dados e Estratégia de Busca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Onde e como os estudos foram buscados.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Bases consultadas: PubMed/MEDLINE, SciELO, LILACS/BVS, Cochrane, entre outras.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Descritores (DeCS/MeSH) e operadores booleanos que foram utilizados.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estratégia de busca foi documentada para garantir reprodutibilidade.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Apresentar a busca de forma reprodutível é um dos pilares da revisão integrativa.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Critérios de Inclusão e Exclusão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filtros que definiram a amostra de estudos.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Inclusão: período, idiomas, delineamentos e disponibilidade do texto completo.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Exclusão: estudos fora do escopo, duplicados ou que não respondiam à pergunta.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critérios foram mantidos coerentes com a pergunta norteadora (PICO).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claros tornaram a seleção rastreável — o fluxograma de apoio mostra o percurso.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Extração, Avaliação e Síntese dos Dados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Como os estudos foram processados e sintetizados.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dados foram extraídos em uma matriz de síntese padronizada.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estudos foram avaliados criticamente e classificados por nível de evidência.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achados foram agrupados em categorias temáticas para a análise.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o critério de níveis de evidência adotado (ex.: hierarquia de Melnyk, de I a VII).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Resultados: Caracterização dos Estudos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panorama dos estudos que compuseram a síntese.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Número de estudos incluídos e seus delineamentos predominantes.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Distribuição por nível de evidência, ano e país de origem.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 matriz de síntese (detalhada no slide de apoio).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Mostrar a distribuição dos níveis de evidência dá à banca a medida da força do conjunto.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Resultados: Síntese dos Achados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o conjunto de estudos revelou.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as categorias temáticas que emergiram da síntese.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os principais achados de cada categoria.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Destaque convergências e divergências entre os estudos.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 prática, esta seção costuma ocupar vários slides — um por categoria ou eixo temático.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Discussão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Interpretação dos achados frente à literatura.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Interprete o que os achados significam para o tema.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Compare os resultados, considerando os níveis de evidência, com outros autores.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implicações para a prática clínica odontológica.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Pondere os achados pelo nível de evidência — nem todo estudo pesa igual na discussão.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Considerações Éticas e Integridade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Integridade no uso de literatura publicada.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Revisões de literatura publicada, em geral, dispensam aprovação em Comitê de Ética (CEP).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Citação correta e atribuição de todas as fontes, sem plágio.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Conflitos de interesse e eventual financiamento foram declarados.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Mesmo sem pacientes, a integridade na citação e a ausência de plágio são essenciais.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Uso de IA / Transparência Metodológica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e como ferramentas de IA foram utilizadas na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Declare onde a IA foi usada: busca, triagem, tradução, resumo ou redação.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Deixe claro o que é autoral e o que foi assistido por 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 referência foi verificada manualmente na base original.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revisões, o maior risco da IA são referências fabricadas — por isso a verificação manual.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Limitações do Estudo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limites do método e do conjunto de evidências.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Heterogeneidade dos delineamentos incluídos e dos contextos dos estudos.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Possíveis vieses de busca e de seleção, apesar do protocolo.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 do próprio corpo de evidências (ex.: poucos estudos de alto nível).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integrativa reúne delineamentos diversos — reconheça a heterogeneidade como limite e como riqueza.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Conclusão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revisão permitiu concluir.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Retome cada objetivo e mostre como foi atingido.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Sintetize a principal contribuição da revisão e o estado da evidência.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Responda, de forma direta, à pergunta norteadora.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Feche amarrando objetivos, achados e pergunta norteadora — é o que a banca quer ver conectado.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694944"/>
            <a:ext cx="347472" cy="347472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463040" y="45720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Sumário</a:t>
            </a:r>
            <a:endParaRPr lang="en-US" sz="3400" dirty="0"/>
          </a:p>
        </p:txBody>
      </p:sp>
      <p:sp>
        <p:nvSpPr>
          <p:cNvPr id="5" name="Text 2"/>
          <p:cNvSpPr/>
          <p:nvPr/>
        </p:nvSpPr>
        <p:spPr>
          <a:xfrm>
            <a:off x="822960" y="1645920"/>
            <a:ext cx="539496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Contextualização clínica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Problema e lacuna na literatura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 norteadora (PICO)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Justificativa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Referencial teórico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Etapas da revisão integrativa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Fontes e estratégia de busca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de inclusão/exclusão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Extração, avaliação e síntese</a:t>
            </a:r>
            <a:endParaRPr lang="en-US" sz="1550" dirty="0"/>
          </a:p>
        </p:txBody>
      </p:sp>
      <p:sp>
        <p:nvSpPr>
          <p:cNvPr id="6" name="Text 3"/>
          <p:cNvSpPr/>
          <p:nvPr/>
        </p:nvSpPr>
        <p:spPr>
          <a:xfrm>
            <a:off x="6400800" y="1645920"/>
            <a:ext cx="5394960" cy="46634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Resultados: caracterização dos estudos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Resultados: síntese dos achados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Discussão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Considerações éticas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Uso de IA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Limitações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Conclusão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Trabalhos futuros</a:t>
            </a:r>
            <a:endParaRPr lang="en-US" sz="1550" dirty="0"/>
          </a:p>
          <a:p>
            <a:pPr indent="0" marL="0">
              <a:lnSpc>
                <a:spcPct val="132000"/>
              </a:lnSpc>
              <a:buNone/>
            </a:pPr>
            <a:r>
              <a:rPr lang="en-US" sz="1550" b="1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   </a:t>
            </a:r>
            <a:pPr indent="0" marL="0">
              <a:lnSpc>
                <a:spcPct val="132000"/>
              </a:lnSpc>
              <a:buNone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Referências</a:t>
            </a:r>
            <a:endParaRPr lang="en-US" sz="1550" dirty="0"/>
          </a:p>
        </p:txBody>
      </p:sp>
      <p:sp>
        <p:nvSpPr>
          <p:cNvPr id="7" name="Text 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8" name="Text 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Trabalhos Futuros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Caminhos que a revisão aponta para novas pesquisas.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Indique as lacunas que permaneceram após a síntese.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Sugira estudos futuros (ex.: ensaios clínicos onde a evidência é fraca).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Aponte aplicações práticas que merecem investigação.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Demonstre visão crítica: onde a evidência ainda é insuficiente e precisa avançar?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21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Referências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principais obras citadas no trabalho.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as referências citadas, segundo a norma do curso (ex.: ABNT ou Vancouver).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 odontologia, o estilo Vancouver é frequente — confirme a norma exigida.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Mantenha consistência de formatação em todas as entradas.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Tenha a lista completa à mão — a banca pode pedir uma fonte específica.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083B4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4206240"/>
            <a:ext cx="3474720" cy="3474720"/>
          </a:xfrm>
          <a:prstGeom prst="ellipse">
            <a:avLst/>
          </a:prstGeom>
          <a:ln w="25400">
            <a:solidFill>
              <a:srgbClr val="0E8C9A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358384" y="1143000"/>
            <a:ext cx="1463040" cy="146304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852160" y="1572768"/>
            <a:ext cx="475488" cy="603504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822960" y="2834640"/>
            <a:ext cx="10515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Obrigado(a)!</a:t>
            </a:r>
            <a:endParaRPr lang="en-US" sz="5200" dirty="0"/>
          </a:p>
        </p:txBody>
      </p:sp>
      <p:sp>
        <p:nvSpPr>
          <p:cNvPr id="6" name="Text 3"/>
          <p:cNvSpPr/>
          <p:nvPr/>
        </p:nvSpPr>
        <p:spPr>
          <a:xfrm>
            <a:off x="822960" y="3886200"/>
            <a:ext cx="10515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400" i="1" dirty="0">
                <a:solidFill>
                  <a:srgbClr val="9BE7D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Perguntas?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5029200"/>
            <a:ext cx="10515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dirty="0">
                <a:solidFill>
                  <a:srgbClr val="8FD3C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 seu nome ]   ·   [ e-mail / contato ]</a:t>
            </a:r>
            <a:endParaRPr lang="en-US" sz="15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4944" y="548640"/>
            <a:ext cx="310896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Fluxograma de seleção dos estudos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9006840" y="502920"/>
            <a:ext cx="2816352" cy="457200"/>
          </a:xfrm>
          <a:prstGeom prst="roundRect">
            <a:avLst>
              <a:gd name="adj" fmla="val 50000"/>
            </a:avLst>
          </a:prstGeom>
          <a:solidFill>
            <a:srgbClr val="FDF2E3"/>
          </a:solidFill>
          <a:ln/>
        </p:spPr>
      </p:sp>
      <p:sp>
        <p:nvSpPr>
          <p:cNvPr id="7" name="Text 4"/>
          <p:cNvSpPr/>
          <p:nvPr/>
        </p:nvSpPr>
        <p:spPr>
          <a:xfrm>
            <a:off x="9006840" y="502920"/>
            <a:ext cx="281635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50" kern="0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PREENCHA COM SEUS DADOS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1325880" y="111556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Estilo PRISMA. Apresente o percurso real da sua busca — substitua os números pelos obtidos.</a:t>
            </a:r>
            <a:endParaRPr lang="en-US" sz="1250" dirty="0"/>
          </a:p>
        </p:txBody>
      </p:sp>
      <p:sp>
        <p:nvSpPr>
          <p:cNvPr id="9" name="Shape 6"/>
          <p:cNvSpPr/>
          <p:nvPr/>
        </p:nvSpPr>
        <p:spPr>
          <a:xfrm>
            <a:off x="365760" y="1773936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365760" y="1773936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</a:t>
            </a:r>
            <a:endParaRPr lang="en-US" sz="1000" dirty="0"/>
          </a:p>
        </p:txBody>
      </p:sp>
      <p:sp>
        <p:nvSpPr>
          <p:cNvPr id="11" name="Shape 8"/>
          <p:cNvSpPr/>
          <p:nvPr/>
        </p:nvSpPr>
        <p:spPr>
          <a:xfrm>
            <a:off x="365760" y="2971800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2" name="Text 9"/>
          <p:cNvSpPr/>
          <p:nvPr/>
        </p:nvSpPr>
        <p:spPr>
          <a:xfrm>
            <a:off x="365760" y="2971800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TRIAGEM</a:t>
            </a:r>
            <a:endParaRPr lang="en-US" sz="1000" dirty="0"/>
          </a:p>
        </p:txBody>
      </p:sp>
      <p:sp>
        <p:nvSpPr>
          <p:cNvPr id="13" name="Shape 10"/>
          <p:cNvSpPr/>
          <p:nvPr/>
        </p:nvSpPr>
        <p:spPr>
          <a:xfrm>
            <a:off x="365760" y="4187952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4" name="Text 11"/>
          <p:cNvSpPr/>
          <p:nvPr/>
        </p:nvSpPr>
        <p:spPr>
          <a:xfrm>
            <a:off x="365760" y="418795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ELEGIBILIDADE</a:t>
            </a:r>
            <a:endParaRPr lang="en-US" sz="1000" dirty="0"/>
          </a:p>
        </p:txBody>
      </p:sp>
      <p:sp>
        <p:nvSpPr>
          <p:cNvPr id="15" name="Shape 12"/>
          <p:cNvSpPr/>
          <p:nvPr/>
        </p:nvSpPr>
        <p:spPr>
          <a:xfrm>
            <a:off x="365760" y="5376672"/>
            <a:ext cx="1783080" cy="420624"/>
          </a:xfrm>
          <a:prstGeom prst="roundRect">
            <a:avLst>
              <a:gd name="adj" fmla="val 50000"/>
            </a:avLst>
          </a:prstGeom>
          <a:solidFill>
            <a:srgbClr val="0E8C9A"/>
          </a:solidFill>
          <a:ln/>
        </p:spPr>
      </p:sp>
      <p:sp>
        <p:nvSpPr>
          <p:cNvPr id="16" name="Text 13"/>
          <p:cNvSpPr/>
          <p:nvPr/>
        </p:nvSpPr>
        <p:spPr>
          <a:xfrm>
            <a:off x="365760" y="5376672"/>
            <a:ext cx="17830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spc="1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INCLUSÃO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2331720" y="1517904"/>
            <a:ext cx="5852160" cy="950976"/>
          </a:xfrm>
          <a:prstGeom prst="roundRect">
            <a:avLst>
              <a:gd name="adj" fmla="val 5769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Text 15"/>
          <p:cNvSpPr/>
          <p:nvPr/>
        </p:nvSpPr>
        <p:spPr>
          <a:xfrm>
            <a:off x="2441448" y="1517904"/>
            <a:ext cx="5632704" cy="9509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Registros identificados nas bases de dados (n = ...)</a:t>
            </a:r>
            <a:endParaRPr lang="en-US" sz="1300" dirty="0"/>
          </a:p>
          <a:p>
            <a:pPr algn="ctr"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PubMed/MEDLINE ... · SciELO ... · LILACS/BVS ... · Cochrane ...</a:t>
            </a:r>
            <a:endParaRPr lang="en-US" sz="1300" dirty="0"/>
          </a:p>
        </p:txBody>
      </p:sp>
      <p:sp>
        <p:nvSpPr>
          <p:cNvPr id="19" name="Shape 16"/>
          <p:cNvSpPr/>
          <p:nvPr/>
        </p:nvSpPr>
        <p:spPr>
          <a:xfrm>
            <a:off x="8641080" y="1572768"/>
            <a:ext cx="3154680" cy="841248"/>
          </a:xfrm>
          <a:prstGeom prst="roundRect">
            <a:avLst>
              <a:gd name="adj" fmla="val 6522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8750808" y="1572768"/>
            <a:ext cx="293522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Duplicatas removidas (n = ...)</a:t>
            </a:r>
            <a:endParaRPr lang="en-US" sz="1150" dirty="0"/>
          </a:p>
        </p:txBody>
      </p:sp>
      <p:sp>
        <p:nvSpPr>
          <p:cNvPr id="21" name="Shape 18"/>
          <p:cNvSpPr/>
          <p:nvPr/>
        </p:nvSpPr>
        <p:spPr>
          <a:xfrm>
            <a:off x="8183880" y="1993392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22" name="Shape 19"/>
          <p:cNvSpPr/>
          <p:nvPr/>
        </p:nvSpPr>
        <p:spPr>
          <a:xfrm>
            <a:off x="5257800" y="2468880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23" name="Shape 20"/>
          <p:cNvSpPr/>
          <p:nvPr/>
        </p:nvSpPr>
        <p:spPr>
          <a:xfrm>
            <a:off x="2331720" y="2761488"/>
            <a:ext cx="5852160" cy="841248"/>
          </a:xfrm>
          <a:prstGeom prst="roundRect">
            <a:avLst>
              <a:gd name="adj" fmla="val 6522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Text 21"/>
          <p:cNvSpPr/>
          <p:nvPr/>
        </p:nvSpPr>
        <p:spPr>
          <a:xfrm>
            <a:off x="2441448" y="2761488"/>
            <a:ext cx="563270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Registros triados por título e resumo (n = ...)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8641080" y="2761488"/>
            <a:ext cx="3154680" cy="841248"/>
          </a:xfrm>
          <a:prstGeom prst="roundRect">
            <a:avLst>
              <a:gd name="adj" fmla="val 6522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8750808" y="2761488"/>
            <a:ext cx="2935224" cy="841248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Excluídos na triagem (n = ...)</a:t>
            </a:r>
            <a:endParaRPr lang="en-US" sz="11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motivos da exclusão</a:t>
            </a:r>
            <a:endParaRPr lang="en-US" sz="1100" dirty="0"/>
          </a:p>
        </p:txBody>
      </p:sp>
      <p:sp>
        <p:nvSpPr>
          <p:cNvPr id="27" name="Shape 24"/>
          <p:cNvSpPr/>
          <p:nvPr/>
        </p:nvSpPr>
        <p:spPr>
          <a:xfrm>
            <a:off x="8183880" y="3182112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28" name="Shape 25"/>
          <p:cNvSpPr/>
          <p:nvPr/>
        </p:nvSpPr>
        <p:spPr>
          <a:xfrm>
            <a:off x="5257800" y="3602736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29" name="Shape 26"/>
          <p:cNvSpPr/>
          <p:nvPr/>
        </p:nvSpPr>
        <p:spPr>
          <a:xfrm>
            <a:off x="2331720" y="3913632"/>
            <a:ext cx="5852160" cy="950976"/>
          </a:xfrm>
          <a:prstGeom prst="roundRect">
            <a:avLst>
              <a:gd name="adj" fmla="val 5769"/>
            </a:avLst>
          </a:prstGeom>
          <a:solidFill>
            <a:srgbClr val="FFFFFF"/>
          </a:solidFill>
          <a:ln w="15875">
            <a:solidFill>
              <a:srgbClr val="0E8C9A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0" name="Text 27"/>
          <p:cNvSpPr/>
          <p:nvPr/>
        </p:nvSpPr>
        <p:spPr>
          <a:xfrm>
            <a:off x="2441448" y="3913632"/>
            <a:ext cx="5632704" cy="950976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completos avaliados para elegibilidade (n = ...)</a:t>
            </a:r>
            <a:endParaRPr lang="en-US" sz="1300" dirty="0"/>
          </a:p>
        </p:txBody>
      </p:sp>
      <p:sp>
        <p:nvSpPr>
          <p:cNvPr id="31" name="Shape 28"/>
          <p:cNvSpPr/>
          <p:nvPr/>
        </p:nvSpPr>
        <p:spPr>
          <a:xfrm>
            <a:off x="8641080" y="3913632"/>
            <a:ext cx="3154680" cy="1078992"/>
          </a:xfrm>
          <a:prstGeom prst="roundRect">
            <a:avLst>
              <a:gd name="adj" fmla="val 5085"/>
            </a:avLst>
          </a:prstGeom>
          <a:solidFill>
            <a:srgbClr val="F4F6F7"/>
          </a:solidFill>
          <a:ln w="15875">
            <a:solidFill>
              <a:srgbClr val="D8E0E3"/>
            </a:solidFill>
            <a:prstDash val="solid"/>
          </a:ln>
        </p:spPr>
      </p:sp>
      <p:sp>
        <p:nvSpPr>
          <p:cNvPr id="32" name="Text 29"/>
          <p:cNvSpPr/>
          <p:nvPr/>
        </p:nvSpPr>
        <p:spPr>
          <a:xfrm>
            <a:off x="8750808" y="3913632"/>
            <a:ext cx="2935224" cy="1078992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Textos completos excluídos (n = ...):</a:t>
            </a:r>
            <a:endParaRPr lang="en-US" sz="1100" dirty="0"/>
          </a:p>
          <a:p>
            <a:pPr algn="ctr" indent="0" marL="0"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 os motivos e as quantidades</a:t>
            </a:r>
            <a:endParaRPr lang="en-US" sz="1100" dirty="0"/>
          </a:p>
        </p:txBody>
      </p:sp>
      <p:sp>
        <p:nvSpPr>
          <p:cNvPr id="33" name="Shape 30"/>
          <p:cNvSpPr/>
          <p:nvPr/>
        </p:nvSpPr>
        <p:spPr>
          <a:xfrm>
            <a:off x="8183880" y="4389120"/>
            <a:ext cx="457200" cy="0"/>
          </a:xfrm>
          <a:prstGeom prst="line">
            <a:avLst/>
          </a:prstGeom>
          <a:noFill/>
          <a:ln w="19050">
            <a:solidFill>
              <a:srgbClr val="94A3B8"/>
            </a:solidFill>
            <a:prstDash val="solid"/>
            <a:tailEnd type="triangle"/>
          </a:ln>
        </p:spPr>
      </p:sp>
      <p:sp>
        <p:nvSpPr>
          <p:cNvPr id="34" name="Shape 31"/>
          <p:cNvSpPr/>
          <p:nvPr/>
        </p:nvSpPr>
        <p:spPr>
          <a:xfrm>
            <a:off x="5257800" y="4882896"/>
            <a:ext cx="0" cy="292608"/>
          </a:xfrm>
          <a:prstGeom prst="line">
            <a:avLst/>
          </a:prstGeom>
          <a:noFill/>
          <a:ln w="28575">
            <a:solidFill>
              <a:srgbClr val="0E8C9A"/>
            </a:solidFill>
            <a:prstDash val="solid"/>
            <a:tailEnd type="triangle"/>
          </a:ln>
        </p:spPr>
      </p:sp>
      <p:sp>
        <p:nvSpPr>
          <p:cNvPr id="35" name="Shape 32"/>
          <p:cNvSpPr/>
          <p:nvPr/>
        </p:nvSpPr>
        <p:spPr>
          <a:xfrm>
            <a:off x="2331720" y="5193792"/>
            <a:ext cx="5852160" cy="786384"/>
          </a:xfrm>
          <a:prstGeom prst="roundRect">
            <a:avLst>
              <a:gd name="adj" fmla="val 6977"/>
            </a:avLst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6" name="Text 33"/>
          <p:cNvSpPr/>
          <p:nvPr/>
        </p:nvSpPr>
        <p:spPr>
          <a:xfrm>
            <a:off x="2441448" y="5193792"/>
            <a:ext cx="5632704" cy="786384"/>
          </a:xfrm>
          <a:prstGeom prst="rect">
            <a:avLst/>
          </a:prstGeom>
          <a:noFill/>
          <a:ln/>
        </p:spPr>
        <p:txBody>
          <a:bodyPr wrap="square" lIns="38100" tIns="38100" rIns="38100" bIns="3810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Estudos incluídos na síntese (n = ...)</a:t>
            </a:r>
            <a:endParaRPr lang="en-US" sz="1400" dirty="0"/>
          </a:p>
        </p:txBody>
      </p:sp>
      <p:sp>
        <p:nvSpPr>
          <p:cNvPr id="37" name="Text 34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38" name="Text 35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384048"/>
            <a:ext cx="603504" cy="603504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04088" y="548640"/>
            <a:ext cx="301752" cy="292608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1325880" y="36576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SLIDE DE APOIO (BACKUP)</a:t>
            </a:r>
            <a:endParaRPr lang="en-US" sz="1100" dirty="0"/>
          </a:p>
        </p:txBody>
      </p:sp>
      <p:sp>
        <p:nvSpPr>
          <p:cNvPr id="5" name="Text 2"/>
          <p:cNvSpPr/>
          <p:nvPr/>
        </p:nvSpPr>
        <p:spPr>
          <a:xfrm>
            <a:off x="1325880" y="640080"/>
            <a:ext cx="76809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Matriz de síntese dos estudos</a:t>
            </a:r>
            <a:endParaRPr lang="en-US" sz="2300" dirty="0"/>
          </a:p>
        </p:txBody>
      </p:sp>
      <p:sp>
        <p:nvSpPr>
          <p:cNvPr id="6" name="Shape 3"/>
          <p:cNvSpPr/>
          <p:nvPr/>
        </p:nvSpPr>
        <p:spPr>
          <a:xfrm>
            <a:off x="8869680" y="502920"/>
            <a:ext cx="2953512" cy="457200"/>
          </a:xfrm>
          <a:prstGeom prst="roundRect">
            <a:avLst>
              <a:gd name="adj" fmla="val 50000"/>
            </a:avLst>
          </a:prstGeom>
          <a:solidFill>
            <a:srgbClr val="FDF2E3"/>
          </a:solidFill>
          <a:ln/>
        </p:spPr>
      </p:sp>
      <p:sp>
        <p:nvSpPr>
          <p:cNvPr id="7" name="Text 4"/>
          <p:cNvSpPr/>
          <p:nvPr/>
        </p:nvSpPr>
        <p:spPr>
          <a:xfrm>
            <a:off x="8869680" y="502920"/>
            <a:ext cx="295351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spc="50" kern="0" dirty="0">
                <a:solidFill>
                  <a:srgbClr val="B779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PREENCHA COM SEUS ESTUDOS</a:t>
            </a:r>
            <a:endParaRPr lang="en-US" sz="1050" dirty="0"/>
          </a:p>
        </p:txBody>
      </p:sp>
      <p:sp>
        <p:nvSpPr>
          <p:cNvPr id="8" name="Text 5"/>
          <p:cNvSpPr/>
          <p:nvPr/>
        </p:nvSpPr>
        <p:spPr>
          <a:xfrm>
            <a:off x="1325880" y="1115568"/>
            <a:ext cx="100584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Caracterize os estudos efetivamente incluídos na sua revisão — uma linha por estudo.</a:t>
            </a:r>
            <a:endParaRPr lang="en-US" sz="1250" dirty="0"/>
          </a:p>
        </p:txBody>
      </p:sp>
      <p:graphicFrame>
        <p:nvGraphicFramePr>
          <p:cNvPr id="2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783080"/>
          <a:ext cx="11091672" cy="914400"/>
        </p:xfrm>
        <a:graphic>
          <a:graphicData uri="http://schemas.openxmlformats.org/drawingml/2006/table">
            <a:tbl>
              <a:tblPr/>
              <a:tblGrid>
                <a:gridCol w="1737360"/>
                <a:gridCol w="2011680"/>
                <a:gridCol w="1371600"/>
                <a:gridCol w="2103120"/>
                <a:gridCol w="3867912"/>
              </a:tblGrid>
              <a:tr h="45720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Autor (ano)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Delineamento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Nível de evidência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Amostra / contexto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5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Principais achados</a:t>
                      </a:r>
                      <a:endParaRPr lang="en-US" sz="11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E8C9A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Autor (ano)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delineamento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I–VII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amostra / contexto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principais achados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Autor (ano)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delineamento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I–VII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amostra / contexto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principais achados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Autor (ano)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delineamento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I–VII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amostra / contexto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principais achados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Autor (ano)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delineamento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I–VII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amostra / contexto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principais achados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F6F6"/>
                    </a:solidFill>
                  </a:tcPr>
                </a:tc>
              </a:tr>
              <a:tr h="56692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Autor (ano)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delineamento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I–VII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amostra / contexto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50" i="1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 principais achados ]</a:t>
                      </a:r>
                      <a:endParaRPr lang="en-US" sz="10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63500" marR="63500" marT="63500" marB="6350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0" name="Text 6"/>
          <p:cNvSpPr/>
          <p:nvPr/>
        </p:nvSpPr>
        <p:spPr>
          <a:xfrm>
            <a:off x="548640" y="544068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Sugestão de colunas: autor/ano · país · base · delineamento · nível de evidência · objetivo · principais achados.</a:t>
            </a:r>
            <a:endParaRPr lang="en-US" sz="1100" dirty="0"/>
          </a:p>
        </p:txBody>
      </p:sp>
      <p:sp>
        <p:nvSpPr>
          <p:cNvPr id="11" name="Text 7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2" name="Text 8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Introdução / Contextualização Clínica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tema odontológico e sua importância clínica.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tema e seu contexto clínico/epidemiológico na odontologia.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a relevância para a prática do cirurgião-dentista e para o paciente.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Conduza do panorama geral até a lacuna que motivou a revisão.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dados atuais para situar o tema — mas seja breve, o foco da defesa é a síntese das evidências.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Problema e Lacuna na Literatura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questão clínica e a lacuna que a revisão abordou.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 problema clínico ou a controvérsia que motivou 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a lacuna identificada na literatura.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Reforce por que integrar essas evidências era necessário.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o problema diretamente aos achados que você vai apresentar adiante.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Pergunta Norteadora (PICO)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pergunta estruturada que orientou 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a pergunta norteadora construída com a estratégia PICO.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PICO: População, Intervenção, Comparação e Desfecho (Outcome).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como ela definiu os descritores e os critérios de elegibilidade.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Ao final, a banca vai querer ver se os resultados realmente responderam a esta pergunta.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Justificativa / Relevância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que esta revisão foi relevante para a odontologia.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a relevância clínica, acadêmica e para a saúde pública.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Mostre quem se beneficia das evidências sintetizadas.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Conecte a justificativa ao que a revisão de fato entregou.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Numa defesa, mostre que a relevância prometida no projeto se concretizou nos resultados.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Objetivos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a revisão se propôs a alcançar.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 geral: a meta principal da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Objetivos específicos: as etapas que conduziram à síntese.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objetivo será retomado na conclusão para mostrar que foi atingido.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objetivos com clareza — você vai precisar mostrar, no fim, que cumpriu cada um.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Referencial Teórico / Temas-chave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base conceitual que sustentou a revisão.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847088"/>
            <a:ext cx="11091672" cy="3200400"/>
          </a:xfrm>
          <a:prstGeom prst="roundRect">
            <a:avLst>
              <a:gd name="adj" fmla="val 2571"/>
            </a:avLst>
          </a:prstGeom>
          <a:solidFill>
            <a:srgbClr val="EEF6F6"/>
          </a:solidFill>
          <a:ln/>
        </p:spPr>
      </p:sp>
      <p:sp>
        <p:nvSpPr>
          <p:cNvPr id="9" name="Text 6"/>
          <p:cNvSpPr/>
          <p:nvPr/>
        </p:nvSpPr>
        <p:spPr>
          <a:xfrm>
            <a:off x="896112" y="2066544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 QUE INCLUIR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896112" y="2468880"/>
            <a:ext cx="10424160" cy="24688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Apresente os conceitos e termos centrais do tema odontológico.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Relembre os grandes eixos temáticos que organizaram a revisão.</a:t>
            </a:r>
            <a:endParaRPr lang="en-US" sz="1550" dirty="0"/>
          </a:p>
          <a:p>
            <a:pPr marL="228600" indent="-228600">
              <a:spcAft>
                <a:spcPts val="1100"/>
              </a:spcAft>
              <a:buSzPct val="100000"/>
              <a:buChar char="•"/>
            </a:pPr>
            <a:r>
              <a:rPr lang="en-US" sz="1550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Situe o estado do conhecimento que serviu de ponto de partida.</a:t>
            </a:r>
            <a:endParaRPr lang="en-US" sz="1550" dirty="0"/>
          </a:p>
        </p:txBody>
      </p:sp>
      <p:sp>
        <p:nvSpPr>
          <p:cNvPr id="11" name="Shape 8"/>
          <p:cNvSpPr/>
          <p:nvPr/>
        </p:nvSpPr>
        <p:spPr>
          <a:xfrm>
            <a:off x="548640" y="5230368"/>
            <a:ext cx="11091672" cy="960120"/>
          </a:xfrm>
          <a:prstGeom prst="roundRect">
            <a:avLst>
              <a:gd name="adj" fmla="val 5714"/>
            </a:avLst>
          </a:prstGeom>
          <a:solidFill>
            <a:srgbClr val="E0F0F0"/>
          </a:solidFill>
          <a:ln/>
        </p:spPr>
      </p:sp>
      <p:sp>
        <p:nvSpPr>
          <p:cNvPr id="12" name="Text 9"/>
          <p:cNvSpPr/>
          <p:nvPr/>
        </p:nvSpPr>
        <p:spPr>
          <a:xfrm>
            <a:off x="868680" y="5376672"/>
            <a:ext cx="12801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0E8C9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DICA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868680" y="5632704"/>
            <a:ext cx="105156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Os temas-chave daqui geralmente se transformaram nas categorias dos resultados.</a:t>
            </a:r>
            <a:endParaRPr lang="en-US" sz="1250" dirty="0"/>
          </a:p>
        </p:txBody>
      </p:sp>
      <p:sp>
        <p:nvSpPr>
          <p:cNvPr id="14" name="Text 11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48640" y="502920"/>
            <a:ext cx="566928" cy="566928"/>
          </a:xfrm>
          <a:prstGeom prst="ellipse">
            <a:avLst/>
          </a:prstGeom>
          <a:solidFill>
            <a:srgbClr val="083B46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502920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</a:t>
            </a:r>
            <a:endParaRPr lang="en-US" sz="2200" dirty="0"/>
          </a:p>
        </p:txBody>
      </p:sp>
      <p:sp>
        <p:nvSpPr>
          <p:cNvPr id="4" name="Text 2"/>
          <p:cNvSpPr/>
          <p:nvPr/>
        </p:nvSpPr>
        <p:spPr>
          <a:xfrm>
            <a:off x="1298448" y="457200"/>
            <a:ext cx="9144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500" b="1" dirty="0">
                <a:solidFill>
                  <a:srgbClr val="0A5A6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Método: Etapas da Revisão Integrativa</a:t>
            </a:r>
            <a:endParaRPr lang="en-US" sz="2500" dirty="0"/>
          </a:p>
        </p:txBody>
      </p:sp>
      <p:sp>
        <p:nvSpPr>
          <p:cNvPr id="5" name="Shape 3"/>
          <p:cNvSpPr/>
          <p:nvPr/>
        </p:nvSpPr>
        <p:spPr>
          <a:xfrm>
            <a:off x="10908792" y="448056"/>
            <a:ext cx="731520" cy="731520"/>
          </a:xfrm>
          <a:prstGeom prst="ellipse">
            <a:avLst/>
          </a:prstGeom>
          <a:solidFill>
            <a:srgbClr val="0E8C9A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09960" y="649224"/>
            <a:ext cx="329184" cy="329184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98448" y="1225296"/>
            <a:ext cx="94183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seis fases que estruturaram a condução do método.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193852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9" name="Shape 6"/>
          <p:cNvSpPr/>
          <p:nvPr/>
        </p:nvSpPr>
        <p:spPr>
          <a:xfrm>
            <a:off x="786384" y="215798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10" name="Text 7"/>
          <p:cNvSpPr/>
          <p:nvPr/>
        </p:nvSpPr>
        <p:spPr>
          <a:xfrm>
            <a:off x="786384" y="215798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900" dirty="0"/>
          </a:p>
        </p:txBody>
      </p:sp>
      <p:sp>
        <p:nvSpPr>
          <p:cNvPr id="11" name="Text 8"/>
          <p:cNvSpPr/>
          <p:nvPr/>
        </p:nvSpPr>
        <p:spPr>
          <a:xfrm>
            <a:off x="786384" y="272491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Pergunta norteadora</a:t>
            </a:r>
            <a:endParaRPr lang="en-US" sz="1350" dirty="0"/>
          </a:p>
        </p:txBody>
      </p:sp>
      <p:sp>
        <p:nvSpPr>
          <p:cNvPr id="12" name="Text 9"/>
          <p:cNvSpPr/>
          <p:nvPr/>
        </p:nvSpPr>
        <p:spPr>
          <a:xfrm>
            <a:off x="786384" y="30175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Identificação do tema e formulação da questão (PICO).</a:t>
            </a:r>
            <a:endParaRPr lang="en-US" sz="1050" dirty="0"/>
          </a:p>
        </p:txBody>
      </p:sp>
      <p:sp>
        <p:nvSpPr>
          <p:cNvPr id="13" name="Shape 10"/>
          <p:cNvSpPr/>
          <p:nvPr/>
        </p:nvSpPr>
        <p:spPr>
          <a:xfrm>
            <a:off x="4379976" y="193852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1"/>
          <p:cNvSpPr/>
          <p:nvPr/>
        </p:nvSpPr>
        <p:spPr>
          <a:xfrm>
            <a:off x="4617720" y="215798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15" name="Text 12"/>
          <p:cNvSpPr/>
          <p:nvPr/>
        </p:nvSpPr>
        <p:spPr>
          <a:xfrm>
            <a:off x="4617720" y="215798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900" dirty="0"/>
          </a:p>
        </p:txBody>
      </p:sp>
      <p:sp>
        <p:nvSpPr>
          <p:cNvPr id="16" name="Text 13"/>
          <p:cNvSpPr/>
          <p:nvPr/>
        </p:nvSpPr>
        <p:spPr>
          <a:xfrm>
            <a:off x="4617720" y="272491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Busca / amostragem</a:t>
            </a:r>
            <a:endParaRPr lang="en-US" sz="1350" dirty="0"/>
          </a:p>
        </p:txBody>
      </p:sp>
      <p:sp>
        <p:nvSpPr>
          <p:cNvPr id="17" name="Text 14"/>
          <p:cNvSpPr/>
          <p:nvPr/>
        </p:nvSpPr>
        <p:spPr>
          <a:xfrm>
            <a:off x="4617720" y="30175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Critérios de inclusão e exclusão e busca nas bases.</a:t>
            </a:r>
            <a:endParaRPr lang="en-US" sz="1050" dirty="0"/>
          </a:p>
        </p:txBody>
      </p:sp>
      <p:sp>
        <p:nvSpPr>
          <p:cNvPr id="18" name="Shape 15"/>
          <p:cNvSpPr/>
          <p:nvPr/>
        </p:nvSpPr>
        <p:spPr>
          <a:xfrm>
            <a:off x="8211312" y="193852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8449056" y="215798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20" name="Text 17"/>
          <p:cNvSpPr/>
          <p:nvPr/>
        </p:nvSpPr>
        <p:spPr>
          <a:xfrm>
            <a:off x="8449056" y="215798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900" dirty="0"/>
          </a:p>
        </p:txBody>
      </p:sp>
      <p:sp>
        <p:nvSpPr>
          <p:cNvPr id="21" name="Text 18"/>
          <p:cNvSpPr/>
          <p:nvPr/>
        </p:nvSpPr>
        <p:spPr>
          <a:xfrm>
            <a:off x="8449056" y="272491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Coleta de dados</a:t>
            </a:r>
            <a:endParaRPr lang="en-US" sz="1350" dirty="0"/>
          </a:p>
        </p:txBody>
      </p:sp>
      <p:sp>
        <p:nvSpPr>
          <p:cNvPr id="22" name="Text 19"/>
          <p:cNvSpPr/>
          <p:nvPr/>
        </p:nvSpPr>
        <p:spPr>
          <a:xfrm>
            <a:off x="8449056" y="301752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Extração das informações dos estudos selecionados.</a:t>
            </a:r>
            <a:endParaRPr lang="en-US" sz="1050" dirty="0"/>
          </a:p>
        </p:txBody>
      </p:sp>
      <p:sp>
        <p:nvSpPr>
          <p:cNvPr id="23" name="Shape 20"/>
          <p:cNvSpPr/>
          <p:nvPr/>
        </p:nvSpPr>
        <p:spPr>
          <a:xfrm>
            <a:off x="548640" y="367588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4" name="Shape 21"/>
          <p:cNvSpPr/>
          <p:nvPr/>
        </p:nvSpPr>
        <p:spPr>
          <a:xfrm>
            <a:off x="786384" y="389534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25" name="Text 22"/>
          <p:cNvSpPr/>
          <p:nvPr/>
        </p:nvSpPr>
        <p:spPr>
          <a:xfrm>
            <a:off x="786384" y="3895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900" dirty="0"/>
          </a:p>
        </p:txBody>
      </p:sp>
      <p:sp>
        <p:nvSpPr>
          <p:cNvPr id="26" name="Text 23"/>
          <p:cNvSpPr/>
          <p:nvPr/>
        </p:nvSpPr>
        <p:spPr>
          <a:xfrm>
            <a:off x="786384" y="446227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Avaliação crítica</a:t>
            </a:r>
            <a:endParaRPr lang="en-US" sz="1350" dirty="0"/>
          </a:p>
        </p:txBody>
      </p:sp>
      <p:sp>
        <p:nvSpPr>
          <p:cNvPr id="27" name="Text 24"/>
          <p:cNvSpPr/>
          <p:nvPr/>
        </p:nvSpPr>
        <p:spPr>
          <a:xfrm>
            <a:off x="786384" y="475488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Análise da qualidade e do nível de evidência.</a:t>
            </a:r>
            <a:endParaRPr lang="en-US" sz="1050" dirty="0"/>
          </a:p>
        </p:txBody>
      </p:sp>
      <p:sp>
        <p:nvSpPr>
          <p:cNvPr id="28" name="Shape 25"/>
          <p:cNvSpPr/>
          <p:nvPr/>
        </p:nvSpPr>
        <p:spPr>
          <a:xfrm>
            <a:off x="4379976" y="367588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6"/>
          <p:cNvSpPr/>
          <p:nvPr/>
        </p:nvSpPr>
        <p:spPr>
          <a:xfrm>
            <a:off x="4617720" y="389534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30" name="Text 27"/>
          <p:cNvSpPr/>
          <p:nvPr/>
        </p:nvSpPr>
        <p:spPr>
          <a:xfrm>
            <a:off x="4617720" y="3895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900" dirty="0"/>
          </a:p>
        </p:txBody>
      </p:sp>
      <p:sp>
        <p:nvSpPr>
          <p:cNvPr id="31" name="Text 28"/>
          <p:cNvSpPr/>
          <p:nvPr/>
        </p:nvSpPr>
        <p:spPr>
          <a:xfrm>
            <a:off x="4617720" y="446227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Discussão</a:t>
            </a:r>
            <a:endParaRPr lang="en-US" sz="1350" dirty="0"/>
          </a:p>
        </p:txBody>
      </p:sp>
      <p:sp>
        <p:nvSpPr>
          <p:cNvPr id="32" name="Text 29"/>
          <p:cNvSpPr/>
          <p:nvPr/>
        </p:nvSpPr>
        <p:spPr>
          <a:xfrm>
            <a:off x="4617720" y="475488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Interpretação e comparação dos resultados.</a:t>
            </a:r>
            <a:endParaRPr lang="en-US" sz="1050" dirty="0"/>
          </a:p>
        </p:txBody>
      </p:sp>
      <p:sp>
        <p:nvSpPr>
          <p:cNvPr id="33" name="Shape 30"/>
          <p:cNvSpPr/>
          <p:nvPr/>
        </p:nvSpPr>
        <p:spPr>
          <a:xfrm>
            <a:off x="8211312" y="3675888"/>
            <a:ext cx="3429000" cy="1572768"/>
          </a:xfrm>
          <a:prstGeom prst="roundRect">
            <a:avLst>
              <a:gd name="adj" fmla="val 4651"/>
            </a:avLst>
          </a:prstGeom>
          <a:solidFill>
            <a:srgbClr val="EEF6F6"/>
          </a:solidFill>
          <a:ln/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34" name="Shape 31"/>
          <p:cNvSpPr/>
          <p:nvPr/>
        </p:nvSpPr>
        <p:spPr>
          <a:xfrm>
            <a:off x="8449056" y="3895344"/>
            <a:ext cx="493776" cy="493776"/>
          </a:xfrm>
          <a:prstGeom prst="ellipse">
            <a:avLst/>
          </a:prstGeom>
          <a:solidFill>
            <a:srgbClr val="0E8C9A"/>
          </a:solidFill>
          <a:ln/>
        </p:spPr>
      </p:sp>
      <p:sp>
        <p:nvSpPr>
          <p:cNvPr id="35" name="Text 32"/>
          <p:cNvSpPr/>
          <p:nvPr/>
        </p:nvSpPr>
        <p:spPr>
          <a:xfrm>
            <a:off x="8449056" y="3895344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900" dirty="0"/>
          </a:p>
        </p:txBody>
      </p:sp>
      <p:sp>
        <p:nvSpPr>
          <p:cNvPr id="36" name="Text 33"/>
          <p:cNvSpPr/>
          <p:nvPr/>
        </p:nvSpPr>
        <p:spPr>
          <a:xfrm>
            <a:off x="8449056" y="4462272"/>
            <a:ext cx="2971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0A5A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Apresentação</a:t>
            </a:r>
            <a:endParaRPr lang="en-US" sz="1350" dirty="0"/>
          </a:p>
        </p:txBody>
      </p:sp>
      <p:sp>
        <p:nvSpPr>
          <p:cNvPr id="37" name="Text 34"/>
          <p:cNvSpPr/>
          <p:nvPr/>
        </p:nvSpPr>
        <p:spPr>
          <a:xfrm>
            <a:off x="8449056" y="475488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Síntese do conhecimento produzido.</a:t>
            </a:r>
            <a:endParaRPr lang="en-US" sz="1050" dirty="0"/>
          </a:p>
        </p:txBody>
      </p:sp>
      <p:sp>
        <p:nvSpPr>
          <p:cNvPr id="38" name="Text 35"/>
          <p:cNvSpPr/>
          <p:nvPr/>
        </p:nvSpPr>
        <p:spPr>
          <a:xfrm>
            <a:off x="548640" y="5532120"/>
            <a:ext cx="11064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5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Estrutura clássica em seis fases (Mendes, Silveira &amp; Galvão, 2008; Souza, Silva &amp; Carvalho, 2010).</a:t>
            </a:r>
            <a:endParaRPr lang="en-US" sz="1150" dirty="0"/>
          </a:p>
        </p:txBody>
      </p:sp>
      <p:sp>
        <p:nvSpPr>
          <p:cNvPr id="39" name="Text 36"/>
          <p:cNvSpPr/>
          <p:nvPr/>
        </p:nvSpPr>
        <p:spPr>
          <a:xfrm>
            <a:off x="548640" y="6437376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TCC — Revisão integrativa da literatura · Odontologia</a:t>
            </a:r>
            <a:endParaRPr lang="en-US" sz="900" dirty="0"/>
          </a:p>
        </p:txBody>
      </p:sp>
      <p:sp>
        <p:nvSpPr>
          <p:cNvPr id="40" name="Text 37"/>
          <p:cNvSpPr/>
          <p:nvPr/>
        </p:nvSpPr>
        <p:spPr>
          <a:xfrm>
            <a:off x="11338560" y="6437376"/>
            <a:ext cx="548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 — TCC Concluído: Revisão Integrativa da Literatura (Odontologia)</dc:title>
  <dc:subject>PptxGenJS Presentation</dc:subject>
  <dc:creator>Template TCC</dc:creator>
  <cp:lastModifiedBy>Template TCC</cp:lastModifiedBy>
  <cp:revision>1</cp:revision>
  <dcterms:created xsi:type="dcterms:W3CDTF">2026-05-30T14:07:36Z</dcterms:created>
  <dcterms:modified xsi:type="dcterms:W3CDTF">2026-05-30T14:07:36Z</dcterms:modified>
</cp:coreProperties>
</file>