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io Riera" initials="AR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0" d="100"/>
          <a:sy n="140" d="100"/>
        </p:scale>
        <p:origin x="-544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commentAuthors" Target="commentAuthor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5D971-CA50-4D93-AAB9-F229973D9FF6}" type="datetimeFigureOut">
              <a:rPr lang="en-US" smtClean="0"/>
              <a:t>7/7/16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5D988-FB9D-4B6C-84BC-27B9AD8B1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09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5D988-FB9D-4B6C-84BC-27B9AD8B16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41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4" y="333546"/>
            <a:ext cx="8574087" cy="110132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4" y="1429907"/>
            <a:ext cx="8576373" cy="103058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33354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336754"/>
            <a:ext cx="7808976" cy="816102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149320"/>
            <a:ext cx="7754112" cy="36347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4" y="4670298"/>
            <a:ext cx="8574087" cy="13030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974071"/>
            <a:ext cx="4069080" cy="871538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685801"/>
            <a:ext cx="4069080" cy="390882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1842247"/>
            <a:ext cx="4069080" cy="238685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4" y="339539"/>
            <a:ext cx="8576373" cy="103058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3601182"/>
            <a:ext cx="8574087" cy="110132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4697542"/>
            <a:ext cx="8576373" cy="103058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3600450"/>
            <a:ext cx="8360242" cy="425054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342899"/>
            <a:ext cx="8577072" cy="326440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4025503"/>
            <a:ext cx="8304213" cy="60364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4" y="3210486"/>
            <a:ext cx="8576373" cy="103058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3583642"/>
            <a:ext cx="8360242" cy="425054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342900"/>
            <a:ext cx="8577072" cy="28666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4008695"/>
            <a:ext cx="8304213" cy="603647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1" y="685801"/>
            <a:ext cx="5195047" cy="390882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3200400"/>
            <a:ext cx="2743200" cy="1590115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2" y="3714751"/>
            <a:ext cx="2472017" cy="934571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5" y="3314700"/>
            <a:ext cx="2475395" cy="383241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445770"/>
            <a:ext cx="2743200" cy="275691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4" y="346262"/>
            <a:ext cx="8576373" cy="103058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4" y="3601182"/>
            <a:ext cx="5837237" cy="110132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4697542"/>
            <a:ext cx="8576373" cy="103058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2" y="3600450"/>
            <a:ext cx="5691651" cy="425054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342899"/>
            <a:ext cx="5833872" cy="326440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6" y="4025503"/>
            <a:ext cx="5653507" cy="60364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342900"/>
            <a:ext cx="2736850" cy="21808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2523744"/>
            <a:ext cx="2736850" cy="217398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341830"/>
            <a:ext cx="8574087" cy="8504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4" y="1183386"/>
            <a:ext cx="8576373" cy="103058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1600200"/>
            <a:ext cx="8574087" cy="30099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6055710" y="2001408"/>
            <a:ext cx="4450961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354807"/>
            <a:ext cx="969264" cy="4441031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342900"/>
            <a:ext cx="6497637" cy="4452938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5400531" y="2499616"/>
            <a:ext cx="4450842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341830"/>
            <a:ext cx="8574087" cy="8504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4" y="1183386"/>
            <a:ext cx="8576373" cy="103058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4" y="333546"/>
            <a:ext cx="8574087" cy="110132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1512794"/>
            <a:ext cx="8574087" cy="328304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149724"/>
            <a:ext cx="7754284" cy="363071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4" y="1429907"/>
            <a:ext cx="8576373" cy="103058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33354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4" y="333546"/>
            <a:ext cx="7810967" cy="816178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3601182"/>
            <a:ext cx="8574087" cy="110132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4697542"/>
            <a:ext cx="8576373" cy="103058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3601182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3610594"/>
            <a:ext cx="7772400" cy="78867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4395978"/>
            <a:ext cx="7735824" cy="301752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332816"/>
            <a:ext cx="8574087" cy="327772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4" y="3601182"/>
            <a:ext cx="8574087" cy="1101328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4697542"/>
            <a:ext cx="8576373" cy="103058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3601182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3610536"/>
            <a:ext cx="7772400" cy="786653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8" y="4397189"/>
            <a:ext cx="7732059" cy="302559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341830"/>
            <a:ext cx="8574087" cy="8504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4" y="1183386"/>
            <a:ext cx="8576373" cy="103058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1613297"/>
            <a:ext cx="3931920" cy="29813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1613297"/>
            <a:ext cx="3931920" cy="29813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4" y="341830"/>
            <a:ext cx="8574087" cy="8504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4" y="1183386"/>
            <a:ext cx="8576373" cy="103058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301353"/>
            <a:ext cx="3931920" cy="624938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1943100"/>
            <a:ext cx="3931920" cy="265152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301353"/>
            <a:ext cx="3931920" cy="624938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1943100"/>
            <a:ext cx="3931920" cy="265152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4" y="341830"/>
            <a:ext cx="8574087" cy="850462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4" y="1183386"/>
            <a:ext cx="8576373" cy="103058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4" y="339539"/>
            <a:ext cx="8576373" cy="103058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4" y="1600201"/>
            <a:ext cx="7076747" cy="2994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482777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B9AE7CA-1DED-9045-894F-768CF58FC6CB}" type="datetimeFigureOut">
              <a:rPr lang="en-US" smtClean="0"/>
              <a:t>7/7/16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4827774"/>
            <a:ext cx="612490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60" y="125510"/>
            <a:ext cx="630621" cy="269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189CA795-BEFC-264F-8FBB-17F663BE8F8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4" y="472787"/>
            <a:ext cx="8574087" cy="72588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44782" y="109141"/>
            <a:ext cx="8279069" cy="218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33330" tIns="16665" rIns="33330" bIns="16665">
            <a:spAutoFit/>
          </a:bodyPr>
          <a:lstStyle/>
          <a:p>
            <a:pPr algn="ctr">
              <a:defRPr/>
            </a:pPr>
            <a:r>
              <a:rPr lang="en-US" sz="1200" dirty="0" err="1">
                <a:latin typeface="Arial"/>
                <a:cs typeface="Arial"/>
              </a:rPr>
              <a:t>Telesound</a:t>
            </a:r>
            <a:r>
              <a:rPr lang="en-US" sz="1200" dirty="0">
                <a:latin typeface="Arial"/>
                <a:cs typeface="Arial"/>
              </a:rPr>
              <a:t>: Can Real-Time Video Streaming of Ultrasound Imaging from Remote Locations Yield an Accurate Diagnosis?</a:t>
            </a:r>
            <a:endParaRPr lang="en-US" sz="1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900138" y="663204"/>
            <a:ext cx="5129170" cy="156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33330" tIns="16665" rIns="33330" bIns="16665">
            <a:spAutoFit/>
          </a:bodyPr>
          <a:lstStyle/>
          <a:p>
            <a:pPr>
              <a:defRPr/>
            </a:pPr>
            <a:r>
              <a:rPr lang="en-US" sz="800" i="1" dirty="0">
                <a:solidFill>
                  <a:srgbClr val="3366FF"/>
                </a:solidFill>
                <a:latin typeface="Arial" charset="0"/>
              </a:rPr>
              <a:t>Department of Pediatrics, Section of Emergency Medicine, Yale University School of Medicine, New Haven, CT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714744" y="465832"/>
            <a:ext cx="3573755" cy="187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33330" tIns="16665" rIns="33330" bIns="16665">
            <a:spAutoFit/>
          </a:bodyPr>
          <a:lstStyle/>
          <a:p>
            <a:pPr>
              <a:defRPr/>
            </a:pPr>
            <a:r>
              <a:rPr lang="en-US" sz="1000" dirty="0">
                <a:latin typeface="Arial" charset="0"/>
              </a:rPr>
              <a:t>Rachel E Whitney MD, Antonio </a:t>
            </a:r>
            <a:r>
              <a:rPr lang="en-US" sz="1000" dirty="0" err="1">
                <a:latin typeface="Arial" charset="0"/>
              </a:rPr>
              <a:t>Riera</a:t>
            </a:r>
            <a:r>
              <a:rPr lang="en-US" sz="1000" dirty="0">
                <a:latin typeface="Arial" charset="0"/>
              </a:rPr>
              <a:t> MD, Lei Chen MD, MHS</a:t>
            </a:r>
            <a:endParaRPr lang="en-US" sz="1000" baseline="30000" dirty="0">
              <a:solidFill>
                <a:srgbClr val="EBEC1E"/>
              </a:solidFill>
              <a:latin typeface="Arial" charset="0"/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58751" y="976809"/>
            <a:ext cx="2142185" cy="1664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33330" tIns="16665" rIns="33330" bIns="16665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FFFFFF"/>
                </a:solidFill>
                <a:latin typeface="Arial" charset="0"/>
                <a:cs typeface="+mn-cs"/>
              </a:rPr>
              <a:t>Background</a:t>
            </a:r>
          </a:p>
          <a:p>
            <a:pPr>
              <a:defRPr/>
            </a:pPr>
            <a:endParaRPr lang="en-US" sz="1200" b="1" dirty="0">
              <a:solidFill>
                <a:srgbClr val="3366FF"/>
              </a:solidFill>
              <a:latin typeface="Arial" charset="0"/>
              <a:cs typeface="+mn-cs"/>
            </a:endParaRPr>
          </a:p>
          <a:p>
            <a:pPr marL="171450" indent="-171450">
              <a:buFontTx/>
              <a:buChar char="-"/>
              <a:defRPr/>
            </a:pPr>
            <a:r>
              <a:rPr lang="en-US" sz="1000" dirty="0">
                <a:latin typeface="Arial"/>
                <a:cs typeface="Arial"/>
              </a:rPr>
              <a:t>Ultrasound (US) </a:t>
            </a:r>
            <a:r>
              <a:rPr lang="en-US" sz="1000" dirty="0" smtClean="0">
                <a:latin typeface="Arial"/>
                <a:cs typeface="Arial"/>
              </a:rPr>
              <a:t>aids</a:t>
            </a:r>
            <a:r>
              <a:rPr lang="en-US" sz="1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latin typeface="Arial"/>
                <a:cs typeface="Arial"/>
              </a:rPr>
              <a:t>medical </a:t>
            </a:r>
            <a:r>
              <a:rPr lang="en-US" sz="1000" dirty="0">
                <a:latin typeface="Arial"/>
                <a:cs typeface="Arial"/>
              </a:rPr>
              <a:t>decision-making in remote locations. </a:t>
            </a:r>
          </a:p>
          <a:p>
            <a:pPr marL="171450" indent="-171450">
              <a:buFontTx/>
              <a:buChar char="-"/>
              <a:defRPr/>
            </a:pPr>
            <a:r>
              <a:rPr lang="en-US" sz="1000" dirty="0">
                <a:latin typeface="Arial"/>
                <a:cs typeface="Arial"/>
              </a:rPr>
              <a:t>Use of cell phones in medical care has become a popular </a:t>
            </a:r>
            <a:r>
              <a:rPr lang="en-US" sz="1000" i="1" dirty="0" smtClean="0">
                <a:latin typeface="Arial"/>
                <a:cs typeface="Arial"/>
              </a:rPr>
              <a:t>trend</a:t>
            </a:r>
            <a:r>
              <a:rPr lang="en-US" sz="1000" dirty="0" smtClean="0">
                <a:latin typeface="Arial"/>
                <a:cs typeface="Arial"/>
              </a:rPr>
              <a:t>, </a:t>
            </a:r>
            <a:r>
              <a:rPr lang="en-US" sz="1000" dirty="0">
                <a:latin typeface="Arial"/>
                <a:cs typeface="Arial"/>
              </a:rPr>
              <a:t>and 85% of the world has access to a 3G network.</a:t>
            </a:r>
            <a:r>
              <a:rPr lang="en-US" sz="1000" baseline="30000" dirty="0">
                <a:latin typeface="Arial"/>
                <a:cs typeface="Arial"/>
              </a:rPr>
              <a:t>1</a:t>
            </a:r>
            <a:r>
              <a:rPr lang="en-US" sz="1000" dirty="0">
                <a:latin typeface="Arial"/>
                <a:cs typeface="Arial"/>
              </a:rPr>
              <a:t> </a:t>
            </a:r>
          </a:p>
          <a:p>
            <a:pPr>
              <a:defRPr/>
            </a:pPr>
            <a:endParaRPr lang="en-US" sz="1200" b="1" dirty="0">
              <a:solidFill>
                <a:srgbClr val="3366FF"/>
              </a:solidFill>
              <a:latin typeface="Arial" charset="0"/>
              <a:cs typeface="+mn-cs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46050" y="4037548"/>
            <a:ext cx="2154886" cy="1018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33330" tIns="16665" rIns="33330" bIns="16665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FFFFFF"/>
                </a:solidFill>
                <a:latin typeface="Arial" charset="0"/>
                <a:cs typeface="+mn-cs"/>
              </a:rPr>
              <a:t>Objectives</a:t>
            </a:r>
          </a:p>
          <a:p>
            <a:pPr>
              <a:defRPr/>
            </a:pPr>
            <a:endParaRPr lang="en-US" sz="1200" b="1" dirty="0">
              <a:solidFill>
                <a:srgbClr val="3366FF"/>
              </a:solidFill>
              <a:latin typeface="Arial" charset="0"/>
            </a:endParaRPr>
          </a:p>
          <a:p>
            <a:pPr marL="171450" indent="-171450">
              <a:buFontTx/>
              <a:buChar char="-"/>
              <a:defRPr/>
            </a:pPr>
            <a:r>
              <a:rPr lang="en-US" sz="1000" dirty="0">
                <a:solidFill>
                  <a:srgbClr val="FFFFFF"/>
                </a:solidFill>
                <a:latin typeface="Arial" charset="0"/>
                <a:cs typeface="Arial"/>
              </a:rPr>
              <a:t>To evaluate live-stream video for interpretation of ultrasound using a 3G network.</a:t>
            </a:r>
          </a:p>
          <a:p>
            <a:pPr>
              <a:defRPr/>
            </a:pPr>
            <a:endParaRPr lang="en-US" sz="10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5423053" y="992227"/>
            <a:ext cx="715389" cy="43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33330" tIns="16665" rIns="33330" bIns="16665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FFFFFF"/>
                </a:solidFill>
                <a:latin typeface="Arial" charset="0"/>
                <a:cs typeface="+mn-cs"/>
              </a:rPr>
              <a:t>Results</a:t>
            </a:r>
          </a:p>
          <a:p>
            <a:pPr>
              <a:defRPr/>
            </a:pPr>
            <a:endParaRPr lang="en-US" sz="700" dirty="0"/>
          </a:p>
          <a:p>
            <a:pPr>
              <a:defRPr/>
            </a:pPr>
            <a:endParaRPr lang="en-US" sz="700" dirty="0">
              <a:latin typeface="Arial" charset="0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448979" y="3359097"/>
            <a:ext cx="3543677" cy="1326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33330" tIns="16665" rIns="33330" bIns="16665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FFFFFF"/>
                </a:solidFill>
                <a:latin typeface="Arial" charset="0"/>
                <a:cs typeface="+mn-cs"/>
              </a:rPr>
              <a:t>Conclusions</a:t>
            </a:r>
          </a:p>
          <a:p>
            <a:pPr>
              <a:defRPr/>
            </a:pPr>
            <a:endParaRPr lang="en-US" sz="1200" dirty="0">
              <a:solidFill>
                <a:srgbClr val="2942FF"/>
              </a:solidFill>
              <a:latin typeface="Arial" charset="0"/>
              <a:cs typeface="+mn-cs"/>
            </a:endParaRPr>
          </a:p>
          <a:p>
            <a:pPr marL="171450" indent="-171450">
              <a:buFontTx/>
              <a:buChar char="-"/>
              <a:defRPr/>
            </a:pPr>
            <a:r>
              <a:rPr lang="en-US" sz="1000" dirty="0">
                <a:latin typeface="Arial"/>
                <a:cs typeface="Arial"/>
              </a:rPr>
              <a:t>Live-stream video conference using two cellphones over a 3G network is a feasible and accurate method for </a:t>
            </a:r>
            <a:r>
              <a:rPr lang="en-US" sz="1000" dirty="0">
                <a:latin typeface="Arial"/>
                <a:cs typeface="Arial"/>
              </a:rPr>
              <a:t>ultrasound </a:t>
            </a:r>
            <a:r>
              <a:rPr lang="en-US" sz="1000" dirty="0">
                <a:solidFill>
                  <a:srgbClr val="FFFFFF"/>
                </a:solidFill>
                <a:latin typeface="Arial"/>
                <a:cs typeface="Arial"/>
              </a:rPr>
              <a:t>scan </a:t>
            </a:r>
            <a:r>
              <a:rPr lang="en-US" sz="1000" dirty="0" smtClean="0">
                <a:solidFill>
                  <a:srgbClr val="FFFFFF"/>
                </a:solidFill>
                <a:latin typeface="Arial"/>
                <a:cs typeface="Arial"/>
              </a:rPr>
              <a:t>consultation </a:t>
            </a:r>
            <a:r>
              <a:rPr lang="en-US" sz="1000" dirty="0">
                <a:latin typeface="Arial"/>
                <a:cs typeface="Arial"/>
              </a:rPr>
              <a:t>from a remote location. </a:t>
            </a:r>
          </a:p>
          <a:p>
            <a:pPr>
              <a:defRPr/>
            </a:pPr>
            <a:endParaRPr lang="en-US" sz="700" dirty="0">
              <a:latin typeface="Arial"/>
              <a:cs typeface="Arial"/>
            </a:endParaRPr>
          </a:p>
          <a:p>
            <a:pPr>
              <a:defRPr/>
            </a:pPr>
            <a:r>
              <a:rPr lang="en-US" dirty="0"/>
              <a:t> </a:t>
            </a:r>
          </a:p>
          <a:p>
            <a:pPr marL="270805" lvl="1" indent="-104156">
              <a:buFontTx/>
              <a:buChar char="-"/>
              <a:defRPr/>
            </a:pPr>
            <a:endParaRPr lang="en-US" sz="500" dirty="0">
              <a:latin typeface="Arial" charset="0"/>
            </a:endParaRPr>
          </a:p>
        </p:txBody>
      </p:sp>
      <p:sp>
        <p:nvSpPr>
          <p:cNvPr id="18441" name="Line 145"/>
          <p:cNvSpPr>
            <a:spLocks noChangeShapeType="1"/>
          </p:cNvSpPr>
          <p:nvPr/>
        </p:nvSpPr>
        <p:spPr bwMode="auto">
          <a:xfrm>
            <a:off x="4501622" y="3238997"/>
            <a:ext cx="529" cy="496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4763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lIns="33330" tIns="16665" rIns="33330" bIns="16665"/>
          <a:lstStyle/>
          <a:p>
            <a:endParaRPr lang="en-US"/>
          </a:p>
        </p:txBody>
      </p:sp>
      <p:sp>
        <p:nvSpPr>
          <p:cNvPr id="2226" name="Line 178"/>
          <p:cNvSpPr>
            <a:spLocks noChangeShapeType="1"/>
          </p:cNvSpPr>
          <p:nvPr/>
        </p:nvSpPr>
        <p:spPr bwMode="auto">
          <a:xfrm>
            <a:off x="2378606" y="1149449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27" name="Line 179"/>
          <p:cNvSpPr>
            <a:spLocks noChangeShapeType="1"/>
          </p:cNvSpPr>
          <p:nvPr/>
        </p:nvSpPr>
        <p:spPr bwMode="auto">
          <a:xfrm>
            <a:off x="2378606" y="1772543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29" name="Line 181"/>
          <p:cNvSpPr>
            <a:spLocks noChangeShapeType="1"/>
          </p:cNvSpPr>
          <p:nvPr/>
        </p:nvSpPr>
        <p:spPr bwMode="auto">
          <a:xfrm>
            <a:off x="3361267" y="1149450"/>
            <a:ext cx="0" cy="15478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30" name="Line 182"/>
          <p:cNvSpPr>
            <a:spLocks noChangeShapeType="1"/>
          </p:cNvSpPr>
          <p:nvPr/>
        </p:nvSpPr>
        <p:spPr bwMode="auto">
          <a:xfrm>
            <a:off x="2624138" y="1149449"/>
            <a:ext cx="246062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31" name="Line 183"/>
          <p:cNvSpPr>
            <a:spLocks noChangeShapeType="1"/>
          </p:cNvSpPr>
          <p:nvPr/>
        </p:nvSpPr>
        <p:spPr bwMode="auto">
          <a:xfrm>
            <a:off x="2378604" y="1304231"/>
            <a:ext cx="0" cy="15875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34" name="Line 186"/>
          <p:cNvSpPr>
            <a:spLocks noChangeShapeType="1"/>
          </p:cNvSpPr>
          <p:nvPr/>
        </p:nvSpPr>
        <p:spPr bwMode="auto">
          <a:xfrm>
            <a:off x="3361267" y="1304231"/>
            <a:ext cx="0" cy="15875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35" name="Line 187"/>
          <p:cNvSpPr>
            <a:spLocks noChangeShapeType="1"/>
          </p:cNvSpPr>
          <p:nvPr/>
        </p:nvSpPr>
        <p:spPr bwMode="auto">
          <a:xfrm>
            <a:off x="2378604" y="1462981"/>
            <a:ext cx="0" cy="15478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36" name="Line 188"/>
          <p:cNvSpPr>
            <a:spLocks noChangeShapeType="1"/>
          </p:cNvSpPr>
          <p:nvPr/>
        </p:nvSpPr>
        <p:spPr bwMode="auto">
          <a:xfrm>
            <a:off x="3361267" y="1462981"/>
            <a:ext cx="0" cy="15478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37" name="Line 189"/>
          <p:cNvSpPr>
            <a:spLocks noChangeShapeType="1"/>
          </p:cNvSpPr>
          <p:nvPr/>
        </p:nvSpPr>
        <p:spPr bwMode="auto">
          <a:xfrm>
            <a:off x="2378604" y="1617763"/>
            <a:ext cx="0" cy="15478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38" name="Line 190"/>
          <p:cNvSpPr>
            <a:spLocks noChangeShapeType="1"/>
          </p:cNvSpPr>
          <p:nvPr/>
        </p:nvSpPr>
        <p:spPr bwMode="auto">
          <a:xfrm>
            <a:off x="3361267" y="1617763"/>
            <a:ext cx="0" cy="15478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39" name="Line 191"/>
          <p:cNvSpPr>
            <a:spLocks noChangeShapeType="1"/>
          </p:cNvSpPr>
          <p:nvPr/>
        </p:nvSpPr>
        <p:spPr bwMode="auto">
          <a:xfrm>
            <a:off x="2624138" y="1772543"/>
            <a:ext cx="246062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40" name="Line 192"/>
          <p:cNvSpPr>
            <a:spLocks noChangeShapeType="1"/>
          </p:cNvSpPr>
          <p:nvPr/>
        </p:nvSpPr>
        <p:spPr bwMode="auto">
          <a:xfrm>
            <a:off x="2870201" y="1772543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41" name="Line 193"/>
          <p:cNvSpPr>
            <a:spLocks noChangeShapeType="1"/>
          </p:cNvSpPr>
          <p:nvPr/>
        </p:nvSpPr>
        <p:spPr bwMode="auto">
          <a:xfrm>
            <a:off x="3115735" y="1772543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59" name="Line 211"/>
          <p:cNvSpPr>
            <a:spLocks noChangeShapeType="1"/>
          </p:cNvSpPr>
          <p:nvPr/>
        </p:nvSpPr>
        <p:spPr bwMode="auto">
          <a:xfrm>
            <a:off x="3350684" y="1149449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60" name="Line 212"/>
          <p:cNvSpPr>
            <a:spLocks noChangeShapeType="1"/>
          </p:cNvSpPr>
          <p:nvPr/>
        </p:nvSpPr>
        <p:spPr bwMode="auto">
          <a:xfrm>
            <a:off x="3350684" y="1768574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62" name="Line 214"/>
          <p:cNvSpPr>
            <a:spLocks noChangeShapeType="1"/>
          </p:cNvSpPr>
          <p:nvPr/>
        </p:nvSpPr>
        <p:spPr bwMode="auto">
          <a:xfrm>
            <a:off x="4333346" y="1149450"/>
            <a:ext cx="0" cy="15478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63" name="Line 215"/>
          <p:cNvSpPr>
            <a:spLocks noChangeShapeType="1"/>
          </p:cNvSpPr>
          <p:nvPr/>
        </p:nvSpPr>
        <p:spPr bwMode="auto">
          <a:xfrm>
            <a:off x="3596217" y="1149449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64" name="Line 216"/>
          <p:cNvSpPr>
            <a:spLocks noChangeShapeType="1"/>
          </p:cNvSpPr>
          <p:nvPr/>
        </p:nvSpPr>
        <p:spPr bwMode="auto">
          <a:xfrm>
            <a:off x="3350683" y="1304231"/>
            <a:ext cx="0" cy="15875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65" name="Line 217"/>
          <p:cNvSpPr>
            <a:spLocks noChangeShapeType="1"/>
          </p:cNvSpPr>
          <p:nvPr/>
        </p:nvSpPr>
        <p:spPr bwMode="auto">
          <a:xfrm>
            <a:off x="3841751" y="1149449"/>
            <a:ext cx="2460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66" name="Line 218"/>
          <p:cNvSpPr>
            <a:spLocks noChangeShapeType="1"/>
          </p:cNvSpPr>
          <p:nvPr/>
        </p:nvSpPr>
        <p:spPr bwMode="auto">
          <a:xfrm>
            <a:off x="4087814" y="1149449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67" name="Line 219"/>
          <p:cNvSpPr>
            <a:spLocks noChangeShapeType="1"/>
          </p:cNvSpPr>
          <p:nvPr/>
        </p:nvSpPr>
        <p:spPr bwMode="auto">
          <a:xfrm>
            <a:off x="4333346" y="1304231"/>
            <a:ext cx="0" cy="15875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68" name="Line 220"/>
          <p:cNvSpPr>
            <a:spLocks noChangeShapeType="1"/>
          </p:cNvSpPr>
          <p:nvPr/>
        </p:nvSpPr>
        <p:spPr bwMode="auto">
          <a:xfrm>
            <a:off x="3350683" y="1462981"/>
            <a:ext cx="0" cy="150317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69" name="Line 221"/>
          <p:cNvSpPr>
            <a:spLocks noChangeShapeType="1"/>
          </p:cNvSpPr>
          <p:nvPr/>
        </p:nvSpPr>
        <p:spPr bwMode="auto">
          <a:xfrm>
            <a:off x="4333346" y="1462981"/>
            <a:ext cx="0" cy="150317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70" name="Line 222"/>
          <p:cNvSpPr>
            <a:spLocks noChangeShapeType="1"/>
          </p:cNvSpPr>
          <p:nvPr/>
        </p:nvSpPr>
        <p:spPr bwMode="auto">
          <a:xfrm>
            <a:off x="3350683" y="1613297"/>
            <a:ext cx="0" cy="15527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71" name="Line 223"/>
          <p:cNvSpPr>
            <a:spLocks noChangeShapeType="1"/>
          </p:cNvSpPr>
          <p:nvPr/>
        </p:nvSpPr>
        <p:spPr bwMode="auto">
          <a:xfrm>
            <a:off x="4333346" y="1613297"/>
            <a:ext cx="0" cy="155278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72" name="Line 224"/>
          <p:cNvSpPr>
            <a:spLocks noChangeShapeType="1"/>
          </p:cNvSpPr>
          <p:nvPr/>
        </p:nvSpPr>
        <p:spPr bwMode="auto">
          <a:xfrm>
            <a:off x="3596217" y="1768574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73" name="Line 225"/>
          <p:cNvSpPr>
            <a:spLocks noChangeShapeType="1"/>
          </p:cNvSpPr>
          <p:nvPr/>
        </p:nvSpPr>
        <p:spPr bwMode="auto">
          <a:xfrm>
            <a:off x="3841751" y="1768574"/>
            <a:ext cx="24606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74" name="Line 226"/>
          <p:cNvSpPr>
            <a:spLocks noChangeShapeType="1"/>
          </p:cNvSpPr>
          <p:nvPr/>
        </p:nvSpPr>
        <p:spPr bwMode="auto">
          <a:xfrm>
            <a:off x="4087814" y="1768574"/>
            <a:ext cx="24553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33330" tIns="16665" rIns="33330" bIns="16665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380" name="Line 332"/>
          <p:cNvSpPr>
            <a:spLocks noChangeShapeType="1"/>
          </p:cNvSpPr>
          <p:nvPr/>
        </p:nvSpPr>
        <p:spPr bwMode="auto">
          <a:xfrm>
            <a:off x="2529318" y="1268976"/>
            <a:ext cx="2224088" cy="0"/>
          </a:xfrm>
          <a:prstGeom prst="line">
            <a:avLst/>
          </a:prstGeom>
          <a:noFill/>
          <a:ln w="76200">
            <a:solidFill>
              <a:srgbClr val="A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33330" tIns="16665" rIns="33330" bIns="16665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en-US" b="1" spc="18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81" name="Line 333"/>
          <p:cNvSpPr>
            <a:spLocks noChangeShapeType="1"/>
          </p:cNvSpPr>
          <p:nvPr/>
        </p:nvSpPr>
        <p:spPr bwMode="auto">
          <a:xfrm>
            <a:off x="146050" y="4329892"/>
            <a:ext cx="2224087" cy="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33330" tIns="16665" rIns="33330" bIns="16665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383" name="Line 335"/>
          <p:cNvSpPr>
            <a:spLocks noChangeShapeType="1"/>
          </p:cNvSpPr>
          <p:nvPr/>
        </p:nvSpPr>
        <p:spPr bwMode="auto">
          <a:xfrm>
            <a:off x="5399531" y="1268976"/>
            <a:ext cx="2224087" cy="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33330" tIns="16665" rIns="33330" bIns="16665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384" name="Line 336"/>
          <p:cNvSpPr>
            <a:spLocks noChangeShapeType="1"/>
          </p:cNvSpPr>
          <p:nvPr/>
        </p:nvSpPr>
        <p:spPr bwMode="auto">
          <a:xfrm>
            <a:off x="5476192" y="4577305"/>
            <a:ext cx="2108729" cy="8930"/>
          </a:xfrm>
          <a:prstGeom prst="line">
            <a:avLst/>
          </a:prstGeom>
          <a:noFill/>
          <a:ln w="76200">
            <a:solidFill>
              <a:schemeClr val="accent5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33330" tIns="16665" rIns="33330" bIns="16665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388" name="Text Box 340"/>
          <p:cNvSpPr txBox="1">
            <a:spLocks noChangeArrowheads="1"/>
          </p:cNvSpPr>
          <p:nvPr/>
        </p:nvSpPr>
        <p:spPr bwMode="auto">
          <a:xfrm>
            <a:off x="2529318" y="976809"/>
            <a:ext cx="2803803" cy="457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33330" tIns="16665" rIns="33330" bIns="16665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b="1" dirty="0">
                <a:solidFill>
                  <a:srgbClr val="FFFFFF"/>
                </a:solidFill>
                <a:latin typeface="Arial" charset="0"/>
              </a:rPr>
              <a:t>Methods</a:t>
            </a:r>
          </a:p>
          <a:p>
            <a:pPr>
              <a:defRPr/>
            </a:pPr>
            <a:endParaRPr lang="en-US" sz="1000" dirty="0">
              <a:latin typeface="Arial"/>
              <a:cs typeface="Arial"/>
            </a:endParaRPr>
          </a:p>
          <a:p>
            <a:pPr marL="171450" indent="-171450">
              <a:buFontTx/>
              <a:buChar char="-"/>
            </a:pPr>
            <a:r>
              <a:rPr lang="en-US" sz="1000" dirty="0">
                <a:latin typeface="Arial"/>
                <a:cs typeface="Arial"/>
              </a:rPr>
              <a:t>We evaluated the inter-rater reliability of US assessment for abdominal free fluid, </a:t>
            </a:r>
            <a:r>
              <a:rPr lang="en-US" sz="1000" dirty="0" err="1">
                <a:latin typeface="Arial"/>
                <a:cs typeface="Arial"/>
              </a:rPr>
              <a:t>ileo</a:t>
            </a:r>
            <a:r>
              <a:rPr lang="en-US" sz="1000" dirty="0">
                <a:latin typeface="Arial"/>
                <a:cs typeface="Arial"/>
              </a:rPr>
              <a:t>-colic intussusception, and hip effusions. </a:t>
            </a:r>
          </a:p>
          <a:p>
            <a:pPr marL="171450" indent="-171450">
              <a:buFontTx/>
              <a:buChar char="-"/>
            </a:pPr>
            <a:r>
              <a:rPr lang="en-US" sz="1000" dirty="0">
                <a:latin typeface="Arial"/>
                <a:cs typeface="Arial"/>
              </a:rPr>
              <a:t>De-identified 6-second video clips in .mp4 format were downloaded to a laptop:</a:t>
            </a:r>
          </a:p>
          <a:p>
            <a:r>
              <a:rPr lang="en-US" sz="1000" dirty="0">
                <a:latin typeface="Arial"/>
                <a:cs typeface="Arial"/>
              </a:rPr>
              <a:t>        - 58 FAST scans (23 positive)</a:t>
            </a:r>
          </a:p>
          <a:p>
            <a:r>
              <a:rPr lang="en-US" sz="1000" dirty="0">
                <a:latin typeface="Arial"/>
                <a:cs typeface="Arial"/>
              </a:rPr>
              <a:t>        - 44 intussusception scans (16 positive)</a:t>
            </a:r>
          </a:p>
          <a:p>
            <a:r>
              <a:rPr lang="en-US" sz="1000" dirty="0">
                <a:latin typeface="Arial"/>
                <a:cs typeface="Arial"/>
              </a:rPr>
              <a:t>        - 28 hip scans (7 positive)</a:t>
            </a:r>
          </a:p>
          <a:p>
            <a:pPr marL="171450" lvl="1" indent="-171450">
              <a:buFontTx/>
              <a:buChar char="-"/>
            </a:pPr>
            <a:r>
              <a:rPr lang="en-US" sz="1000" dirty="0">
                <a:latin typeface="Arial"/>
                <a:cs typeface="Arial"/>
              </a:rPr>
              <a:t>Scan interpretation was dichotomized into positive or negative for pathology.</a:t>
            </a:r>
          </a:p>
          <a:p>
            <a:pPr marL="171450" lvl="1" indent="-171450">
              <a:buFontTx/>
              <a:buChar char="-"/>
            </a:pPr>
            <a:r>
              <a:rPr lang="en-US" sz="1000" dirty="0">
                <a:latin typeface="Arial"/>
                <a:cs typeface="Arial"/>
              </a:rPr>
              <a:t>A bedside US expert evaluated each scan on the laptop screen. </a:t>
            </a:r>
          </a:p>
          <a:p>
            <a:pPr marL="0" lvl="1" indent="0"/>
            <a:r>
              <a:rPr lang="en-US" sz="1000" dirty="0">
                <a:solidFill>
                  <a:srgbClr val="3366FF"/>
                </a:solidFill>
                <a:latin typeface="Arial"/>
                <a:cs typeface="Arial"/>
              </a:rPr>
              <a:t>Remote/Bedside Comparison</a:t>
            </a:r>
          </a:p>
          <a:p>
            <a:pPr marL="171450" lvl="1" indent="-171450">
              <a:buFontTx/>
              <a:buChar char="-"/>
            </a:pPr>
            <a:r>
              <a:rPr lang="en-US" sz="1000" dirty="0">
                <a:latin typeface="Arial"/>
                <a:cs typeface="Arial"/>
              </a:rPr>
              <a:t>Using two iPhone 3Gs for ‘</a:t>
            </a:r>
            <a:r>
              <a:rPr lang="en-US" sz="1000" dirty="0" err="1">
                <a:latin typeface="Arial"/>
                <a:cs typeface="Arial"/>
              </a:rPr>
              <a:t>telesound</a:t>
            </a:r>
            <a:r>
              <a:rPr lang="en-US" sz="1000" dirty="0">
                <a:latin typeface="Arial"/>
                <a:cs typeface="Arial"/>
              </a:rPr>
              <a:t>’ consultation, a Skype connection was used to link a second US expert located in Ethiopia.  A remote interpretation was done via a live-stream video connection. </a:t>
            </a:r>
          </a:p>
          <a:p>
            <a:pPr marL="0" lvl="1" indent="0"/>
            <a:r>
              <a:rPr lang="en-US" sz="1000" dirty="0">
                <a:solidFill>
                  <a:srgbClr val="3366FF"/>
                </a:solidFill>
                <a:latin typeface="Arial"/>
                <a:cs typeface="Arial"/>
              </a:rPr>
              <a:t>Bedside/Bedside Comparison</a:t>
            </a:r>
          </a:p>
          <a:p>
            <a:pPr marL="171450" lvl="1" indent="-171450">
              <a:buFontTx/>
              <a:buChar char="-"/>
            </a:pPr>
            <a:r>
              <a:rPr lang="en-US" sz="1000" dirty="0">
                <a:latin typeface="Arial"/>
                <a:cs typeface="Arial"/>
              </a:rPr>
              <a:t>Upon return from Ethiopia, evaluation of the scans was repeated by the remote reviewer on the same laptop.</a:t>
            </a:r>
          </a:p>
          <a:p>
            <a:pPr marL="171450" lvl="1" indent="-171450">
              <a:buFontTx/>
              <a:buChar char="-"/>
            </a:pPr>
            <a:r>
              <a:rPr lang="en-US" sz="1000" dirty="0">
                <a:latin typeface="Arial"/>
                <a:cs typeface="Arial"/>
              </a:rPr>
              <a:t>Inter-rater reliability analysis using the Kappa statistic and percent agreement was done. </a:t>
            </a:r>
          </a:p>
          <a:p>
            <a:pPr marL="171450" indent="-171450">
              <a:buFontTx/>
              <a:buChar char="-"/>
            </a:pPr>
            <a:endParaRPr lang="en-US" sz="1000" dirty="0">
              <a:latin typeface="Arial"/>
              <a:cs typeface="Arial"/>
            </a:endParaRPr>
          </a:p>
          <a:p>
            <a:r>
              <a:rPr lang="en-US" sz="800" dirty="0"/>
              <a:t> </a:t>
            </a:r>
          </a:p>
          <a:p>
            <a:pPr>
              <a:defRPr/>
            </a:pPr>
            <a:endParaRPr lang="en-US" sz="500" dirty="0">
              <a:latin typeface="Arial" charset="0"/>
            </a:endParaRPr>
          </a:p>
        </p:txBody>
      </p:sp>
      <p:sp>
        <p:nvSpPr>
          <p:cNvPr id="2389" name="Line 341"/>
          <p:cNvSpPr>
            <a:spLocks noChangeShapeType="1"/>
          </p:cNvSpPr>
          <p:nvPr/>
        </p:nvSpPr>
        <p:spPr bwMode="auto">
          <a:xfrm>
            <a:off x="158751" y="1268976"/>
            <a:ext cx="2224088" cy="0"/>
          </a:xfrm>
          <a:prstGeom prst="line">
            <a:avLst/>
          </a:prstGeom>
          <a:noFill/>
          <a:ln w="76200">
            <a:solidFill>
              <a:schemeClr val="accent5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33330" tIns="16665" rIns="33330" bIns="16665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18480" name="Picture 596" descr="med logo plain.eps                                             0002265FAquila                         B746AFEA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283" y="41554"/>
            <a:ext cx="781717" cy="730484"/>
          </a:xfrm>
          <a:prstGeom prst="rect">
            <a:avLst/>
          </a:prstGeom>
          <a:solidFill>
            <a:srgbClr val="0606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137857"/>
              </p:ext>
            </p:extLst>
          </p:nvPr>
        </p:nvGraphicFramePr>
        <p:xfrm>
          <a:off x="5423052" y="1430236"/>
          <a:ext cx="3595674" cy="143785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752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46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2232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334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62016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US scan</a:t>
                      </a:r>
                      <a:endParaRPr lang="en-US" sz="1000" dirty="0">
                        <a:latin typeface="Arial"/>
                        <a:cs typeface="Arial"/>
                      </a:endParaRP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  <a:cs typeface="Arial"/>
                        </a:rPr>
                        <a:t>Reviewer</a:t>
                      </a:r>
                      <a:r>
                        <a:rPr lang="en-US" sz="1000" baseline="0" dirty="0">
                          <a:latin typeface="Arial"/>
                          <a:cs typeface="Arial"/>
                        </a:rPr>
                        <a:t> Comparison</a:t>
                      </a:r>
                      <a:endParaRPr lang="en-US" sz="1000" dirty="0">
                        <a:latin typeface="Arial"/>
                        <a:cs typeface="Arial"/>
                      </a:endParaRPr>
                    </a:p>
                  </a:txBody>
                  <a:tcPr marL="30484" marR="30484" marT="14288" marB="14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  <a:cs typeface="Arial"/>
                        </a:rPr>
                        <a:t>Kappa</a:t>
                      </a:r>
                      <a:r>
                        <a:rPr lang="en-US" sz="1000" baseline="0" dirty="0">
                          <a:latin typeface="Arial"/>
                          <a:cs typeface="Arial"/>
                        </a:rPr>
                        <a:t> (95% CI)</a:t>
                      </a:r>
                      <a:endParaRPr lang="en-US" sz="1000" dirty="0">
                        <a:latin typeface="Arial"/>
                        <a:cs typeface="Arial"/>
                      </a:endParaRPr>
                    </a:p>
                  </a:txBody>
                  <a:tcPr marL="30484" marR="30484" marT="14288" marB="142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  <a:cs typeface="Arial"/>
                        </a:rPr>
                        <a:t>Percent Agreement</a:t>
                      </a:r>
                    </a:p>
                  </a:txBody>
                  <a:tcPr marL="30484" marR="30484" marT="14288" marB="14288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1921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latin typeface="Arial"/>
                          <a:cs typeface="Arial"/>
                        </a:rPr>
                        <a:t>FAST</a:t>
                      </a:r>
                      <a:endParaRPr lang="en-US" sz="1000" dirty="0">
                        <a:latin typeface="Arial"/>
                        <a:cs typeface="Arial"/>
                      </a:endParaRP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Remote/Bedside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0.748 (0.576-0.92)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86%</a:t>
                      </a:r>
                    </a:p>
                  </a:txBody>
                  <a:tcPr marL="30484" marR="30484" marT="14288" marB="14288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19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Bedside/Bedside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0.851 (0.71-0.992)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92%</a:t>
                      </a:r>
                    </a:p>
                  </a:txBody>
                  <a:tcPr marL="30484" marR="30484" marT="14288" marB="14288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1921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 err="1" smtClean="0">
                          <a:latin typeface="Arial"/>
                          <a:cs typeface="Arial"/>
                        </a:rPr>
                        <a:t>Ileo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-colic intussusception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Remote/Bedside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0.816 (0.648-0.984)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80%</a:t>
                      </a:r>
                    </a:p>
                  </a:txBody>
                  <a:tcPr marL="30484" marR="30484" marT="14288" marB="14288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681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Bedside/Bedside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0.8 (0.616-0.984)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81%</a:t>
                      </a:r>
                    </a:p>
                  </a:txBody>
                  <a:tcPr marL="30484" marR="30484" marT="14288" marB="14288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9312">
                <a:tc rowSpan="2">
                  <a:txBody>
                    <a:bodyPr/>
                    <a:lstStyle/>
                    <a:p>
                      <a:pPr algn="ctr"/>
                      <a:endParaRPr lang="en-US" sz="1000" dirty="0" smtClean="0">
                        <a:latin typeface="Arial"/>
                        <a:cs typeface="Arial"/>
                      </a:endParaRPr>
                    </a:p>
                    <a:p>
                      <a:pPr algn="ctr"/>
                      <a:r>
                        <a:rPr lang="en-US" sz="1000" dirty="0" smtClean="0">
                          <a:latin typeface="Arial"/>
                          <a:cs typeface="Arial"/>
                        </a:rPr>
                        <a:t>Hip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effusion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Remote/Bedside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0.764 (0.519-1.0)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88%</a:t>
                      </a:r>
                    </a:p>
                  </a:txBody>
                  <a:tcPr marL="30484" marR="30484" marT="14288" marB="14288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93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Bedside/Bedside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0.747 (0.479-0.884)</a:t>
                      </a:r>
                    </a:p>
                  </a:txBody>
                  <a:tcPr marL="30484" marR="30484" marT="14288" marB="1428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latin typeface="Arial"/>
                          <a:cs typeface="Arial"/>
                        </a:rPr>
                        <a:t>88%</a:t>
                      </a:r>
                    </a:p>
                  </a:txBody>
                  <a:tcPr marL="30484" marR="30484" marT="14288" marB="14288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88" name="Line 335"/>
          <p:cNvSpPr>
            <a:spLocks noChangeShapeType="1"/>
          </p:cNvSpPr>
          <p:nvPr/>
        </p:nvSpPr>
        <p:spPr bwMode="auto">
          <a:xfrm flipV="1">
            <a:off x="5451392" y="3609744"/>
            <a:ext cx="2199217" cy="16371"/>
          </a:xfrm>
          <a:prstGeom prst="line">
            <a:avLst/>
          </a:prstGeom>
          <a:noFill/>
          <a:ln w="76200">
            <a:solidFill>
              <a:srgbClr val="A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33330" tIns="16665" rIns="33330" bIns="16665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62" name="Picture 61" descr="map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2" y="2505964"/>
            <a:ext cx="2238057" cy="131449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293553" y="2936906"/>
            <a:ext cx="38546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/>
                <a:cs typeface="Arial"/>
              </a:rPr>
              <a:t>Kappa Agreement</a:t>
            </a:r>
            <a:r>
              <a:rPr lang="en-US" sz="800" baseline="30000" dirty="0">
                <a:latin typeface="Arial"/>
                <a:cs typeface="Arial"/>
              </a:rPr>
              <a:t>2</a:t>
            </a:r>
            <a:r>
              <a:rPr lang="en-US" sz="800" dirty="0">
                <a:latin typeface="Arial"/>
                <a:cs typeface="Arial"/>
              </a:rPr>
              <a:t>: None to slight: 0.0-0.2; Fair: 0.21-0.4; Moderate: 0.41-0.6; Substantial: 0.61-0.8; Almost perfect: 0.81-1.0</a:t>
            </a:r>
          </a:p>
        </p:txBody>
      </p:sp>
      <p:pic>
        <p:nvPicPr>
          <p:cNvPr id="3" name="Picture 2" descr="map.jpeg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52" y="3849675"/>
            <a:ext cx="201162" cy="100576"/>
          </a:xfrm>
          <a:prstGeom prst="rect">
            <a:avLst/>
          </a:prstGeom>
        </p:spPr>
      </p:pic>
      <p:pic>
        <p:nvPicPr>
          <p:cNvPr id="52" name="Picture 51" descr="map.jpeg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80" t="94692" r="37180" b="2160"/>
          <a:stretch/>
        </p:blipFill>
        <p:spPr>
          <a:xfrm>
            <a:off x="910022" y="3845081"/>
            <a:ext cx="201162" cy="100576"/>
          </a:xfrm>
          <a:prstGeom prst="rect">
            <a:avLst/>
          </a:prstGeom>
        </p:spPr>
      </p:pic>
      <p:pic>
        <p:nvPicPr>
          <p:cNvPr id="53" name="Picture 52" descr="map.jpeg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71" t="94277" r="14943" b="1968"/>
          <a:stretch/>
        </p:blipFill>
        <p:spPr>
          <a:xfrm>
            <a:off x="1488726" y="3849676"/>
            <a:ext cx="201162" cy="1005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2426" y="3780625"/>
            <a:ext cx="554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/>
                <a:cs typeface="Arial"/>
              </a:rPr>
              <a:t>4G/LTE</a:t>
            </a:r>
            <a:endParaRPr lang="en-US" sz="800" dirty="0">
              <a:latin typeface="Arial"/>
              <a:cs typeface="Aria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74831" y="3780625"/>
            <a:ext cx="3355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/>
                <a:cs typeface="Arial"/>
              </a:rPr>
              <a:t>3G</a:t>
            </a:r>
            <a:endParaRPr lang="en-US" sz="800" dirty="0">
              <a:latin typeface="Arial"/>
              <a:cs typeface="Arial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672126" y="3788912"/>
            <a:ext cx="6362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/>
                <a:cs typeface="Arial"/>
              </a:rPr>
              <a:t>2G/GSM</a:t>
            </a:r>
            <a:endParaRPr lang="en-US" sz="800" dirty="0">
              <a:latin typeface="Arial"/>
              <a:cs typeface="Arial"/>
            </a:endParaRPr>
          </a:p>
        </p:txBody>
      </p:sp>
      <p:sp>
        <p:nvSpPr>
          <p:cNvPr id="18529" name="Rectangle 6"/>
          <p:cNvSpPr>
            <a:spLocks noChangeArrowheads="1"/>
          </p:cNvSpPr>
          <p:nvPr/>
        </p:nvSpPr>
        <p:spPr bwMode="auto">
          <a:xfrm>
            <a:off x="5475049" y="4293652"/>
            <a:ext cx="3543677" cy="726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3330" tIns="16665" rIns="33330" bIns="16665">
            <a:spAutoFit/>
          </a:bodyPr>
          <a:lstStyle/>
          <a:p>
            <a:r>
              <a:rPr lang="en-US" sz="1200" b="1" dirty="0">
                <a:solidFill>
                  <a:srgbClr val="FFFFFF"/>
                </a:solidFill>
                <a:latin typeface="Arial" charset="0"/>
              </a:rPr>
              <a:t>References</a:t>
            </a:r>
          </a:p>
          <a:p>
            <a:endParaRPr lang="en-US" sz="1200" b="1" dirty="0">
              <a:solidFill>
                <a:srgbClr val="3366FF"/>
              </a:solidFill>
              <a:latin typeface="Arial" charset="0"/>
            </a:endParaRPr>
          </a:p>
          <a:p>
            <a:r>
              <a:rPr lang="en-US" sz="700" dirty="0">
                <a:solidFill>
                  <a:srgbClr val="FFFFFF"/>
                </a:solidFill>
                <a:latin typeface="Arial" charset="0"/>
              </a:rPr>
              <a:t>1. http://</a:t>
            </a:r>
            <a:r>
              <a:rPr lang="en-US" sz="700" dirty="0" err="1">
                <a:solidFill>
                  <a:srgbClr val="FFFFFF"/>
                </a:solidFill>
                <a:latin typeface="Arial" charset="0"/>
              </a:rPr>
              <a:t>www.worldtimezone.com</a:t>
            </a:r>
            <a:r>
              <a:rPr lang="en-US" sz="700" dirty="0">
                <a:solidFill>
                  <a:srgbClr val="FFFFFF"/>
                </a:solidFill>
                <a:latin typeface="Arial" charset="0"/>
              </a:rPr>
              <a:t>/4g.html</a:t>
            </a:r>
          </a:p>
          <a:p>
            <a:r>
              <a:rPr lang="en-US" sz="700" dirty="0">
                <a:latin typeface="Arial" charset="0"/>
                <a:cs typeface="Arial" charset="0"/>
              </a:rPr>
              <a:t>2. </a:t>
            </a:r>
            <a:r>
              <a:rPr lang="en-US" sz="700" dirty="0" err="1">
                <a:latin typeface="Arial" charset="0"/>
                <a:cs typeface="Arial" charset="0"/>
              </a:rPr>
              <a:t>McHuch</a:t>
            </a:r>
            <a:r>
              <a:rPr lang="en-US" sz="700" dirty="0">
                <a:latin typeface="Arial" charset="0"/>
                <a:cs typeface="Arial" charset="0"/>
              </a:rPr>
              <a:t>, M. </a:t>
            </a:r>
            <a:r>
              <a:rPr lang="en-US" sz="700" dirty="0" err="1">
                <a:latin typeface="Arial" charset="0"/>
                <a:cs typeface="Arial" charset="0"/>
              </a:rPr>
              <a:t>Interrater</a:t>
            </a:r>
            <a:r>
              <a:rPr lang="en-US" sz="700" dirty="0">
                <a:latin typeface="Arial" charset="0"/>
                <a:cs typeface="Arial" charset="0"/>
              </a:rPr>
              <a:t> reliability: the kappa statistic. </a:t>
            </a:r>
            <a:r>
              <a:rPr lang="en-US" sz="700" dirty="0" err="1">
                <a:latin typeface="Arial" charset="0"/>
                <a:cs typeface="Arial" charset="0"/>
              </a:rPr>
              <a:t>Biochem</a:t>
            </a:r>
            <a:r>
              <a:rPr lang="en-US" sz="700" dirty="0">
                <a:latin typeface="Arial" charset="0"/>
                <a:cs typeface="Arial" charset="0"/>
              </a:rPr>
              <a:t> Med (Zagreb). 2012 Oct; 22(3): 276-282.</a:t>
            </a:r>
          </a:p>
        </p:txBody>
      </p:sp>
    </p:spTree>
    <p:extLst>
      <p:ext uri="{BB962C8B-B14F-4D97-AF65-F5344CB8AC3E}">
        <p14:creationId xmlns:p14="http://schemas.microsoft.com/office/powerpoint/2010/main" val="3812693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2783</TotalTime>
  <Words>481</Words>
  <Application>Microsoft Macintosh PowerPoint</Application>
  <PresentationFormat>On-screen Show (16:9)</PresentationFormat>
  <Paragraphs>67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Spectrum</vt:lpstr>
      <vt:lpstr>PowerPoint Presentation</vt:lpstr>
    </vt:vector>
  </TitlesOfParts>
  <Company>yale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whitney</dc:creator>
  <cp:lastModifiedBy>rachel whitney</cp:lastModifiedBy>
  <cp:revision>24</cp:revision>
  <dcterms:created xsi:type="dcterms:W3CDTF">2016-05-27T22:00:00Z</dcterms:created>
  <dcterms:modified xsi:type="dcterms:W3CDTF">2016-07-07T12:58:18Z</dcterms:modified>
</cp:coreProperties>
</file>