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76" r:id="rId4"/>
    <p:sldId id="275" r:id="rId5"/>
    <p:sldId id="258" r:id="rId6"/>
    <p:sldId id="277" r:id="rId7"/>
    <p:sldId id="278" r:id="rId8"/>
    <p:sldId id="279" r:id="rId9"/>
    <p:sldId id="280" r:id="rId10"/>
    <p:sldId id="259" r:id="rId11"/>
    <p:sldId id="260" r:id="rId12"/>
    <p:sldId id="261" r:id="rId13"/>
    <p:sldId id="263" r:id="rId14"/>
    <p:sldId id="264" r:id="rId15"/>
    <p:sldId id="262" r:id="rId16"/>
    <p:sldId id="265" r:id="rId17"/>
    <p:sldId id="268" r:id="rId18"/>
    <p:sldId id="273" r:id="rId19"/>
    <p:sldId id="274" r:id="rId20"/>
    <p:sldId id="266" r:id="rId21"/>
    <p:sldId id="267" r:id="rId22"/>
    <p:sldId id="269" r:id="rId23"/>
    <p:sldId id="270" r:id="rId24"/>
    <p:sldId id="271"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2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E08D-521B-4411-8045-C3F63F5B69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F2EA98-8583-4A14-BAA5-0E8C95B7A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D70D46-6715-4353-9078-B5DF21806AD2}"/>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5" name="Footer Placeholder 4">
            <a:extLst>
              <a:ext uri="{FF2B5EF4-FFF2-40B4-BE49-F238E27FC236}">
                <a16:creationId xmlns:a16="http://schemas.microsoft.com/office/drawing/2014/main" id="{8AFE026A-8E39-4114-AC74-63B1B914E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3CDE4-18CE-414B-B616-60DC90338739}"/>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63369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EF92-12A2-4C91-9502-90E09CC43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3DA745-AD67-4A33-A080-10CADCEA73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150BC-F19F-4CA8-80E4-8D8008F54388}"/>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5" name="Footer Placeholder 4">
            <a:extLst>
              <a:ext uri="{FF2B5EF4-FFF2-40B4-BE49-F238E27FC236}">
                <a16:creationId xmlns:a16="http://schemas.microsoft.com/office/drawing/2014/main" id="{2ECB7162-4FDD-47FF-B2B5-10B4FB32D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F4616-34FC-49A6-B503-1171A7090139}"/>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188669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9102DA-9601-4B59-BF99-4BC10AB5C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73AFA-AB38-4CD0-B644-09E8C49834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0BAC2-72F9-4785-A364-B012604EA048}"/>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5" name="Footer Placeholder 4">
            <a:extLst>
              <a:ext uri="{FF2B5EF4-FFF2-40B4-BE49-F238E27FC236}">
                <a16:creationId xmlns:a16="http://schemas.microsoft.com/office/drawing/2014/main" id="{9A30CBBD-FF00-418A-899E-67A066BC6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71EF8-2241-430A-B111-A2967D5B58A9}"/>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194530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C2E0-0495-49C5-91EF-3A494B15A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AC0D4-ACF9-4A5B-8795-CF1633D377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8A853-CFB2-4F40-9311-A0DDB33AD4F5}"/>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5" name="Footer Placeholder 4">
            <a:extLst>
              <a:ext uri="{FF2B5EF4-FFF2-40B4-BE49-F238E27FC236}">
                <a16:creationId xmlns:a16="http://schemas.microsoft.com/office/drawing/2014/main" id="{A732347E-5CE1-4654-814B-E87D37DCE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E6B1C-8FC9-4020-866F-156D6C926403}"/>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104830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336C-C642-4E1B-8AFE-D50827150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824DF7-35A8-44BC-90F1-C7A1C0E57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13BAAC-0E78-48FC-BCB9-EDDF04D0B02C}"/>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5" name="Footer Placeholder 4">
            <a:extLst>
              <a:ext uri="{FF2B5EF4-FFF2-40B4-BE49-F238E27FC236}">
                <a16:creationId xmlns:a16="http://schemas.microsoft.com/office/drawing/2014/main" id="{F8D5F054-9EC3-4A34-BBB5-7864B98DB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C5A8B-6A1B-4E1D-BEDD-E84E2451891E}"/>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308072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91C1-7E39-4604-8243-F1C2E04C7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67431E-2FA8-49E2-9D7E-22C527B91E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510F92-6269-4532-8EC8-7B5075B2BFF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585532-7786-4D7B-9A9C-2B7340B62531}"/>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6" name="Footer Placeholder 5">
            <a:extLst>
              <a:ext uri="{FF2B5EF4-FFF2-40B4-BE49-F238E27FC236}">
                <a16:creationId xmlns:a16="http://schemas.microsoft.com/office/drawing/2014/main" id="{8C84A2F3-888A-48C7-BAF4-3DECEA126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53C54-9638-45B9-8284-FA009D449BD4}"/>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139107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37F3-8923-4501-8E8A-A9E983B236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8C1F51-DF78-4A90-BC36-A0AA67C26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9846CF-1E0B-43E1-83CE-AF85729C64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EC812-3493-4357-BB7C-561103DBF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54D64C-5024-4C64-BA99-4640675635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3D27C4-E36C-43E8-81EB-F8286DE67F2A}"/>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8" name="Footer Placeholder 7">
            <a:extLst>
              <a:ext uri="{FF2B5EF4-FFF2-40B4-BE49-F238E27FC236}">
                <a16:creationId xmlns:a16="http://schemas.microsoft.com/office/drawing/2014/main" id="{01B56F2F-3E78-4077-AA33-CEABAD63ED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F4D91C-FD3E-41B0-89D3-324A031D83C5}"/>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4182854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E054-9C9E-4116-B4D4-12135712E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8ED39C-B9C8-4B9F-84CF-38AB3762A262}"/>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4" name="Footer Placeholder 3">
            <a:extLst>
              <a:ext uri="{FF2B5EF4-FFF2-40B4-BE49-F238E27FC236}">
                <a16:creationId xmlns:a16="http://schemas.microsoft.com/office/drawing/2014/main" id="{F19CA695-6A43-463D-A8F4-4E99EE140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18346E-4BF3-47D5-AFB2-CC56F0432AB6}"/>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178493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BC3EF-7013-429C-9B95-A61DC501561B}"/>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3" name="Footer Placeholder 2">
            <a:extLst>
              <a:ext uri="{FF2B5EF4-FFF2-40B4-BE49-F238E27FC236}">
                <a16:creationId xmlns:a16="http://schemas.microsoft.com/office/drawing/2014/main" id="{BA949A94-697C-475C-AD1F-1A27C12715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8F6FA3-9672-4F74-BAE0-E7A42A97DE2D}"/>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66245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A5C1-033C-4510-B956-0EB260472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F3BFEE-EE2A-4A0A-8FC2-D133676E76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D0FC6-56F4-4BBF-8755-134604987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469E90-EAC6-4291-822A-8CDD6FDF514A}"/>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6" name="Footer Placeholder 5">
            <a:extLst>
              <a:ext uri="{FF2B5EF4-FFF2-40B4-BE49-F238E27FC236}">
                <a16:creationId xmlns:a16="http://schemas.microsoft.com/office/drawing/2014/main" id="{27532CD9-C1A7-4D29-A113-BEB6FEBEE5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F45DC-744A-40C9-8436-ABBE07267984}"/>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424840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B70A-546B-4015-BFF1-C871507BA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1F8141-18B7-487D-AA01-95A95140C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0562DF-4417-4C2D-B763-D46A76A83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50B650-02D9-4A5D-AFE0-F18EDE0003F9}"/>
              </a:ext>
            </a:extLst>
          </p:cNvPr>
          <p:cNvSpPr>
            <a:spLocks noGrp="1"/>
          </p:cNvSpPr>
          <p:nvPr>
            <p:ph type="dt" sz="half" idx="10"/>
          </p:nvPr>
        </p:nvSpPr>
        <p:spPr/>
        <p:txBody>
          <a:bodyPr/>
          <a:lstStyle/>
          <a:p>
            <a:fld id="{3C636357-2EC1-41E9-9D41-46F8F46B8158}" type="datetimeFigureOut">
              <a:rPr lang="en-US" smtClean="0"/>
              <a:t>23-Jul-18</a:t>
            </a:fld>
            <a:endParaRPr lang="en-US"/>
          </a:p>
        </p:txBody>
      </p:sp>
      <p:sp>
        <p:nvSpPr>
          <p:cNvPr id="6" name="Footer Placeholder 5">
            <a:extLst>
              <a:ext uri="{FF2B5EF4-FFF2-40B4-BE49-F238E27FC236}">
                <a16:creationId xmlns:a16="http://schemas.microsoft.com/office/drawing/2014/main" id="{905BFC2D-4D9F-423C-8EB9-F665BAEC4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73DA2-598E-499D-8C61-02062CFF9230}"/>
              </a:ext>
            </a:extLst>
          </p:cNvPr>
          <p:cNvSpPr>
            <a:spLocks noGrp="1"/>
          </p:cNvSpPr>
          <p:nvPr>
            <p:ph type="sldNum" sz="quarter" idx="12"/>
          </p:nvPr>
        </p:nvSpPr>
        <p:spPr/>
        <p:txBody>
          <a:bodyPr/>
          <a:lstStyle/>
          <a:p>
            <a:fld id="{C0CBB1A2-1ACD-4C3B-98E3-914C0A94ED69}" type="slidenum">
              <a:rPr lang="en-US" smtClean="0"/>
              <a:t>‹#›</a:t>
            </a:fld>
            <a:endParaRPr lang="en-US"/>
          </a:p>
        </p:txBody>
      </p:sp>
    </p:spTree>
    <p:extLst>
      <p:ext uri="{BB962C8B-B14F-4D97-AF65-F5344CB8AC3E}">
        <p14:creationId xmlns:p14="http://schemas.microsoft.com/office/powerpoint/2010/main" val="1179836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8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93E8C-6F99-4F31-9938-3948F7A34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B76B5-EAB5-44C8-A076-397032C18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E5752-BE6E-4DEC-A15B-C7E0FA887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36357-2EC1-41E9-9D41-46F8F46B8158}" type="datetimeFigureOut">
              <a:rPr lang="en-US" smtClean="0"/>
              <a:t>23-Jul-18</a:t>
            </a:fld>
            <a:endParaRPr lang="en-US"/>
          </a:p>
        </p:txBody>
      </p:sp>
      <p:sp>
        <p:nvSpPr>
          <p:cNvPr id="5" name="Footer Placeholder 4">
            <a:extLst>
              <a:ext uri="{FF2B5EF4-FFF2-40B4-BE49-F238E27FC236}">
                <a16:creationId xmlns:a16="http://schemas.microsoft.com/office/drawing/2014/main" id="{0771DD56-903D-4793-9710-D75E4CDB6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04FD72-95C9-4830-8F4C-63B11DEF5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BB1A2-1ACD-4C3B-98E3-914C0A94ED69}" type="slidenum">
              <a:rPr lang="en-US" smtClean="0"/>
              <a:t>‹#›</a:t>
            </a:fld>
            <a:endParaRPr lang="en-US"/>
          </a:p>
        </p:txBody>
      </p:sp>
    </p:spTree>
    <p:extLst>
      <p:ext uri="{BB962C8B-B14F-4D97-AF65-F5344CB8AC3E}">
        <p14:creationId xmlns:p14="http://schemas.microsoft.com/office/powerpoint/2010/main" val="29749269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D9269-2A36-4DBB-A7BA-7CC6AF3CD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5751"/>
          </a:xfrm>
          <a:prstGeom prst="rect">
            <a:avLst/>
          </a:prstGeom>
        </p:spPr>
      </p:pic>
      <p:sp>
        <p:nvSpPr>
          <p:cNvPr id="2" name="Title 1">
            <a:extLst>
              <a:ext uri="{FF2B5EF4-FFF2-40B4-BE49-F238E27FC236}">
                <a16:creationId xmlns:a16="http://schemas.microsoft.com/office/drawing/2014/main" id="{C242EE46-374C-4AAA-AF84-680AD4B8D3FB}"/>
              </a:ext>
            </a:extLst>
          </p:cNvPr>
          <p:cNvSpPr>
            <a:spLocks noGrp="1"/>
          </p:cNvSpPr>
          <p:nvPr>
            <p:ph type="ctrTitle"/>
          </p:nvPr>
        </p:nvSpPr>
        <p:spPr/>
        <p:txBody>
          <a:bodyPr/>
          <a:lstStyle/>
          <a:p>
            <a:r>
              <a:rPr lang="en-US" b="1" dirty="0">
                <a:solidFill>
                  <a:schemeClr val="bg1"/>
                </a:solidFill>
                <a:latin typeface="Arial" panose="020B0604020202020204" pitchFamily="34" charset="0"/>
                <a:cs typeface="Arial" panose="020B0604020202020204" pitchFamily="34" charset="0"/>
              </a:rPr>
              <a:t>The Developing Self</a:t>
            </a:r>
          </a:p>
        </p:txBody>
      </p:sp>
      <p:sp>
        <p:nvSpPr>
          <p:cNvPr id="3" name="Subtitle 2">
            <a:extLst>
              <a:ext uri="{FF2B5EF4-FFF2-40B4-BE49-F238E27FC236}">
                <a16:creationId xmlns:a16="http://schemas.microsoft.com/office/drawing/2014/main" id="{A2DACAE7-0B56-4D51-9090-5F628BDF9D53}"/>
              </a:ext>
            </a:extLst>
          </p:cNvPr>
          <p:cNvSpPr>
            <a:spLocks noGrp="1"/>
          </p:cNvSpPr>
          <p:nvPr>
            <p:ph type="subTitle" idx="1"/>
          </p:nvPr>
        </p:nvSpPr>
        <p:spPr>
          <a:xfrm>
            <a:off x="1417982" y="5120862"/>
            <a:ext cx="9144000" cy="1655762"/>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Alexander in Education</a:t>
            </a:r>
          </a:p>
          <a:p>
            <a:r>
              <a:rPr lang="en-GB" sz="3200" b="1" dirty="0">
                <a:solidFill>
                  <a:schemeClr val="bg1"/>
                </a:solidFill>
                <a:latin typeface="Arial" panose="020B0604020202020204" pitchFamily="34" charset="0"/>
                <a:cs typeface="Arial" panose="020B0604020202020204" pitchFamily="34" charset="0"/>
              </a:rPr>
              <a:t>Training and Community</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12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B937-682D-4B44-A31A-9F52F4B5F670}"/>
              </a:ext>
            </a:extLst>
          </p:cNvPr>
          <p:cNvSpPr>
            <a:spLocks noGrp="1"/>
          </p:cNvSpPr>
          <p:nvPr>
            <p:ph type="title"/>
          </p:nvPr>
        </p:nvSpPr>
        <p:spPr/>
        <p:txBody>
          <a:bodyPr>
            <a:normAutofit fontScale="90000"/>
          </a:bodyPr>
          <a:lstStyle/>
          <a:p>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6700" b="1" dirty="0">
                <a:solidFill>
                  <a:srgbClr val="4F6228"/>
                </a:solidFill>
                <a:latin typeface="Ebrima" panose="02000000000000000000" pitchFamily="2" charset="0"/>
                <a:ea typeface="Ebrima" panose="02000000000000000000" pitchFamily="2" charset="0"/>
                <a:cs typeface="Ebrima" panose="02000000000000000000" pitchFamily="2" charset="0"/>
              </a:rPr>
              <a:t>Training</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3000" dirty="0">
                <a:latin typeface="Ebrima" panose="02000000000000000000" pitchFamily="2" charset="0"/>
                <a:ea typeface="Ebrima" panose="02000000000000000000" pitchFamily="2" charset="0"/>
                <a:cs typeface="Ebrima" panose="02000000000000000000" pitchFamily="2" charset="0"/>
              </a:rPr>
              <a:t>The Developing Self Education Training Course</a:t>
            </a:r>
            <a:br>
              <a:rPr lang="en-GB" sz="2700" dirty="0">
                <a:latin typeface="Ebrima" panose="02000000000000000000" pitchFamily="2" charset="0"/>
                <a:ea typeface="Ebrima" panose="02000000000000000000" pitchFamily="2" charset="0"/>
                <a:cs typeface="Ebrima" panose="02000000000000000000" pitchFamily="2" charset="0"/>
              </a:rPr>
            </a:b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a:extLst>
              <a:ext uri="{FF2B5EF4-FFF2-40B4-BE49-F238E27FC236}">
                <a16:creationId xmlns:a16="http://schemas.microsoft.com/office/drawing/2014/main" id="{9BBDF50A-A678-4153-AA38-3FF14162E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367" y="2454567"/>
            <a:ext cx="4725181" cy="3543885"/>
          </a:xfrm>
          <a:prstGeom prst="rect">
            <a:avLst/>
          </a:prstGeom>
        </p:spPr>
      </p:pic>
      <p:sp>
        <p:nvSpPr>
          <p:cNvPr id="8" name="TextBox 7">
            <a:extLst>
              <a:ext uri="{FF2B5EF4-FFF2-40B4-BE49-F238E27FC236}">
                <a16:creationId xmlns:a16="http://schemas.microsoft.com/office/drawing/2014/main" id="{64A89E2B-7FD3-4999-A3C8-D647E10FC3BD}"/>
              </a:ext>
            </a:extLst>
          </p:cNvPr>
          <p:cNvSpPr txBox="1"/>
          <p:nvPr/>
        </p:nvSpPr>
        <p:spPr>
          <a:xfrm>
            <a:off x="5781822" y="1872020"/>
            <a:ext cx="5571978" cy="4708981"/>
          </a:xfrm>
          <a:prstGeom prst="rect">
            <a:avLst/>
          </a:prstGeom>
          <a:noFill/>
        </p:spPr>
        <p:txBody>
          <a:bodyPr wrap="square" rtlCol="0">
            <a:spAutoFit/>
          </a:bodyPr>
          <a:lstStyle/>
          <a:p>
            <a:r>
              <a:rPr lang="en-GB" sz="2000" dirty="0">
                <a:latin typeface="Ebrima" panose="02000000000000000000" pitchFamily="2" charset="0"/>
                <a:ea typeface="Ebrima" panose="02000000000000000000" pitchFamily="2" charset="0"/>
                <a:cs typeface="Ebrima" panose="02000000000000000000" pitchFamily="2" charset="0"/>
              </a:rPr>
              <a:t>"I just wanted to say how the work over the weekend has changed my thinking about the technique.  Something, many things, clicked during the weekend but I think mainly it was the importance to find it for myself, to own it as Sue put it, to stop trying to use other people's language and to really say NO to the need to get it right!</a:t>
            </a:r>
          </a:p>
          <a:p>
            <a:r>
              <a:rPr lang="en-GB" dirty="0"/>
              <a:t>  </a:t>
            </a:r>
            <a:r>
              <a:rPr lang="en-GB" sz="2000" dirty="0">
                <a:latin typeface="Ebrima" panose="02000000000000000000" pitchFamily="2" charset="0"/>
                <a:ea typeface="Ebrima" panose="02000000000000000000" pitchFamily="2" charset="0"/>
                <a:cs typeface="Ebrima" panose="02000000000000000000" pitchFamily="2" charset="0"/>
              </a:rPr>
              <a:t>The fundamental change in thinking for me was not simply what is the Alexander Technique but what it could be for that individual in order to move forward. It's so liberating to work in the present and every time I rediscover it, it's a revelation!"</a:t>
            </a:r>
            <a:br>
              <a:rPr lang="en-GB" dirty="0"/>
            </a:br>
            <a:r>
              <a:rPr lang="en-GB" dirty="0"/>
              <a:t>Ellie Rouse MSTAT</a:t>
            </a:r>
            <a:r>
              <a:rPr lang="en-GB" sz="2000" dirty="0">
                <a:latin typeface="Ebrima" panose="02000000000000000000" pitchFamily="2" charset="0"/>
                <a:ea typeface="Ebrima" panose="02000000000000000000" pitchFamily="2" charset="0"/>
                <a:cs typeface="Ebrima" panose="02000000000000000000" pitchFamily="2" charset="0"/>
              </a:rPr>
              <a:t>  </a:t>
            </a:r>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98479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B1E2E-6A76-4E59-AE1E-B154D4957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98" y="1633149"/>
            <a:ext cx="5401056" cy="3591702"/>
          </a:xfrm>
          <a:prstGeom prst="rect">
            <a:avLst/>
          </a:prstGeom>
        </p:spPr>
      </p:pic>
      <p:pic>
        <p:nvPicPr>
          <p:cNvPr id="5" name="Picture 4">
            <a:extLst>
              <a:ext uri="{FF2B5EF4-FFF2-40B4-BE49-F238E27FC236}">
                <a16:creationId xmlns:a16="http://schemas.microsoft.com/office/drawing/2014/main" id="{4B9B6E8C-E59C-40D0-B0B8-BED85732B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148" y="1633149"/>
            <a:ext cx="5401056" cy="3591702"/>
          </a:xfrm>
          <a:prstGeom prst="rect">
            <a:avLst/>
          </a:prstGeom>
        </p:spPr>
      </p:pic>
    </p:spTree>
    <p:extLst>
      <p:ext uri="{BB962C8B-B14F-4D97-AF65-F5344CB8AC3E}">
        <p14:creationId xmlns:p14="http://schemas.microsoft.com/office/powerpoint/2010/main" val="396435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B554BF-E275-4E85-BFB9-51D5FE36AB28}"/>
              </a:ext>
            </a:extLst>
          </p:cNvPr>
          <p:cNvSpPr txBox="1"/>
          <p:nvPr/>
        </p:nvSpPr>
        <p:spPr>
          <a:xfrm>
            <a:off x="1291883" y="1520785"/>
            <a:ext cx="9833317" cy="3816429"/>
          </a:xfrm>
          <a:prstGeom prst="rect">
            <a:avLst/>
          </a:prstGeom>
          <a:noFill/>
        </p:spPr>
        <p:txBody>
          <a:bodyPr wrap="square" rtlCol="0">
            <a:spAutoFit/>
          </a:bodyPr>
          <a:lstStyle/>
          <a:p>
            <a:r>
              <a:rPr lang="en-GB" sz="2800" dirty="0">
                <a:latin typeface="Ebrima" panose="02000000000000000000" pitchFamily="2" charset="0"/>
                <a:ea typeface="Ebrima" panose="02000000000000000000" pitchFamily="2" charset="0"/>
                <a:cs typeface="Ebrima" panose="02000000000000000000" pitchFamily="2" charset="0"/>
              </a:rPr>
              <a:t>“The course is very interactive and includes not only how one might work with a toddler or teenager but also how to approach a school, how to plan an inset day and how a curriculum might look like. </a:t>
            </a:r>
            <a:br>
              <a:rPr lang="en-GB" sz="2800" dirty="0">
                <a:latin typeface="Ebrima" panose="02000000000000000000" pitchFamily="2" charset="0"/>
                <a:ea typeface="Ebrima" panose="02000000000000000000" pitchFamily="2" charset="0"/>
                <a:cs typeface="Ebrima" panose="02000000000000000000" pitchFamily="2" charset="0"/>
              </a:rPr>
            </a:br>
            <a:r>
              <a:rPr lang="en-GB" sz="2800" dirty="0">
                <a:latin typeface="Ebrima" panose="02000000000000000000" pitchFamily="2" charset="0"/>
                <a:ea typeface="Ebrima" panose="02000000000000000000" pitchFamily="2" charset="0"/>
                <a:cs typeface="Ebrima" panose="02000000000000000000" pitchFamily="2" charset="0"/>
              </a:rPr>
              <a:t>   Of course the learning continues even after the course had ended, so it is very encouraging to become part of a supportive community of teachers who are working towards a common goal."</a:t>
            </a:r>
            <a:br>
              <a:rPr lang="en-GB" dirty="0"/>
            </a:br>
            <a:r>
              <a:rPr lang="en-GB" dirty="0">
                <a:latin typeface="Ebrima" panose="02000000000000000000" pitchFamily="2" charset="0"/>
                <a:ea typeface="Ebrima" panose="02000000000000000000" pitchFamily="2" charset="0"/>
                <a:cs typeface="Ebrima" panose="02000000000000000000" pitchFamily="2" charset="0"/>
              </a:rPr>
              <a:t>Regina </a:t>
            </a:r>
            <a:r>
              <a:rPr lang="en-GB" dirty="0" err="1">
                <a:latin typeface="Ebrima" panose="02000000000000000000" pitchFamily="2" charset="0"/>
                <a:ea typeface="Ebrima" panose="02000000000000000000" pitchFamily="2" charset="0"/>
                <a:cs typeface="Ebrima" panose="02000000000000000000" pitchFamily="2" charset="0"/>
              </a:rPr>
              <a:t>Stratil</a:t>
            </a:r>
            <a:r>
              <a:rPr lang="en-GB" dirty="0">
                <a:latin typeface="Ebrima" panose="02000000000000000000" pitchFamily="2" charset="0"/>
                <a:ea typeface="Ebrima" panose="02000000000000000000" pitchFamily="2" charset="0"/>
                <a:cs typeface="Ebrima" panose="02000000000000000000" pitchFamily="2" charset="0"/>
              </a:rPr>
              <a:t> MSTAT</a:t>
            </a:r>
            <a:endParaRPr lang="en-US"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21711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B937-682D-4B44-A31A-9F52F4B5F670}"/>
              </a:ext>
            </a:extLst>
          </p:cNvPr>
          <p:cNvSpPr>
            <a:spLocks noGrp="1"/>
          </p:cNvSpPr>
          <p:nvPr>
            <p:ph type="title"/>
          </p:nvPr>
        </p:nvSpPr>
        <p:spPr>
          <a:xfrm>
            <a:off x="295423" y="365125"/>
            <a:ext cx="11058377" cy="1325563"/>
          </a:xfrm>
        </p:spPr>
        <p:txBody>
          <a:bodyPr>
            <a:normAutofit fontScale="90000"/>
          </a:bodyPr>
          <a:lstStyle/>
          <a:p>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6700" b="1" dirty="0">
                <a:solidFill>
                  <a:srgbClr val="4F6228"/>
                </a:solidFill>
                <a:latin typeface="Ebrima" panose="02000000000000000000" pitchFamily="2" charset="0"/>
                <a:ea typeface="Ebrima" panose="02000000000000000000" pitchFamily="2" charset="0"/>
                <a:cs typeface="Ebrima" panose="02000000000000000000" pitchFamily="2" charset="0"/>
              </a:rPr>
              <a:t>Workshop One</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3000" dirty="0">
                <a:latin typeface="Ebrima" panose="02000000000000000000" pitchFamily="2" charset="0"/>
                <a:ea typeface="Ebrima" panose="02000000000000000000" pitchFamily="2" charset="0"/>
                <a:cs typeface="Ebrima" panose="02000000000000000000" pitchFamily="2" charset="0"/>
              </a:rPr>
              <a:t>The Developing Self Education Training Course</a:t>
            </a:r>
            <a:br>
              <a:rPr lang="en-GB" sz="2700" dirty="0">
                <a:latin typeface="Ebrima" panose="02000000000000000000" pitchFamily="2" charset="0"/>
                <a:ea typeface="Ebrima" panose="02000000000000000000" pitchFamily="2" charset="0"/>
                <a:cs typeface="Ebrima" panose="02000000000000000000" pitchFamily="2" charset="0"/>
              </a:rPr>
            </a:b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64A89E2B-7FD3-4999-A3C8-D647E10FC3BD}"/>
              </a:ext>
            </a:extLst>
          </p:cNvPr>
          <p:cNvSpPr txBox="1"/>
          <p:nvPr/>
        </p:nvSpPr>
        <p:spPr>
          <a:xfrm>
            <a:off x="5781822" y="1972042"/>
            <a:ext cx="5571978" cy="4708981"/>
          </a:xfrm>
          <a:prstGeom prst="rect">
            <a:avLst/>
          </a:prstGeom>
          <a:noFill/>
        </p:spPr>
        <p:txBody>
          <a:bodyPr wrap="square" rtlCol="0">
            <a:spAutoFit/>
          </a:bodyPr>
          <a:lstStyle/>
          <a:p>
            <a:r>
              <a:rPr lang="en-GB" sz="2000" dirty="0">
                <a:latin typeface="Ebrima" panose="02000000000000000000" pitchFamily="2" charset="0"/>
                <a:ea typeface="Ebrima" panose="02000000000000000000" pitchFamily="2" charset="0"/>
                <a:cs typeface="Ebrima" panose="02000000000000000000" pitchFamily="2" charset="0"/>
              </a:rPr>
              <a:t>A two-day workshop. Learning includes: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Standard AT curricula for schools and colleges.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What you might include in a preliminary training for classroom teachers.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How to structure initial sessions with classes of children or young adults.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Hands-on work with children and young adults. Plus tips for managing groups of children and young adults.</a:t>
            </a:r>
            <a:br>
              <a:rPr lang="en-GB" sz="2000" dirty="0">
                <a:latin typeface="Ebrima" panose="02000000000000000000" pitchFamily="2" charset="0"/>
                <a:ea typeface="Ebrima" panose="02000000000000000000" pitchFamily="2" charset="0"/>
                <a:cs typeface="Ebrima" panose="02000000000000000000" pitchFamily="2" charset="0"/>
              </a:rPr>
            </a:b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4" name="Picture 3">
            <a:extLst>
              <a:ext uri="{FF2B5EF4-FFF2-40B4-BE49-F238E27FC236}">
                <a16:creationId xmlns:a16="http://schemas.microsoft.com/office/drawing/2014/main" id="{9D3CAAC8-A59B-4B83-AF89-134B3F4F4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3" y="2637952"/>
            <a:ext cx="5078436" cy="3377159"/>
          </a:xfrm>
          <a:prstGeom prst="rect">
            <a:avLst/>
          </a:prstGeom>
        </p:spPr>
      </p:pic>
    </p:spTree>
    <p:extLst>
      <p:ext uri="{BB962C8B-B14F-4D97-AF65-F5344CB8AC3E}">
        <p14:creationId xmlns:p14="http://schemas.microsoft.com/office/powerpoint/2010/main" val="3877100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B937-682D-4B44-A31A-9F52F4B5F670}"/>
              </a:ext>
            </a:extLst>
          </p:cNvPr>
          <p:cNvSpPr>
            <a:spLocks noGrp="1"/>
          </p:cNvSpPr>
          <p:nvPr>
            <p:ph type="title"/>
          </p:nvPr>
        </p:nvSpPr>
        <p:spPr>
          <a:xfrm>
            <a:off x="301674" y="365125"/>
            <a:ext cx="11150600" cy="1325563"/>
          </a:xfrm>
        </p:spPr>
        <p:txBody>
          <a:bodyPr>
            <a:normAutofit fontScale="90000"/>
          </a:bodyPr>
          <a:lstStyle/>
          <a:p>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6700" b="1" dirty="0">
                <a:solidFill>
                  <a:srgbClr val="4F6228"/>
                </a:solidFill>
                <a:latin typeface="Ebrima" panose="02000000000000000000" pitchFamily="2" charset="0"/>
                <a:ea typeface="Ebrima" panose="02000000000000000000" pitchFamily="2" charset="0"/>
                <a:cs typeface="Ebrima" panose="02000000000000000000" pitchFamily="2" charset="0"/>
              </a:rPr>
              <a:t>Workshop Two</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3000" dirty="0">
                <a:latin typeface="Ebrima" panose="02000000000000000000" pitchFamily="2" charset="0"/>
                <a:ea typeface="Ebrima" panose="02000000000000000000" pitchFamily="2" charset="0"/>
                <a:cs typeface="Ebrima" panose="02000000000000000000" pitchFamily="2" charset="0"/>
              </a:rPr>
              <a:t>The Developing Self Education Training Course</a:t>
            </a:r>
            <a:br>
              <a:rPr lang="en-GB" sz="2700" dirty="0">
                <a:latin typeface="Ebrima" panose="02000000000000000000" pitchFamily="2" charset="0"/>
                <a:ea typeface="Ebrima" panose="02000000000000000000" pitchFamily="2" charset="0"/>
                <a:cs typeface="Ebrima" panose="02000000000000000000" pitchFamily="2" charset="0"/>
              </a:rPr>
            </a:b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64A89E2B-7FD3-4999-A3C8-D647E10FC3BD}"/>
              </a:ext>
            </a:extLst>
          </p:cNvPr>
          <p:cNvSpPr txBox="1"/>
          <p:nvPr/>
        </p:nvSpPr>
        <p:spPr>
          <a:xfrm>
            <a:off x="5880296" y="1690688"/>
            <a:ext cx="5571978" cy="4708981"/>
          </a:xfrm>
          <a:prstGeom prst="rect">
            <a:avLst/>
          </a:prstGeom>
          <a:noFill/>
        </p:spPr>
        <p:txBody>
          <a:bodyPr wrap="square" rtlCol="0">
            <a:spAutoFit/>
          </a:bodyPr>
          <a:lstStyle/>
          <a:p>
            <a:r>
              <a:rPr lang="en-GB" sz="2000" dirty="0">
                <a:latin typeface="Ebrima" panose="02000000000000000000" pitchFamily="2" charset="0"/>
                <a:ea typeface="Ebrima" panose="02000000000000000000" pitchFamily="2" charset="0"/>
                <a:cs typeface="Ebrima" panose="02000000000000000000" pitchFamily="2" charset="0"/>
              </a:rPr>
              <a:t>A two-day workshop. Learning includes: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Educare Movement Circle and Educare Quiet Time.</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Body Mapping.</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Games for different age groups. </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Writing skills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Engaging with technology, especially phones.</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pPr marL="342900" indent="-342900">
              <a:buBlip>
                <a:blip r:embed="rId2"/>
              </a:buBlip>
            </a:pPr>
            <a:r>
              <a:rPr lang="en-GB" sz="2000" dirty="0">
                <a:latin typeface="Ebrima" panose="02000000000000000000" pitchFamily="2" charset="0"/>
                <a:ea typeface="Ebrima" panose="02000000000000000000" pitchFamily="2" charset="0"/>
                <a:cs typeface="Ebrima" panose="02000000000000000000" pitchFamily="2" charset="0"/>
              </a:rPr>
              <a:t>Moving to learn</a:t>
            </a:r>
          </a:p>
        </p:txBody>
      </p:sp>
      <p:pic>
        <p:nvPicPr>
          <p:cNvPr id="7" name="Picture 6">
            <a:extLst>
              <a:ext uri="{FF2B5EF4-FFF2-40B4-BE49-F238E27FC236}">
                <a16:creationId xmlns:a16="http://schemas.microsoft.com/office/drawing/2014/main" id="{F237CDC4-BE81-4BF1-AB3F-A507D202E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74" y="2449081"/>
            <a:ext cx="5006536" cy="3754902"/>
          </a:xfrm>
          <a:prstGeom prst="rect">
            <a:avLst/>
          </a:prstGeom>
        </p:spPr>
      </p:pic>
    </p:spTree>
    <p:extLst>
      <p:ext uri="{BB962C8B-B14F-4D97-AF65-F5344CB8AC3E}">
        <p14:creationId xmlns:p14="http://schemas.microsoft.com/office/powerpoint/2010/main" val="2258291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447D8C-4A91-4798-9321-A003CC59D119}"/>
              </a:ext>
            </a:extLst>
          </p:cNvPr>
          <p:cNvSpPr txBox="1"/>
          <p:nvPr/>
        </p:nvSpPr>
        <p:spPr>
          <a:xfrm>
            <a:off x="1688123" y="2658794"/>
            <a:ext cx="9003323" cy="1754326"/>
          </a:xfrm>
          <a:prstGeom prst="rect">
            <a:avLst/>
          </a:prstGeom>
          <a:noFill/>
        </p:spPr>
        <p:txBody>
          <a:bodyPr wrap="square" rtlCol="0">
            <a:spAutoFit/>
          </a:bodyPr>
          <a:lstStyle/>
          <a:p>
            <a:r>
              <a:rPr lang="en-GB" sz="5400" dirty="0">
                <a:solidFill>
                  <a:srgbClr val="4F6228"/>
                </a:solidFill>
                <a:latin typeface="Ebrima" panose="02000000000000000000" pitchFamily="2" charset="0"/>
                <a:ea typeface="Ebrima" panose="02000000000000000000" pitchFamily="2" charset="0"/>
                <a:cs typeface="Ebrima" panose="02000000000000000000" pitchFamily="2" charset="0"/>
              </a:rPr>
              <a:t>And the most important skill of all….</a:t>
            </a:r>
            <a:endParaRPr lang="en-US" sz="54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43943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447D8C-4A91-4798-9321-A003CC59D119}"/>
              </a:ext>
            </a:extLst>
          </p:cNvPr>
          <p:cNvSpPr txBox="1"/>
          <p:nvPr/>
        </p:nvSpPr>
        <p:spPr>
          <a:xfrm>
            <a:off x="970673" y="211016"/>
            <a:ext cx="10250656" cy="1015663"/>
          </a:xfrm>
          <a:prstGeom prst="rect">
            <a:avLst/>
          </a:prstGeom>
          <a:noFill/>
        </p:spPr>
        <p:txBody>
          <a:bodyPr wrap="square" rtlCol="0">
            <a:spAutoFit/>
          </a:bodyPr>
          <a:lstStyle/>
          <a:p>
            <a:pPr algn="ctr"/>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Having fun!</a:t>
            </a: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pic>
        <p:nvPicPr>
          <p:cNvPr id="3" name="Picture 2">
            <a:extLst>
              <a:ext uri="{FF2B5EF4-FFF2-40B4-BE49-F238E27FC236}">
                <a16:creationId xmlns:a16="http://schemas.microsoft.com/office/drawing/2014/main" id="{B55A750B-0EB5-4BF5-BB23-1F26DA558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2" y="1414193"/>
            <a:ext cx="3776882" cy="5035843"/>
          </a:xfrm>
          <a:prstGeom prst="rect">
            <a:avLst/>
          </a:prstGeom>
        </p:spPr>
      </p:pic>
      <p:pic>
        <p:nvPicPr>
          <p:cNvPr id="6" name="Picture 5">
            <a:extLst>
              <a:ext uri="{FF2B5EF4-FFF2-40B4-BE49-F238E27FC236}">
                <a16:creationId xmlns:a16="http://schemas.microsoft.com/office/drawing/2014/main" id="{558A59E4-9A99-4339-8F92-75CCD8655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078" y="1414191"/>
            <a:ext cx="3776883" cy="5035845"/>
          </a:xfrm>
          <a:prstGeom prst="rect">
            <a:avLst/>
          </a:prstGeom>
        </p:spPr>
      </p:pic>
    </p:spTree>
    <p:extLst>
      <p:ext uri="{BB962C8B-B14F-4D97-AF65-F5344CB8AC3E}">
        <p14:creationId xmlns:p14="http://schemas.microsoft.com/office/powerpoint/2010/main" val="351081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00CD37-77C7-411B-A127-B3B81765DED8}"/>
              </a:ext>
            </a:extLst>
          </p:cNvPr>
          <p:cNvSpPr txBox="1"/>
          <p:nvPr/>
        </p:nvSpPr>
        <p:spPr>
          <a:xfrm>
            <a:off x="844059" y="110586"/>
            <a:ext cx="10968111" cy="1384995"/>
          </a:xfrm>
          <a:prstGeom prst="rect">
            <a:avLst/>
          </a:prstGeom>
          <a:noFill/>
        </p:spPr>
        <p:txBody>
          <a:bodyPr wrap="square" rtlCol="0">
            <a:spAutoFit/>
          </a:bodyPr>
          <a:lstStyle/>
          <a:p>
            <a:pPr algn="ct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Course Devised and Taught by </a:t>
            </a:r>
          </a:p>
          <a:p>
            <a:pPr algn="ctr"/>
            <a:r>
              <a:rPr lang="en-GB" sz="2800" dirty="0">
                <a:latin typeface="Ebrima" panose="02000000000000000000" pitchFamily="2" charset="0"/>
                <a:ea typeface="Ebrima" panose="02000000000000000000" pitchFamily="2" charset="0"/>
                <a:cs typeface="Ebrima" panose="02000000000000000000" pitchFamily="2" charset="0"/>
              </a:rPr>
              <a:t>Sue Merry MSTAT and Judith Kleinman AGSM MSTAT</a:t>
            </a:r>
          </a:p>
          <a:p>
            <a:pPr algn="ctr"/>
            <a:r>
              <a:rPr lang="en-GB" sz="2000" dirty="0">
                <a:solidFill>
                  <a:srgbClr val="4F6228"/>
                </a:solidFill>
                <a:latin typeface="Ebrima" panose="02000000000000000000" pitchFamily="2" charset="0"/>
                <a:ea typeface="Ebrima" panose="02000000000000000000" pitchFamily="2" charset="0"/>
                <a:cs typeface="Ebrima" panose="02000000000000000000" pitchFamily="2" charset="0"/>
              </a:rPr>
              <a:t>Assisted by Esther </a:t>
            </a:r>
            <a:r>
              <a:rPr lang="en-GB" sz="2000" dirty="0" err="1">
                <a:solidFill>
                  <a:srgbClr val="4F6228"/>
                </a:solidFill>
                <a:latin typeface="Ebrima" panose="02000000000000000000" pitchFamily="2" charset="0"/>
                <a:ea typeface="Ebrima" panose="02000000000000000000" pitchFamily="2" charset="0"/>
                <a:cs typeface="Ebrima" panose="02000000000000000000" pitchFamily="2" charset="0"/>
              </a:rPr>
              <a:t>Miltiadous</a:t>
            </a:r>
            <a:r>
              <a:rPr lang="en-GB" sz="2000" dirty="0">
                <a:solidFill>
                  <a:srgbClr val="4F6228"/>
                </a:solidFill>
                <a:latin typeface="Ebrima" panose="02000000000000000000" pitchFamily="2" charset="0"/>
                <a:ea typeface="Ebrima" panose="02000000000000000000" pitchFamily="2" charset="0"/>
                <a:cs typeface="Ebrima" panose="02000000000000000000" pitchFamily="2" charset="0"/>
              </a:rPr>
              <a:t> MSTAT</a:t>
            </a:r>
            <a:endParaRPr lang="en-US" sz="20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pic>
        <p:nvPicPr>
          <p:cNvPr id="8" name="Picture 7">
            <a:extLst>
              <a:ext uri="{FF2B5EF4-FFF2-40B4-BE49-F238E27FC236}">
                <a16:creationId xmlns:a16="http://schemas.microsoft.com/office/drawing/2014/main" id="{98CCA90C-D31C-4BC8-8187-4AF8DB7BB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895" y="1624198"/>
            <a:ext cx="7694441" cy="5116803"/>
          </a:xfrm>
          <a:prstGeom prst="rect">
            <a:avLst/>
          </a:prstGeom>
        </p:spPr>
      </p:pic>
    </p:spTree>
    <p:extLst>
      <p:ext uri="{BB962C8B-B14F-4D97-AF65-F5344CB8AC3E}">
        <p14:creationId xmlns:p14="http://schemas.microsoft.com/office/powerpoint/2010/main" val="2282577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CC12B-E65D-4C2D-B349-5E09D36E6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02" y="2518117"/>
            <a:ext cx="4904936" cy="3678702"/>
          </a:xfrm>
          <a:prstGeom prst="rect">
            <a:avLst/>
          </a:prstGeom>
        </p:spPr>
      </p:pic>
      <p:pic>
        <p:nvPicPr>
          <p:cNvPr id="7" name="Picture 6">
            <a:extLst>
              <a:ext uri="{FF2B5EF4-FFF2-40B4-BE49-F238E27FC236}">
                <a16:creationId xmlns:a16="http://schemas.microsoft.com/office/drawing/2014/main" id="{4243C187-8732-48E3-B4A2-E15995AF9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989" y="2518117"/>
            <a:ext cx="4992909" cy="3678702"/>
          </a:xfrm>
          <a:prstGeom prst="rect">
            <a:avLst/>
          </a:prstGeom>
        </p:spPr>
      </p:pic>
      <p:sp>
        <p:nvSpPr>
          <p:cNvPr id="8" name="TextBox 7">
            <a:extLst>
              <a:ext uri="{FF2B5EF4-FFF2-40B4-BE49-F238E27FC236}">
                <a16:creationId xmlns:a16="http://schemas.microsoft.com/office/drawing/2014/main" id="{1E7DC66A-924E-4AE9-A340-0B5CBEA2D57F}"/>
              </a:ext>
            </a:extLst>
          </p:cNvPr>
          <p:cNvSpPr txBox="1"/>
          <p:nvPr/>
        </p:nvSpPr>
        <p:spPr>
          <a:xfrm>
            <a:off x="783103" y="199516"/>
            <a:ext cx="10625796" cy="1785104"/>
          </a:xfrm>
          <a:prstGeom prst="rect">
            <a:avLst/>
          </a:prstGeom>
          <a:noFill/>
        </p:spPr>
        <p:txBody>
          <a:bodyPr wrap="square" rtlCol="0">
            <a:spAutoFit/>
          </a:bodyPr>
          <a:lstStyle/>
          <a:p>
            <a:r>
              <a:rPr lang="en-GB" sz="5400" dirty="0">
                <a:solidFill>
                  <a:srgbClr val="4F6228"/>
                </a:solidFill>
                <a:latin typeface="Ebrima" panose="02000000000000000000" pitchFamily="2" charset="0"/>
                <a:ea typeface="Ebrima" panose="02000000000000000000" pitchFamily="2" charset="0"/>
                <a:cs typeface="Ebrima" panose="02000000000000000000" pitchFamily="2" charset="0"/>
              </a:rPr>
              <a:t>Mentoring</a:t>
            </a:r>
          </a:p>
          <a:p>
            <a:r>
              <a:rPr lang="en-GB" sz="2800" dirty="0">
                <a:latin typeface="Ebrima" panose="02000000000000000000" pitchFamily="2" charset="0"/>
                <a:ea typeface="Ebrima" panose="02000000000000000000" pitchFamily="2" charset="0"/>
                <a:cs typeface="Ebrima" panose="02000000000000000000" pitchFamily="2" charset="0"/>
              </a:rPr>
              <a:t>Visit Sue at Educare Small School and Judith at the Royal College of Music and the Junior Royal Academy of Music</a:t>
            </a:r>
            <a:endParaRPr lang="en-US" sz="28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45826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64D91-1C16-40BB-B422-E7E4C336FD23}"/>
              </a:ext>
            </a:extLst>
          </p:cNvPr>
          <p:cNvSpPr txBox="1"/>
          <p:nvPr/>
        </p:nvSpPr>
        <p:spPr>
          <a:xfrm>
            <a:off x="662608" y="318052"/>
            <a:ext cx="10933043" cy="1323439"/>
          </a:xfrm>
          <a:prstGeom prst="rect">
            <a:avLst/>
          </a:prstGeom>
          <a:noFill/>
        </p:spPr>
        <p:txBody>
          <a:bodyPr wrap="square" rtlCol="0">
            <a:spAutoFit/>
          </a:bodyPr>
          <a:lstStyle/>
          <a:p>
            <a:pPr algn="ctr"/>
            <a:r>
              <a:rPr lang="en-GB" sz="6000" dirty="0">
                <a:solidFill>
                  <a:srgbClr val="4F6228"/>
                </a:solidFill>
                <a:latin typeface="Ebrima" panose="02000000000000000000" pitchFamily="2" charset="0"/>
                <a:ea typeface="Ebrima" panose="02000000000000000000" pitchFamily="2" charset="0"/>
                <a:cs typeface="Ebrima" panose="02000000000000000000" pitchFamily="2" charset="0"/>
              </a:rPr>
              <a:t>Next Courses</a:t>
            </a:r>
          </a:p>
          <a:p>
            <a:pPr algn="ctr"/>
            <a:r>
              <a:rPr lang="en-GB" sz="2000" dirty="0">
                <a:latin typeface="Ebrima" panose="02000000000000000000" pitchFamily="2" charset="0"/>
                <a:ea typeface="Ebrima" panose="02000000000000000000" pitchFamily="2" charset="0"/>
                <a:cs typeface="Ebrima" panose="02000000000000000000" pitchFamily="2" charset="0"/>
              </a:rPr>
              <a:t>Contact us via our website to book a place</a:t>
            </a: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4" name="Picture 3">
            <a:extLst>
              <a:ext uri="{FF2B5EF4-FFF2-40B4-BE49-F238E27FC236}">
                <a16:creationId xmlns:a16="http://schemas.microsoft.com/office/drawing/2014/main" id="{8BA0F548-DC03-4706-913E-6CB61CCAE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07" y="2080384"/>
            <a:ext cx="2143125" cy="1426152"/>
          </a:xfrm>
          <a:prstGeom prst="rect">
            <a:avLst/>
          </a:prstGeom>
        </p:spPr>
      </p:pic>
      <p:pic>
        <p:nvPicPr>
          <p:cNvPr id="6" name="Picture 5">
            <a:extLst>
              <a:ext uri="{FF2B5EF4-FFF2-40B4-BE49-F238E27FC236}">
                <a16:creationId xmlns:a16="http://schemas.microsoft.com/office/drawing/2014/main" id="{8E1CBDF5-AFB9-4048-9B88-053C83F80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08" y="4225993"/>
            <a:ext cx="2143125" cy="2143125"/>
          </a:xfrm>
          <a:prstGeom prst="rect">
            <a:avLst/>
          </a:prstGeom>
        </p:spPr>
      </p:pic>
      <p:sp>
        <p:nvSpPr>
          <p:cNvPr id="7" name="TextBox 6">
            <a:extLst>
              <a:ext uri="{FF2B5EF4-FFF2-40B4-BE49-F238E27FC236}">
                <a16:creationId xmlns:a16="http://schemas.microsoft.com/office/drawing/2014/main" id="{D24E96E2-D4DF-4D3B-815D-5A78EE5FEEDE}"/>
              </a:ext>
            </a:extLst>
          </p:cNvPr>
          <p:cNvSpPr txBox="1"/>
          <p:nvPr/>
        </p:nvSpPr>
        <p:spPr>
          <a:xfrm>
            <a:off x="3326296" y="2193296"/>
            <a:ext cx="8269355" cy="1200329"/>
          </a:xfrm>
          <a:prstGeom prst="rect">
            <a:avLst/>
          </a:prstGeom>
          <a:noFill/>
        </p:spPr>
        <p:txBody>
          <a:bodyPr wrap="square" rtlCol="0">
            <a:spAutoFit/>
          </a:bodyPr>
          <a:lstStyle/>
          <a:p>
            <a:r>
              <a:rPr lang="en-GB" sz="3200" dirty="0">
                <a:latin typeface="Ebrima" panose="02000000000000000000" pitchFamily="2" charset="0"/>
                <a:ea typeface="Ebrima" panose="02000000000000000000" pitchFamily="2" charset="0"/>
                <a:cs typeface="Ebrima" panose="02000000000000000000" pitchFamily="2" charset="0"/>
              </a:rPr>
              <a:t>London, England</a:t>
            </a:r>
          </a:p>
          <a:p>
            <a:r>
              <a:rPr lang="en-GB" sz="2000" dirty="0">
                <a:latin typeface="Ebrima" panose="02000000000000000000" pitchFamily="2" charset="0"/>
                <a:ea typeface="Ebrima" panose="02000000000000000000" pitchFamily="2" charset="0"/>
                <a:cs typeface="Ebrima" panose="02000000000000000000" pitchFamily="2" charset="0"/>
              </a:rPr>
              <a:t>Workshop One: November 10</a:t>
            </a:r>
            <a:r>
              <a:rPr lang="en-GB" sz="2000" baseline="30000" dirty="0">
                <a:latin typeface="Ebrima" panose="02000000000000000000" pitchFamily="2" charset="0"/>
                <a:ea typeface="Ebrima" panose="02000000000000000000" pitchFamily="2" charset="0"/>
                <a:cs typeface="Ebrima" panose="02000000000000000000" pitchFamily="2" charset="0"/>
              </a:rPr>
              <a:t>th</a:t>
            </a:r>
            <a:r>
              <a:rPr lang="en-GB" sz="2000" dirty="0">
                <a:latin typeface="Ebrima" panose="02000000000000000000" pitchFamily="2" charset="0"/>
                <a:ea typeface="Ebrima" panose="02000000000000000000" pitchFamily="2" charset="0"/>
                <a:cs typeface="Ebrima" panose="02000000000000000000" pitchFamily="2" charset="0"/>
              </a:rPr>
              <a:t> &amp; 11</a:t>
            </a:r>
            <a:r>
              <a:rPr lang="en-GB" sz="2000" baseline="30000" dirty="0">
                <a:latin typeface="Ebrima" panose="02000000000000000000" pitchFamily="2" charset="0"/>
                <a:ea typeface="Ebrima" panose="02000000000000000000" pitchFamily="2" charset="0"/>
                <a:cs typeface="Ebrima" panose="02000000000000000000" pitchFamily="2" charset="0"/>
              </a:rPr>
              <a:t>th</a:t>
            </a:r>
            <a:r>
              <a:rPr lang="en-GB" sz="2000" dirty="0">
                <a:latin typeface="Ebrima" panose="02000000000000000000" pitchFamily="2" charset="0"/>
                <a:ea typeface="Ebrima" panose="02000000000000000000" pitchFamily="2" charset="0"/>
                <a:cs typeface="Ebrima" panose="02000000000000000000" pitchFamily="2" charset="0"/>
              </a:rPr>
              <a:t> 2018</a:t>
            </a:r>
          </a:p>
          <a:p>
            <a:r>
              <a:rPr lang="en-GB" sz="2000" dirty="0">
                <a:latin typeface="Ebrima" panose="02000000000000000000" pitchFamily="2" charset="0"/>
                <a:ea typeface="Ebrima" panose="02000000000000000000" pitchFamily="2" charset="0"/>
                <a:cs typeface="Ebrima" panose="02000000000000000000" pitchFamily="2" charset="0"/>
              </a:rPr>
              <a:t>Workshop Two: February  23</a:t>
            </a:r>
            <a:r>
              <a:rPr lang="en-GB" sz="2000" baseline="30000" dirty="0">
                <a:latin typeface="Ebrima" panose="02000000000000000000" pitchFamily="2" charset="0"/>
                <a:ea typeface="Ebrima" panose="02000000000000000000" pitchFamily="2" charset="0"/>
                <a:cs typeface="Ebrima" panose="02000000000000000000" pitchFamily="2" charset="0"/>
              </a:rPr>
              <a:t>rd</a:t>
            </a:r>
            <a:r>
              <a:rPr lang="en-GB" sz="2000" dirty="0">
                <a:latin typeface="Ebrima" panose="02000000000000000000" pitchFamily="2" charset="0"/>
                <a:ea typeface="Ebrima" panose="02000000000000000000" pitchFamily="2" charset="0"/>
                <a:cs typeface="Ebrima" panose="02000000000000000000" pitchFamily="2" charset="0"/>
              </a:rPr>
              <a:t> &amp; 24</a:t>
            </a:r>
            <a:r>
              <a:rPr lang="en-GB" sz="2000" baseline="30000" dirty="0">
                <a:latin typeface="Ebrima" panose="02000000000000000000" pitchFamily="2" charset="0"/>
                <a:ea typeface="Ebrima" panose="02000000000000000000" pitchFamily="2" charset="0"/>
                <a:cs typeface="Ebrima" panose="02000000000000000000" pitchFamily="2" charset="0"/>
              </a:rPr>
              <a:t>th</a:t>
            </a:r>
            <a:r>
              <a:rPr lang="en-GB" sz="2000" dirty="0">
                <a:latin typeface="Ebrima" panose="02000000000000000000" pitchFamily="2" charset="0"/>
                <a:ea typeface="Ebrima" panose="02000000000000000000" pitchFamily="2" charset="0"/>
                <a:cs typeface="Ebrima" panose="02000000000000000000" pitchFamily="2" charset="0"/>
              </a:rPr>
              <a:t> 2018 </a:t>
            </a: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0D8A0206-5784-487D-90BE-2F088EAF6DD8}"/>
              </a:ext>
            </a:extLst>
          </p:cNvPr>
          <p:cNvSpPr txBox="1"/>
          <p:nvPr/>
        </p:nvSpPr>
        <p:spPr>
          <a:xfrm>
            <a:off x="3326297" y="4238503"/>
            <a:ext cx="8269354" cy="2123658"/>
          </a:xfrm>
          <a:prstGeom prst="rect">
            <a:avLst/>
          </a:prstGeom>
          <a:noFill/>
        </p:spPr>
        <p:txBody>
          <a:bodyPr wrap="square" rtlCol="0">
            <a:spAutoFit/>
          </a:bodyPr>
          <a:lstStyle/>
          <a:p>
            <a:r>
              <a:rPr lang="en-GB" sz="3600" dirty="0">
                <a:latin typeface="Ebrima" panose="02000000000000000000" pitchFamily="2" charset="0"/>
                <a:ea typeface="Ebrima" panose="02000000000000000000" pitchFamily="2" charset="0"/>
                <a:cs typeface="Ebrima" panose="02000000000000000000" pitchFamily="2" charset="0"/>
              </a:rPr>
              <a:t>New York</a:t>
            </a:r>
          </a:p>
          <a:p>
            <a:r>
              <a:rPr lang="en-GB" sz="2000" dirty="0">
                <a:latin typeface="Ebrima" panose="02000000000000000000" pitchFamily="2" charset="0"/>
                <a:ea typeface="Ebrima" panose="02000000000000000000" pitchFamily="2" charset="0"/>
                <a:cs typeface="Ebrima" panose="02000000000000000000" pitchFamily="2" charset="0"/>
              </a:rPr>
              <a:t>Workshops One &amp; Two: March 28</a:t>
            </a:r>
            <a:r>
              <a:rPr lang="en-GB" sz="2000" baseline="30000" dirty="0">
                <a:latin typeface="Ebrima" panose="02000000000000000000" pitchFamily="2" charset="0"/>
                <a:ea typeface="Ebrima" panose="02000000000000000000" pitchFamily="2" charset="0"/>
                <a:cs typeface="Ebrima" panose="02000000000000000000" pitchFamily="2" charset="0"/>
              </a:rPr>
              <a:t>th</a:t>
            </a:r>
            <a:r>
              <a:rPr lang="en-GB" sz="2000" dirty="0">
                <a:latin typeface="Ebrima" panose="02000000000000000000" pitchFamily="2" charset="0"/>
                <a:ea typeface="Ebrima" panose="02000000000000000000" pitchFamily="2" charset="0"/>
                <a:cs typeface="Ebrima" panose="02000000000000000000" pitchFamily="2" charset="0"/>
              </a:rPr>
              <a:t> to 31</a:t>
            </a:r>
            <a:r>
              <a:rPr lang="en-GB" sz="2000" baseline="30000" dirty="0">
                <a:latin typeface="Ebrima" panose="02000000000000000000" pitchFamily="2" charset="0"/>
                <a:ea typeface="Ebrima" panose="02000000000000000000" pitchFamily="2" charset="0"/>
                <a:cs typeface="Ebrima" panose="02000000000000000000" pitchFamily="2" charset="0"/>
              </a:rPr>
              <a:t>st</a:t>
            </a:r>
            <a:r>
              <a:rPr lang="en-GB" sz="2000" dirty="0">
                <a:latin typeface="Ebrima" panose="02000000000000000000" pitchFamily="2" charset="0"/>
                <a:ea typeface="Ebrima" panose="02000000000000000000" pitchFamily="2" charset="0"/>
                <a:cs typeface="Ebrima" panose="02000000000000000000" pitchFamily="2" charset="0"/>
              </a:rPr>
              <a:t> 2019</a:t>
            </a:r>
          </a:p>
          <a:p>
            <a:endParaRPr lang="en-GB" sz="2000" dirty="0">
              <a:latin typeface="Ebrima" panose="02000000000000000000" pitchFamily="2" charset="0"/>
              <a:ea typeface="Ebrima" panose="02000000000000000000" pitchFamily="2" charset="0"/>
              <a:cs typeface="Ebrima" panose="02000000000000000000" pitchFamily="2" charset="0"/>
            </a:endParaRPr>
          </a:p>
          <a:p>
            <a:r>
              <a:rPr lang="en-GB" sz="3600" dirty="0">
                <a:latin typeface="Ebrima" panose="02000000000000000000" pitchFamily="2" charset="0"/>
                <a:ea typeface="Ebrima" panose="02000000000000000000" pitchFamily="2" charset="0"/>
                <a:cs typeface="Ebrima" panose="02000000000000000000" pitchFamily="2" charset="0"/>
              </a:rPr>
              <a:t>San Diego</a:t>
            </a:r>
          </a:p>
          <a:p>
            <a:r>
              <a:rPr lang="en-GB" sz="2000" dirty="0">
                <a:latin typeface="Ebrima" panose="02000000000000000000" pitchFamily="2" charset="0"/>
                <a:ea typeface="Ebrima" panose="02000000000000000000" pitchFamily="2" charset="0"/>
                <a:cs typeface="Ebrima" panose="02000000000000000000" pitchFamily="2" charset="0"/>
              </a:rPr>
              <a:t>Workshops One &amp; Two: April 4</a:t>
            </a:r>
            <a:r>
              <a:rPr lang="en-GB" sz="2000" baseline="30000" dirty="0">
                <a:latin typeface="Ebrima" panose="02000000000000000000" pitchFamily="2" charset="0"/>
                <a:ea typeface="Ebrima" panose="02000000000000000000" pitchFamily="2" charset="0"/>
                <a:cs typeface="Ebrima" panose="02000000000000000000" pitchFamily="2" charset="0"/>
              </a:rPr>
              <a:t>th</a:t>
            </a:r>
            <a:r>
              <a:rPr lang="en-GB" sz="2000" dirty="0">
                <a:latin typeface="Ebrima" panose="02000000000000000000" pitchFamily="2" charset="0"/>
                <a:ea typeface="Ebrima" panose="02000000000000000000" pitchFamily="2" charset="0"/>
                <a:cs typeface="Ebrima" panose="02000000000000000000" pitchFamily="2" charset="0"/>
              </a:rPr>
              <a:t> to 7</a:t>
            </a:r>
            <a:r>
              <a:rPr lang="en-GB" sz="2000" baseline="30000" dirty="0">
                <a:latin typeface="Ebrima" panose="02000000000000000000" pitchFamily="2" charset="0"/>
                <a:ea typeface="Ebrima" panose="02000000000000000000" pitchFamily="2" charset="0"/>
                <a:cs typeface="Ebrima" panose="02000000000000000000" pitchFamily="2" charset="0"/>
              </a:rPr>
              <a:t>th</a:t>
            </a:r>
            <a:r>
              <a:rPr lang="en-GB" sz="2000" dirty="0">
                <a:latin typeface="Ebrima" panose="02000000000000000000" pitchFamily="2" charset="0"/>
                <a:ea typeface="Ebrima" panose="02000000000000000000" pitchFamily="2" charset="0"/>
                <a:cs typeface="Ebrima" panose="02000000000000000000" pitchFamily="2" charset="0"/>
              </a:rPr>
              <a:t> 2019</a:t>
            </a:r>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04167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07CD-9B56-47A4-BA98-0CF440EBAF9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Our Aims</a:t>
            </a: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76111622-E809-4CF7-B1AB-4E1BC84BD134}"/>
              </a:ext>
            </a:extLst>
          </p:cNvPr>
          <p:cNvSpPr txBox="1"/>
          <p:nvPr/>
        </p:nvSpPr>
        <p:spPr>
          <a:xfrm>
            <a:off x="838200" y="3429000"/>
            <a:ext cx="10415954" cy="1815882"/>
          </a:xfrm>
          <a:prstGeom prst="rect">
            <a:avLst/>
          </a:prstGeom>
          <a:noFill/>
        </p:spPr>
        <p:txBody>
          <a:bodyPr wrap="square" rtlCol="0">
            <a:spAutoFit/>
          </a:bodyPr>
          <a:lstStyle/>
          <a:p>
            <a:pPr marL="285750" indent="-285750">
              <a:buBlip>
                <a:blip r:embed="rId2"/>
              </a:buBlip>
            </a:pPr>
            <a:r>
              <a:rPr lang="en-GB" sz="3600" b="1" dirty="0">
                <a:solidFill>
                  <a:srgbClr val="4F6228"/>
                </a:solidFill>
                <a:latin typeface="Arial" panose="020B0604020202020204" pitchFamily="34" charset="0"/>
                <a:ea typeface="Ebrima" panose="02000000000000000000" pitchFamily="2" charset="0"/>
                <a:cs typeface="Arial" panose="020B0604020202020204" pitchFamily="34" charset="0"/>
              </a:rPr>
              <a:t> </a:t>
            </a: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Alexander in Education</a:t>
            </a:r>
            <a:br>
              <a:rPr lang="en-US" sz="3600" dirty="0">
                <a:solidFill>
                  <a:srgbClr val="4F6228"/>
                </a:solidFill>
                <a:latin typeface="Arial" panose="020B0604020202020204" pitchFamily="34" charset="0"/>
                <a:cs typeface="Arial" panose="020B0604020202020204" pitchFamily="34" charset="0"/>
              </a:rPr>
            </a:br>
            <a:r>
              <a:rPr lang="en-US" sz="3600" dirty="0">
                <a:solidFill>
                  <a:srgbClr val="4F6228"/>
                </a:solidFill>
                <a:latin typeface="Arial" panose="020B0604020202020204" pitchFamily="34" charset="0"/>
                <a:cs typeface="Arial" panose="020B0604020202020204" pitchFamily="34" charset="0"/>
              </a:rPr>
              <a:t>	</a:t>
            </a:r>
            <a:r>
              <a:rPr lang="en-GB" sz="2000" dirty="0">
                <a:latin typeface="Ebrima" panose="02000000000000000000" pitchFamily="2" charset="0"/>
                <a:ea typeface="Ebrima" panose="02000000000000000000" pitchFamily="2" charset="0"/>
                <a:cs typeface="Ebrima" panose="02000000000000000000" pitchFamily="2" charset="0"/>
              </a:rPr>
              <a:t>To integrate the Alexander Technique into every school and college.</a:t>
            </a:r>
          </a:p>
          <a:p>
            <a:pPr marL="285750" indent="-285750">
              <a:buBlip>
                <a:blip r:embed="rId2"/>
              </a:buBlip>
            </a:pPr>
            <a:endParaRPr lang="en-GB" sz="2000" dirty="0">
              <a:latin typeface="Ebrima" panose="02000000000000000000" pitchFamily="2" charset="0"/>
              <a:ea typeface="Ebrima" panose="02000000000000000000" pitchFamily="2" charset="0"/>
              <a:cs typeface="Ebrima" panose="02000000000000000000" pitchFamily="2" charset="0"/>
            </a:endParaRPr>
          </a:p>
          <a:p>
            <a:endParaRPr lang="en-GB" sz="20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8883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D3F01B-CF53-4172-BDBA-2AC11D787646}"/>
              </a:ext>
            </a:extLst>
          </p:cNvPr>
          <p:cNvSpPr txBox="1"/>
          <p:nvPr/>
        </p:nvSpPr>
        <p:spPr>
          <a:xfrm>
            <a:off x="1132450" y="267286"/>
            <a:ext cx="9927100" cy="1323439"/>
          </a:xfrm>
          <a:prstGeom prst="rect">
            <a:avLst/>
          </a:prstGeom>
          <a:noFill/>
        </p:spPr>
        <p:txBody>
          <a:bodyPr wrap="square" rtlCol="0">
            <a:sp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Training Resources</a:t>
            </a:r>
          </a:p>
          <a:p>
            <a:r>
              <a:rPr lang="en-GB" sz="2000" dirty="0">
                <a:latin typeface="Ebrima" panose="02000000000000000000" pitchFamily="2" charset="0"/>
                <a:ea typeface="Ebrima" panose="02000000000000000000" pitchFamily="2" charset="0"/>
                <a:cs typeface="Ebrima" panose="02000000000000000000" pitchFamily="2" charset="0"/>
              </a:rPr>
              <a:t>Included in the tuition fee for The Developing Self Education Training Course</a:t>
            </a: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4" name="Picture 3">
            <a:extLst>
              <a:ext uri="{FF2B5EF4-FFF2-40B4-BE49-F238E27FC236}">
                <a16:creationId xmlns:a16="http://schemas.microsoft.com/office/drawing/2014/main" id="{1015BDF9-99DD-49A5-A2AA-8122482E8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550" y="1828214"/>
            <a:ext cx="3810000" cy="4762500"/>
          </a:xfrm>
          <a:prstGeom prst="rect">
            <a:avLst/>
          </a:prstGeom>
        </p:spPr>
      </p:pic>
      <p:pic>
        <p:nvPicPr>
          <p:cNvPr id="6" name="Picture 5">
            <a:extLst>
              <a:ext uri="{FF2B5EF4-FFF2-40B4-BE49-F238E27FC236}">
                <a16:creationId xmlns:a16="http://schemas.microsoft.com/office/drawing/2014/main" id="{3D34ACDC-C3FE-40A1-8773-092F10EBC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450" y="1828214"/>
            <a:ext cx="3810000" cy="4762500"/>
          </a:xfrm>
          <a:prstGeom prst="rect">
            <a:avLst/>
          </a:prstGeom>
        </p:spPr>
      </p:pic>
    </p:spTree>
    <p:extLst>
      <p:ext uri="{BB962C8B-B14F-4D97-AF65-F5344CB8AC3E}">
        <p14:creationId xmlns:p14="http://schemas.microsoft.com/office/powerpoint/2010/main" val="303653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70E300-5F67-47DA-96C7-21AF09ED33D0}"/>
              </a:ext>
            </a:extLst>
          </p:cNvPr>
          <p:cNvSpPr txBox="1"/>
          <p:nvPr/>
        </p:nvSpPr>
        <p:spPr>
          <a:xfrm>
            <a:off x="478302" y="168812"/>
            <a:ext cx="10466363" cy="707886"/>
          </a:xfrm>
          <a:prstGeom prst="rect">
            <a:avLst/>
          </a:prstGeom>
          <a:noFill/>
        </p:spPr>
        <p:txBody>
          <a:bodyPr wrap="square" rtlCol="0">
            <a:spAutoFit/>
          </a:bodyPr>
          <a:lstStyle/>
          <a:p>
            <a:pPr algn="ctr"/>
            <a:r>
              <a:rPr lang="en-GB" sz="4000" dirty="0">
                <a:solidFill>
                  <a:srgbClr val="4F6228"/>
                </a:solidFill>
                <a:latin typeface="Ebrima" panose="02000000000000000000" pitchFamily="2" charset="0"/>
                <a:ea typeface="Ebrima" panose="02000000000000000000" pitchFamily="2" charset="0"/>
                <a:cs typeface="Ebrima" panose="02000000000000000000" pitchFamily="2" charset="0"/>
              </a:rPr>
              <a:t>Other resources available include:</a:t>
            </a:r>
            <a:endParaRPr lang="en-US" sz="40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a:extLst>
              <a:ext uri="{FF2B5EF4-FFF2-40B4-BE49-F238E27FC236}">
                <a16:creationId xmlns:a16="http://schemas.microsoft.com/office/drawing/2014/main" id="{97F7064E-357D-4A28-955D-1D6AFC269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59" y="1390136"/>
            <a:ext cx="3086100" cy="4752975"/>
          </a:xfrm>
          <a:prstGeom prst="rect">
            <a:avLst/>
          </a:prstGeom>
        </p:spPr>
      </p:pic>
      <p:sp>
        <p:nvSpPr>
          <p:cNvPr id="6" name="TextBox 5">
            <a:extLst>
              <a:ext uri="{FF2B5EF4-FFF2-40B4-BE49-F238E27FC236}">
                <a16:creationId xmlns:a16="http://schemas.microsoft.com/office/drawing/2014/main" id="{C6AD0D68-FE2C-4A01-9864-FD588C8C076C}"/>
              </a:ext>
            </a:extLst>
          </p:cNvPr>
          <p:cNvSpPr txBox="1"/>
          <p:nvPr/>
        </p:nvSpPr>
        <p:spPr>
          <a:xfrm>
            <a:off x="937259" y="6242091"/>
            <a:ext cx="3086100" cy="369332"/>
          </a:xfrm>
          <a:prstGeom prst="rect">
            <a:avLst/>
          </a:prstGeom>
          <a:noFill/>
        </p:spPr>
        <p:txBody>
          <a:bodyPr wrap="square" rtlCol="0">
            <a:spAutoFit/>
          </a:bodyPr>
          <a:lstStyle/>
          <a:p>
            <a:r>
              <a:rPr lang="en-GB" dirty="0">
                <a:latin typeface="Ebrima" panose="02000000000000000000" pitchFamily="2" charset="0"/>
                <a:ea typeface="Ebrima" panose="02000000000000000000" pitchFamily="2" charset="0"/>
                <a:cs typeface="Ebrima" panose="02000000000000000000" pitchFamily="2" charset="0"/>
              </a:rPr>
              <a:t>For children aged 7-12 years</a:t>
            </a: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8" name="Picture 7">
            <a:extLst>
              <a:ext uri="{FF2B5EF4-FFF2-40B4-BE49-F238E27FC236}">
                <a16:creationId xmlns:a16="http://schemas.microsoft.com/office/drawing/2014/main" id="{1E33CBE7-C3F9-4725-ADCD-0D800517A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550" y="1681374"/>
            <a:ext cx="5899329" cy="4170498"/>
          </a:xfrm>
          <a:prstGeom prst="rect">
            <a:avLst/>
          </a:prstGeom>
        </p:spPr>
      </p:pic>
      <p:sp>
        <p:nvSpPr>
          <p:cNvPr id="9" name="TextBox 8">
            <a:extLst>
              <a:ext uri="{FF2B5EF4-FFF2-40B4-BE49-F238E27FC236}">
                <a16:creationId xmlns:a16="http://schemas.microsoft.com/office/drawing/2014/main" id="{9FB6CDFF-2762-44ED-A2E4-78E0A39D7055}"/>
              </a:ext>
            </a:extLst>
          </p:cNvPr>
          <p:cNvSpPr txBox="1"/>
          <p:nvPr/>
        </p:nvSpPr>
        <p:spPr>
          <a:xfrm>
            <a:off x="5355412" y="5965092"/>
            <a:ext cx="5899329" cy="646331"/>
          </a:xfrm>
          <a:prstGeom prst="rect">
            <a:avLst/>
          </a:prstGeom>
          <a:noFill/>
        </p:spPr>
        <p:txBody>
          <a:bodyPr wrap="square" rtlCol="0">
            <a:spAutoFit/>
          </a:bodyPr>
          <a:lstStyle/>
          <a:p>
            <a:r>
              <a:rPr lang="en-GB" dirty="0">
                <a:latin typeface="Ebrima" panose="02000000000000000000" pitchFamily="2" charset="0"/>
                <a:ea typeface="Ebrima" panose="02000000000000000000" pitchFamily="2" charset="0"/>
                <a:cs typeface="Ebrima" panose="02000000000000000000" pitchFamily="2" charset="0"/>
              </a:rPr>
              <a:t>Produced by:</a:t>
            </a:r>
          </a:p>
          <a:p>
            <a:r>
              <a:rPr lang="en-GB" dirty="0" err="1">
                <a:latin typeface="Ebrima" panose="02000000000000000000" pitchFamily="2" charset="0"/>
                <a:ea typeface="Ebrima" panose="02000000000000000000" pitchFamily="2" charset="0"/>
                <a:cs typeface="Ebrima" panose="02000000000000000000" pitchFamily="2" charset="0"/>
              </a:rPr>
              <a:t>Fuensanta</a:t>
            </a:r>
            <a:r>
              <a:rPr lang="en-GB" dirty="0">
                <a:latin typeface="Ebrima" panose="02000000000000000000" pitchFamily="2" charset="0"/>
                <a:ea typeface="Ebrima" panose="02000000000000000000" pitchFamily="2" charset="0"/>
                <a:cs typeface="Ebrima" panose="02000000000000000000" pitchFamily="2" charset="0"/>
              </a:rPr>
              <a:t> </a:t>
            </a:r>
            <a:r>
              <a:rPr lang="en-GB" dirty="0" err="1">
                <a:latin typeface="Ebrima" panose="02000000000000000000" pitchFamily="2" charset="0"/>
                <a:ea typeface="Ebrima" panose="02000000000000000000" pitchFamily="2" charset="0"/>
                <a:cs typeface="Ebrima" panose="02000000000000000000" pitchFamily="2" charset="0"/>
              </a:rPr>
              <a:t>Zambrana</a:t>
            </a:r>
            <a:r>
              <a:rPr lang="en-GB" dirty="0">
                <a:latin typeface="Ebrima" panose="02000000000000000000" pitchFamily="2" charset="0"/>
                <a:ea typeface="Ebrima" panose="02000000000000000000" pitchFamily="2" charset="0"/>
                <a:cs typeface="Ebrima" panose="02000000000000000000" pitchFamily="2" charset="0"/>
              </a:rPr>
              <a:t>, Peter </a:t>
            </a:r>
            <a:r>
              <a:rPr lang="en-GB" dirty="0" err="1">
                <a:latin typeface="Ebrima" panose="02000000000000000000" pitchFamily="2" charset="0"/>
                <a:ea typeface="Ebrima" panose="02000000000000000000" pitchFamily="2" charset="0"/>
                <a:cs typeface="Ebrima" panose="02000000000000000000" pitchFamily="2" charset="0"/>
              </a:rPr>
              <a:t>Buckoke</a:t>
            </a:r>
            <a:r>
              <a:rPr lang="en-GB" dirty="0">
                <a:latin typeface="Ebrima" panose="02000000000000000000" pitchFamily="2" charset="0"/>
                <a:ea typeface="Ebrima" panose="02000000000000000000" pitchFamily="2" charset="0"/>
                <a:cs typeface="Ebrima" panose="02000000000000000000" pitchFamily="2" charset="0"/>
              </a:rPr>
              <a:t> &amp; Judith Kleinman</a:t>
            </a:r>
            <a:endParaRPr lang="en-US"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114284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9E292F-2695-47A2-AC10-FFD42E464091}"/>
              </a:ext>
            </a:extLst>
          </p:cNvPr>
          <p:cNvSpPr txBox="1"/>
          <p:nvPr/>
        </p:nvSpPr>
        <p:spPr>
          <a:xfrm>
            <a:off x="665871" y="342378"/>
            <a:ext cx="10860258" cy="1015663"/>
          </a:xfrm>
          <a:prstGeom prst="rect">
            <a:avLst/>
          </a:prstGeom>
          <a:noFill/>
        </p:spPr>
        <p:txBody>
          <a:bodyPr wrap="square" rtlCol="0">
            <a:sp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Community</a:t>
            </a: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3" name="TextBox 2">
            <a:extLst>
              <a:ext uri="{FF2B5EF4-FFF2-40B4-BE49-F238E27FC236}">
                <a16:creationId xmlns:a16="http://schemas.microsoft.com/office/drawing/2014/main" id="{A4E53C38-3335-4DE4-8B73-DFBECB5E7D96}"/>
              </a:ext>
            </a:extLst>
          </p:cNvPr>
          <p:cNvSpPr txBox="1"/>
          <p:nvPr/>
        </p:nvSpPr>
        <p:spPr>
          <a:xfrm>
            <a:off x="665871" y="1745085"/>
            <a:ext cx="10860258" cy="4770537"/>
          </a:xfrm>
          <a:prstGeom prst="rect">
            <a:avLst/>
          </a:prstGeom>
          <a:noFill/>
        </p:spPr>
        <p:txBody>
          <a:bodyPr wrap="square" rtlCol="0">
            <a:spAutoFit/>
          </a:bodyPr>
          <a:lstStyle/>
          <a:p>
            <a:r>
              <a:rPr lang="en-GB" sz="3600" dirty="0">
                <a:latin typeface="Ebrima" panose="02000000000000000000" pitchFamily="2" charset="0"/>
                <a:ea typeface="Ebrima" panose="02000000000000000000" pitchFamily="2" charset="0"/>
                <a:cs typeface="Ebrima" panose="02000000000000000000" pitchFamily="2" charset="0"/>
              </a:rPr>
              <a:t>The Alexander in Education website lists 276 educational institutions world-wide that offer the Alexander Technique to their students</a:t>
            </a:r>
          </a:p>
          <a:p>
            <a:endParaRPr lang="en-GB" sz="3600" dirty="0">
              <a:latin typeface="Ebrima" panose="02000000000000000000" pitchFamily="2" charset="0"/>
              <a:ea typeface="Ebrima" panose="02000000000000000000" pitchFamily="2" charset="0"/>
              <a:cs typeface="Ebrima" panose="02000000000000000000" pitchFamily="2" charset="0"/>
            </a:endParaRPr>
          </a:p>
          <a:p>
            <a:r>
              <a:rPr lang="en-US" sz="4400" dirty="0">
                <a:solidFill>
                  <a:srgbClr val="4F6228"/>
                </a:solidFill>
                <a:latin typeface="Ebrima" panose="02000000000000000000" pitchFamily="2" charset="0"/>
                <a:ea typeface="Ebrima" panose="02000000000000000000" pitchFamily="2" charset="0"/>
                <a:cs typeface="Ebrima" panose="02000000000000000000" pitchFamily="2" charset="0"/>
              </a:rPr>
              <a:t>www.education.alexandertechnique.co.uk</a:t>
            </a:r>
          </a:p>
          <a:p>
            <a:endParaRPr lang="en-GB" sz="4400" dirty="0">
              <a:latin typeface="Ebrima" panose="02000000000000000000" pitchFamily="2" charset="0"/>
              <a:ea typeface="Ebrima" panose="02000000000000000000" pitchFamily="2" charset="0"/>
              <a:cs typeface="Ebrima" panose="02000000000000000000" pitchFamily="2" charset="0"/>
            </a:endParaRPr>
          </a:p>
          <a:p>
            <a:r>
              <a:rPr lang="en-GB" sz="3600" dirty="0">
                <a:latin typeface="Ebrima" panose="02000000000000000000" pitchFamily="2" charset="0"/>
                <a:ea typeface="Ebrima" panose="02000000000000000000" pitchFamily="2" charset="0"/>
                <a:cs typeface="Ebrima" panose="02000000000000000000" pitchFamily="2" charset="0"/>
              </a:rPr>
              <a:t>I</a:t>
            </a:r>
            <a:r>
              <a:rPr lang="en-US" sz="3600" dirty="0">
                <a:latin typeface="Ebrima" panose="02000000000000000000" pitchFamily="2" charset="0"/>
                <a:ea typeface="Ebrima" panose="02000000000000000000" pitchFamily="2" charset="0"/>
                <a:cs typeface="Ebrima" panose="02000000000000000000" pitchFamily="2" charset="0"/>
              </a:rPr>
              <a:t>f you are already working in education then please let us know. </a:t>
            </a:r>
            <a:endParaRPr lang="en-GB" sz="36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375471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1A14E4-BFA2-4BF7-BAF1-23E7472E170F}"/>
              </a:ext>
            </a:extLst>
          </p:cNvPr>
          <p:cNvSpPr txBox="1"/>
          <p:nvPr/>
        </p:nvSpPr>
        <p:spPr>
          <a:xfrm>
            <a:off x="391551" y="1619333"/>
            <a:ext cx="11408898" cy="3416320"/>
          </a:xfrm>
          <a:prstGeom prst="rect">
            <a:avLst/>
          </a:prstGeom>
          <a:noFill/>
        </p:spPr>
        <p:txBody>
          <a:bodyPr wrap="square" rtlCol="0">
            <a:spAutoFit/>
          </a:bodyPr>
          <a:lstStyle/>
          <a:p>
            <a:r>
              <a:rPr lang="en-US" sz="3600" dirty="0">
                <a:latin typeface="Ebrima" panose="02000000000000000000" pitchFamily="2" charset="0"/>
                <a:ea typeface="Ebrima" panose="02000000000000000000" pitchFamily="2" charset="0"/>
                <a:cs typeface="Ebrima" panose="02000000000000000000" pitchFamily="2" charset="0"/>
              </a:rPr>
              <a:t>Consider joining the Alexander in Education Special Interest Group. Contact Esther </a:t>
            </a:r>
            <a:r>
              <a:rPr lang="en-US" sz="3600" dirty="0" err="1">
                <a:latin typeface="Ebrima" panose="02000000000000000000" pitchFamily="2" charset="0"/>
                <a:ea typeface="Ebrima" panose="02000000000000000000" pitchFamily="2" charset="0"/>
                <a:cs typeface="Ebrima" panose="02000000000000000000" pitchFamily="2" charset="0"/>
              </a:rPr>
              <a:t>Miltiadous</a:t>
            </a:r>
            <a:r>
              <a:rPr lang="en-US" sz="3600" dirty="0">
                <a:latin typeface="Ebrima" panose="02000000000000000000" pitchFamily="2" charset="0"/>
                <a:ea typeface="Ebrima" panose="02000000000000000000" pitchFamily="2" charset="0"/>
                <a:cs typeface="Ebrima" panose="02000000000000000000" pitchFamily="2" charset="0"/>
              </a:rPr>
              <a:t> for more information about how to do this:</a:t>
            </a:r>
          </a:p>
          <a:p>
            <a:endParaRPr lang="en-US" sz="3600" dirty="0">
              <a:latin typeface="Ebrima" panose="02000000000000000000" pitchFamily="2" charset="0"/>
              <a:ea typeface="Ebrima" panose="02000000000000000000" pitchFamily="2" charset="0"/>
              <a:cs typeface="Ebrima" panose="02000000000000000000" pitchFamily="2" charset="0"/>
            </a:endParaRPr>
          </a:p>
          <a:p>
            <a:r>
              <a:rPr lang="en-GB" sz="5400" dirty="0">
                <a:solidFill>
                  <a:srgbClr val="4F6228"/>
                </a:solidFill>
                <a:latin typeface="Ebrima" panose="02000000000000000000" pitchFamily="2" charset="0"/>
                <a:ea typeface="Ebrima" panose="02000000000000000000" pitchFamily="2" charset="0"/>
                <a:cs typeface="Ebrima" panose="02000000000000000000" pitchFamily="2" charset="0"/>
              </a:rPr>
              <a:t>esthermiltiadous@hotmail.co.uk</a:t>
            </a:r>
          </a:p>
          <a:p>
            <a:endParaRPr lang="en-US" dirty="0"/>
          </a:p>
        </p:txBody>
      </p:sp>
    </p:spTree>
    <p:extLst>
      <p:ext uri="{BB962C8B-B14F-4D97-AF65-F5344CB8AC3E}">
        <p14:creationId xmlns:p14="http://schemas.microsoft.com/office/powerpoint/2010/main" val="698338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C68E6-6756-4268-A404-BAD6D1EDEB97}"/>
              </a:ext>
            </a:extLst>
          </p:cNvPr>
          <p:cNvSpPr txBox="1"/>
          <p:nvPr/>
        </p:nvSpPr>
        <p:spPr>
          <a:xfrm>
            <a:off x="511126" y="829993"/>
            <a:ext cx="11169747" cy="6001643"/>
          </a:xfrm>
          <a:prstGeom prst="rect">
            <a:avLst/>
          </a:prstGeom>
          <a:noFill/>
        </p:spPr>
        <p:txBody>
          <a:bodyPr wrap="square" rtlCol="0">
            <a:spAutoFit/>
          </a:bodyPr>
          <a:lstStyle/>
          <a:p>
            <a:r>
              <a:rPr lang="en-GB" sz="3600" dirty="0">
                <a:latin typeface="Ebrima" panose="02000000000000000000" pitchFamily="2" charset="0"/>
                <a:ea typeface="Ebrima" panose="02000000000000000000" pitchFamily="2" charset="0"/>
                <a:cs typeface="Ebrima" panose="02000000000000000000" pitchFamily="2" charset="0"/>
              </a:rPr>
              <a:t>Join our mailing list and keep up to date with the latest info from The Developing Self – including:</a:t>
            </a:r>
            <a:br>
              <a:rPr lang="en-GB" sz="3600" dirty="0">
                <a:latin typeface="Ebrima" panose="02000000000000000000" pitchFamily="2" charset="0"/>
                <a:ea typeface="Ebrima" panose="02000000000000000000" pitchFamily="2" charset="0"/>
                <a:cs typeface="Ebrima" panose="02000000000000000000" pitchFamily="2" charset="0"/>
              </a:rPr>
            </a:br>
            <a:endParaRPr lang="en-GB" sz="3600" dirty="0">
              <a:latin typeface="Ebrima" panose="02000000000000000000" pitchFamily="2" charset="0"/>
              <a:ea typeface="Ebrima" panose="02000000000000000000" pitchFamily="2" charset="0"/>
              <a:cs typeface="Ebrima" panose="02000000000000000000" pitchFamily="2" charset="0"/>
            </a:endParaRPr>
          </a:p>
          <a:p>
            <a:pPr marL="571500" indent="-571500">
              <a:buBlip>
                <a:blip r:embed="rId2"/>
              </a:buBlip>
            </a:pPr>
            <a:r>
              <a:rPr lang="en-GB" sz="3600" dirty="0">
                <a:latin typeface="Ebrima" panose="02000000000000000000" pitchFamily="2" charset="0"/>
                <a:ea typeface="Ebrima" panose="02000000000000000000" pitchFamily="2" charset="0"/>
                <a:cs typeface="Ebrima" panose="02000000000000000000" pitchFamily="2" charset="0"/>
              </a:rPr>
              <a:t>Free resources &amp; books to buy</a:t>
            </a:r>
          </a:p>
          <a:p>
            <a:pPr marL="571500" indent="-571500">
              <a:buBlip>
                <a:blip r:embed="rId2"/>
              </a:buBlip>
            </a:pPr>
            <a:r>
              <a:rPr lang="en-GB" sz="3600" dirty="0">
                <a:latin typeface="Ebrima" panose="02000000000000000000" pitchFamily="2" charset="0"/>
                <a:ea typeface="Ebrima" panose="02000000000000000000" pitchFamily="2" charset="0"/>
                <a:cs typeface="Ebrima" panose="02000000000000000000" pitchFamily="2" charset="0"/>
              </a:rPr>
              <a:t>Latest courses</a:t>
            </a:r>
          </a:p>
          <a:p>
            <a:pPr marL="571500" indent="-571500">
              <a:buBlip>
                <a:blip r:embed="rId2"/>
              </a:buBlip>
            </a:pPr>
            <a:r>
              <a:rPr lang="en-GB" sz="3600" dirty="0">
                <a:latin typeface="Ebrima" panose="02000000000000000000" pitchFamily="2" charset="0"/>
                <a:ea typeface="Ebrima" panose="02000000000000000000" pitchFamily="2" charset="0"/>
                <a:cs typeface="Ebrima" panose="02000000000000000000" pitchFamily="2" charset="0"/>
              </a:rPr>
              <a:t>Training dates</a:t>
            </a:r>
          </a:p>
          <a:p>
            <a:pPr marL="571500" indent="-571500">
              <a:buBlip>
                <a:blip r:embed="rId2"/>
              </a:buBlip>
            </a:pPr>
            <a:r>
              <a:rPr lang="en-GB" sz="3600" dirty="0">
                <a:latin typeface="Ebrima" panose="02000000000000000000" pitchFamily="2" charset="0"/>
                <a:ea typeface="Ebrima" panose="02000000000000000000" pitchFamily="2" charset="0"/>
                <a:cs typeface="Ebrima" panose="02000000000000000000" pitchFamily="2" charset="0"/>
              </a:rPr>
              <a:t>The 2020 Alexander in Education Conference</a:t>
            </a:r>
          </a:p>
          <a:p>
            <a:endParaRPr lang="en-GB" sz="3600" dirty="0">
              <a:latin typeface="Ebrima" panose="02000000000000000000" pitchFamily="2" charset="0"/>
              <a:ea typeface="Ebrima" panose="02000000000000000000" pitchFamily="2" charset="0"/>
              <a:cs typeface="Ebrima" panose="02000000000000000000" pitchFamily="2" charset="0"/>
            </a:endParaRPr>
          </a:p>
          <a:p>
            <a:endParaRPr lang="en-GB" dirty="0">
              <a:latin typeface="Ebrima" panose="02000000000000000000" pitchFamily="2" charset="0"/>
              <a:ea typeface="Ebrima" panose="02000000000000000000" pitchFamily="2" charset="0"/>
              <a:cs typeface="Ebrima" panose="02000000000000000000" pitchFamily="2" charset="0"/>
            </a:endParaRPr>
          </a:p>
          <a:p>
            <a:pPr algn="ctr"/>
            <a:r>
              <a:rPr lang="en-US" sz="6000" dirty="0">
                <a:solidFill>
                  <a:srgbClr val="4F6228"/>
                </a:solidFill>
                <a:latin typeface="Ebrima" panose="02000000000000000000" pitchFamily="2" charset="0"/>
                <a:ea typeface="Ebrima" panose="02000000000000000000" pitchFamily="2" charset="0"/>
                <a:cs typeface="Ebrima" panose="02000000000000000000" pitchFamily="2" charset="0"/>
              </a:rPr>
              <a:t>www.thedevelopingself.net</a:t>
            </a:r>
            <a:endParaRPr lang="en-GB" sz="6000" dirty="0">
              <a:solidFill>
                <a:srgbClr val="4F6228"/>
              </a:solidFill>
              <a:latin typeface="Ebrima" panose="02000000000000000000" pitchFamily="2" charset="0"/>
              <a:ea typeface="Ebrima" panose="02000000000000000000" pitchFamily="2" charset="0"/>
              <a:cs typeface="Ebrima" panose="02000000000000000000" pitchFamily="2" charset="0"/>
            </a:endParaRPr>
          </a:p>
          <a:p>
            <a:endParaRPr lang="en-US" dirty="0"/>
          </a:p>
        </p:txBody>
      </p:sp>
    </p:spTree>
    <p:extLst>
      <p:ext uri="{BB962C8B-B14F-4D97-AF65-F5344CB8AC3E}">
        <p14:creationId xmlns:p14="http://schemas.microsoft.com/office/powerpoint/2010/main" val="2746509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129E3-D632-4BB3-979E-DD72E2334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820" y="470678"/>
            <a:ext cx="6690360" cy="5916644"/>
          </a:xfrm>
          <a:prstGeom prst="rect">
            <a:avLst/>
          </a:prstGeom>
        </p:spPr>
      </p:pic>
    </p:spTree>
    <p:extLst>
      <p:ext uri="{BB962C8B-B14F-4D97-AF65-F5344CB8AC3E}">
        <p14:creationId xmlns:p14="http://schemas.microsoft.com/office/powerpoint/2010/main" val="3907584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07CD-9B56-47A4-BA98-0CF440EBAF9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Our Aims</a:t>
            </a: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76111622-E809-4CF7-B1AB-4E1BC84BD134}"/>
              </a:ext>
            </a:extLst>
          </p:cNvPr>
          <p:cNvSpPr txBox="1"/>
          <p:nvPr/>
        </p:nvSpPr>
        <p:spPr>
          <a:xfrm>
            <a:off x="838200" y="3429000"/>
            <a:ext cx="10415954" cy="1815882"/>
          </a:xfrm>
          <a:prstGeom prst="rect">
            <a:avLst/>
          </a:prstGeom>
          <a:noFill/>
        </p:spPr>
        <p:txBody>
          <a:bodyPr wrap="square" rtlCol="0">
            <a:spAutoFit/>
          </a:bodyPr>
          <a:lstStyle/>
          <a:p>
            <a:pPr marL="285750" indent="-28575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 Training</a:t>
            </a:r>
            <a:b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	</a:t>
            </a:r>
            <a:r>
              <a:rPr lang="en-GB" sz="2000" dirty="0">
                <a:latin typeface="Ebrima" panose="02000000000000000000" pitchFamily="2" charset="0"/>
                <a:ea typeface="Ebrima" panose="02000000000000000000" pitchFamily="2" charset="0"/>
                <a:cs typeface="Ebrima" panose="02000000000000000000" pitchFamily="2" charset="0"/>
              </a:rPr>
              <a:t>To provide an excellent training resource for any Alexander Teacher who wants to 	work in education or is already working in education.</a:t>
            </a:r>
            <a:endParaRPr lang="en-GB" sz="3600" dirty="0">
              <a:latin typeface="Ebrima" panose="02000000000000000000" pitchFamily="2" charset="0"/>
              <a:ea typeface="Ebrima" panose="02000000000000000000" pitchFamily="2" charset="0"/>
              <a:cs typeface="Ebrima" panose="02000000000000000000" pitchFamily="2" charset="0"/>
            </a:endParaRPr>
          </a:p>
          <a:p>
            <a:endParaRPr lang="en-GB" sz="20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461696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07CD-9B56-47A4-BA98-0CF440EBAF9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Our Aims</a:t>
            </a:r>
            <a:endParaRPr lang="en-US" sz="60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76111622-E809-4CF7-B1AB-4E1BC84BD134}"/>
              </a:ext>
            </a:extLst>
          </p:cNvPr>
          <p:cNvSpPr txBox="1"/>
          <p:nvPr/>
        </p:nvSpPr>
        <p:spPr>
          <a:xfrm>
            <a:off x="838200" y="3429000"/>
            <a:ext cx="10415954" cy="1569660"/>
          </a:xfrm>
          <a:prstGeom prst="rect">
            <a:avLst/>
          </a:prstGeom>
          <a:noFill/>
        </p:spPr>
        <p:txBody>
          <a:bodyPr wrap="square" rtlCol="0">
            <a:spAutoFit/>
          </a:bodyPr>
          <a:lstStyle/>
          <a:p>
            <a:pPr marL="285750" indent="-28575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Community</a:t>
            </a:r>
            <a:b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000" dirty="0">
                <a:solidFill>
                  <a:srgbClr val="4F6228"/>
                </a:solidFill>
                <a:latin typeface="Ebrima" panose="02000000000000000000" pitchFamily="2" charset="0"/>
                <a:ea typeface="Ebrima" panose="02000000000000000000" pitchFamily="2" charset="0"/>
                <a:cs typeface="Ebrima" panose="02000000000000000000" pitchFamily="2" charset="0"/>
              </a:rPr>
              <a:t>	</a:t>
            </a:r>
            <a:br>
              <a:rPr lang="en-GB" sz="2000"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000" dirty="0">
                <a:solidFill>
                  <a:srgbClr val="4F6228"/>
                </a:solidFill>
                <a:latin typeface="Ebrima" panose="02000000000000000000" pitchFamily="2" charset="0"/>
                <a:ea typeface="Ebrima" panose="02000000000000000000" pitchFamily="2" charset="0"/>
                <a:cs typeface="Ebrima" panose="02000000000000000000" pitchFamily="2" charset="0"/>
              </a:rPr>
              <a:t>	</a:t>
            </a:r>
            <a:r>
              <a:rPr lang="en-GB" sz="2000" dirty="0">
                <a:latin typeface="Ebrima" panose="02000000000000000000" pitchFamily="2" charset="0"/>
                <a:ea typeface="Ebrima" panose="02000000000000000000" pitchFamily="2" charset="0"/>
                <a:cs typeface="Ebrima" panose="02000000000000000000" pitchFamily="2" charset="0"/>
              </a:rPr>
              <a:t>To help build a community of like-minded folk both within and without the 	Alexander Technique profession.</a:t>
            </a:r>
            <a:endParaRPr lang="en-GB" sz="2000"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10235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6B67-001F-4B2D-8238-47ADAB8663D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Alexander in Education</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700" dirty="0">
                <a:latin typeface="Ebrima" panose="02000000000000000000" pitchFamily="2" charset="0"/>
                <a:ea typeface="Ebrima" panose="02000000000000000000" pitchFamily="2" charset="0"/>
                <a:cs typeface="Ebrima" panose="02000000000000000000" pitchFamily="2" charset="0"/>
              </a:rPr>
              <a:t>To integrate the Alexander Technique into every school and college</a:t>
            </a:r>
            <a:endParaRPr lang="en-US" sz="27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4" name="TextBox 3">
            <a:extLst>
              <a:ext uri="{FF2B5EF4-FFF2-40B4-BE49-F238E27FC236}">
                <a16:creationId xmlns:a16="http://schemas.microsoft.com/office/drawing/2014/main" id="{98DFCE45-A94E-4C9D-83FF-E50792B5E62E}"/>
              </a:ext>
            </a:extLst>
          </p:cNvPr>
          <p:cNvSpPr txBox="1"/>
          <p:nvPr/>
        </p:nvSpPr>
        <p:spPr>
          <a:xfrm>
            <a:off x="838200" y="3429000"/>
            <a:ext cx="10383129" cy="1877437"/>
          </a:xfrm>
          <a:prstGeom prst="rect">
            <a:avLst/>
          </a:prstGeom>
          <a:noFill/>
        </p:spPr>
        <p:txBody>
          <a:bodyPr wrap="square" rtlCol="0">
            <a:spAutoFit/>
          </a:bodyPr>
          <a:lstStyle/>
          <a:p>
            <a:pPr marL="342900" indent="-342900">
              <a:buSzPct val="10000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Curricula</a:t>
            </a:r>
            <a:b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br>
            <a:br>
              <a:rPr lang="en-GB" sz="2000"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000" dirty="0">
                <a:latin typeface="Ebrima" panose="02000000000000000000" pitchFamily="2" charset="0"/>
                <a:ea typeface="Ebrima" panose="02000000000000000000" pitchFamily="2" charset="0"/>
                <a:cs typeface="Ebrima" panose="02000000000000000000" pitchFamily="2" charset="0"/>
              </a:rPr>
              <a:t>By creating standardised Alexander Technique curricula for each level and thus presenting a very professional, unified approach to educational institutions.</a:t>
            </a:r>
            <a:br>
              <a:rPr lang="en-GB" sz="2000" dirty="0">
                <a:latin typeface="Ebrima" panose="02000000000000000000" pitchFamily="2" charset="0"/>
                <a:ea typeface="Ebrima" panose="02000000000000000000" pitchFamily="2" charset="0"/>
                <a:cs typeface="Ebrima" panose="02000000000000000000" pitchFamily="2" charset="0"/>
              </a:rPr>
            </a:br>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226350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6B67-001F-4B2D-8238-47ADAB8663D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Alexander in Education</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700" dirty="0">
                <a:latin typeface="Ebrima" panose="02000000000000000000" pitchFamily="2" charset="0"/>
                <a:ea typeface="Ebrima" panose="02000000000000000000" pitchFamily="2" charset="0"/>
                <a:cs typeface="Ebrima" panose="02000000000000000000" pitchFamily="2" charset="0"/>
              </a:rPr>
              <a:t>To integrate the Alexander Technique into every school and college</a:t>
            </a:r>
            <a:endParaRPr lang="en-US" sz="27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4" name="TextBox 3">
            <a:extLst>
              <a:ext uri="{FF2B5EF4-FFF2-40B4-BE49-F238E27FC236}">
                <a16:creationId xmlns:a16="http://schemas.microsoft.com/office/drawing/2014/main" id="{98DFCE45-A94E-4C9D-83FF-E50792B5E62E}"/>
              </a:ext>
            </a:extLst>
          </p:cNvPr>
          <p:cNvSpPr txBox="1"/>
          <p:nvPr/>
        </p:nvSpPr>
        <p:spPr>
          <a:xfrm>
            <a:off x="838200" y="3429000"/>
            <a:ext cx="10383129" cy="2185214"/>
          </a:xfrm>
          <a:prstGeom prst="rect">
            <a:avLst/>
          </a:prstGeom>
          <a:noFill/>
        </p:spPr>
        <p:txBody>
          <a:bodyPr wrap="square" rtlCol="0">
            <a:spAutoFit/>
          </a:bodyPr>
          <a:lstStyle/>
          <a:p>
            <a:pPr marL="342900" indent="-34290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Training </a:t>
            </a:r>
            <a:br>
              <a:rPr lang="en-GB" sz="2000" dirty="0">
                <a:latin typeface="Ebrima" panose="02000000000000000000" pitchFamily="2" charset="0"/>
                <a:ea typeface="Ebrima" panose="02000000000000000000" pitchFamily="2" charset="0"/>
                <a:cs typeface="Ebrima" panose="02000000000000000000" pitchFamily="2" charset="0"/>
              </a:rPr>
            </a:br>
            <a:br>
              <a:rPr lang="en-GB" sz="2000" dirty="0">
                <a:latin typeface="Ebrima" panose="02000000000000000000" pitchFamily="2" charset="0"/>
                <a:ea typeface="Ebrima" panose="02000000000000000000" pitchFamily="2" charset="0"/>
                <a:cs typeface="Ebrima" panose="02000000000000000000" pitchFamily="2" charset="0"/>
              </a:rPr>
            </a:br>
            <a:r>
              <a:rPr lang="en-GB" sz="2000" dirty="0">
                <a:latin typeface="Ebrima" panose="02000000000000000000" pitchFamily="2" charset="0"/>
                <a:ea typeface="Ebrima" panose="02000000000000000000" pitchFamily="2" charset="0"/>
                <a:cs typeface="Ebrima" panose="02000000000000000000" pitchFamily="2" charset="0"/>
              </a:rPr>
              <a:t>By training Alexander Teachers to deliver these curricula, but also to use their skills flexibly to create on-going individual programs as required.</a:t>
            </a:r>
            <a:br>
              <a:rPr lang="en-GB" sz="2000" dirty="0">
                <a:latin typeface="Ebrima" panose="02000000000000000000" pitchFamily="2" charset="0"/>
                <a:ea typeface="Ebrima" panose="02000000000000000000" pitchFamily="2" charset="0"/>
                <a:cs typeface="Ebrima" panose="02000000000000000000" pitchFamily="2" charset="0"/>
              </a:rPr>
            </a:br>
            <a:endParaRPr lang="en-GB" sz="2000" dirty="0">
              <a:latin typeface="Ebrima" panose="02000000000000000000" pitchFamily="2" charset="0"/>
              <a:ea typeface="Ebrima" panose="02000000000000000000" pitchFamily="2" charset="0"/>
              <a:cs typeface="Ebrima" panose="02000000000000000000" pitchFamily="2" charset="0"/>
            </a:endParaRPr>
          </a:p>
          <a:p>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4923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6B67-001F-4B2D-8238-47ADAB8663D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Alexander in Education</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700" dirty="0">
                <a:latin typeface="Ebrima" panose="02000000000000000000" pitchFamily="2" charset="0"/>
                <a:ea typeface="Ebrima" panose="02000000000000000000" pitchFamily="2" charset="0"/>
                <a:cs typeface="Ebrima" panose="02000000000000000000" pitchFamily="2" charset="0"/>
              </a:rPr>
              <a:t>To integrate the Alexander Technique into every school and college</a:t>
            </a:r>
            <a:endParaRPr lang="en-US" sz="27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4" name="TextBox 3">
            <a:extLst>
              <a:ext uri="{FF2B5EF4-FFF2-40B4-BE49-F238E27FC236}">
                <a16:creationId xmlns:a16="http://schemas.microsoft.com/office/drawing/2014/main" id="{98DFCE45-A94E-4C9D-83FF-E50792B5E62E}"/>
              </a:ext>
            </a:extLst>
          </p:cNvPr>
          <p:cNvSpPr txBox="1"/>
          <p:nvPr/>
        </p:nvSpPr>
        <p:spPr>
          <a:xfrm>
            <a:off x="838200" y="3429000"/>
            <a:ext cx="10383129" cy="1877437"/>
          </a:xfrm>
          <a:prstGeom prst="rect">
            <a:avLst/>
          </a:prstGeom>
          <a:noFill/>
        </p:spPr>
        <p:txBody>
          <a:bodyPr wrap="square" rtlCol="0">
            <a:spAutoFit/>
          </a:bodyPr>
          <a:lstStyle/>
          <a:p>
            <a:pPr marL="342900" indent="-34290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Linking</a:t>
            </a:r>
            <a:r>
              <a:rPr lang="en-GB" sz="2000" dirty="0">
                <a:latin typeface="Ebrima" panose="02000000000000000000" pitchFamily="2" charset="0"/>
                <a:ea typeface="Ebrima" panose="02000000000000000000" pitchFamily="2" charset="0"/>
                <a:cs typeface="Ebrima" panose="02000000000000000000" pitchFamily="2" charset="0"/>
              </a:rPr>
              <a:t> </a:t>
            </a:r>
            <a:br>
              <a:rPr lang="en-GB" sz="2000" dirty="0">
                <a:latin typeface="Ebrima" panose="02000000000000000000" pitchFamily="2" charset="0"/>
                <a:ea typeface="Ebrima" panose="02000000000000000000" pitchFamily="2" charset="0"/>
                <a:cs typeface="Ebrima" panose="02000000000000000000" pitchFamily="2" charset="0"/>
              </a:rPr>
            </a:br>
            <a:br>
              <a:rPr lang="en-GB" sz="2000" dirty="0">
                <a:latin typeface="Ebrima" panose="02000000000000000000" pitchFamily="2" charset="0"/>
                <a:ea typeface="Ebrima" panose="02000000000000000000" pitchFamily="2" charset="0"/>
                <a:cs typeface="Ebrima" panose="02000000000000000000" pitchFamily="2" charset="0"/>
              </a:rPr>
            </a:br>
            <a:r>
              <a:rPr lang="en-GB" sz="2000" dirty="0">
                <a:latin typeface="Ebrima" panose="02000000000000000000" pitchFamily="2" charset="0"/>
                <a:ea typeface="Ebrima" panose="02000000000000000000" pitchFamily="2" charset="0"/>
                <a:cs typeface="Ebrima" panose="02000000000000000000" pitchFamily="2" charset="0"/>
              </a:rPr>
              <a:t>By linking with and fully supporting the Alexander in Education Special Interest Group and website and any other similar bodies world-wide.</a:t>
            </a:r>
          </a:p>
          <a:p>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19595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6B67-001F-4B2D-8238-47ADAB8663D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Alexander in Education</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700" dirty="0">
                <a:latin typeface="Ebrima" panose="02000000000000000000" pitchFamily="2" charset="0"/>
                <a:ea typeface="Ebrima" panose="02000000000000000000" pitchFamily="2" charset="0"/>
                <a:cs typeface="Ebrima" panose="02000000000000000000" pitchFamily="2" charset="0"/>
              </a:rPr>
              <a:t>To integrate the Alexander Technique into every school and college</a:t>
            </a:r>
            <a:endParaRPr lang="en-US" sz="27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4" name="TextBox 3">
            <a:extLst>
              <a:ext uri="{FF2B5EF4-FFF2-40B4-BE49-F238E27FC236}">
                <a16:creationId xmlns:a16="http://schemas.microsoft.com/office/drawing/2014/main" id="{98DFCE45-A94E-4C9D-83FF-E50792B5E62E}"/>
              </a:ext>
            </a:extLst>
          </p:cNvPr>
          <p:cNvSpPr txBox="1"/>
          <p:nvPr/>
        </p:nvSpPr>
        <p:spPr>
          <a:xfrm>
            <a:off x="838200" y="3429000"/>
            <a:ext cx="10383129" cy="1877437"/>
          </a:xfrm>
          <a:prstGeom prst="rect">
            <a:avLst/>
          </a:prstGeom>
          <a:noFill/>
        </p:spPr>
        <p:txBody>
          <a:bodyPr wrap="square" rtlCol="0">
            <a:spAutoFit/>
          </a:bodyPr>
          <a:lstStyle/>
          <a:p>
            <a:pPr marL="342900" indent="-34290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Organising</a:t>
            </a:r>
            <a:r>
              <a:rPr lang="en-GB" sz="2000" dirty="0">
                <a:latin typeface="Ebrima" panose="02000000000000000000" pitchFamily="2" charset="0"/>
                <a:ea typeface="Ebrima" panose="02000000000000000000" pitchFamily="2" charset="0"/>
                <a:cs typeface="Ebrima" panose="02000000000000000000" pitchFamily="2" charset="0"/>
              </a:rPr>
              <a:t> </a:t>
            </a:r>
            <a:br>
              <a:rPr lang="en-GB" sz="2000" dirty="0">
                <a:latin typeface="Ebrima" panose="02000000000000000000" pitchFamily="2" charset="0"/>
                <a:ea typeface="Ebrima" panose="02000000000000000000" pitchFamily="2" charset="0"/>
                <a:cs typeface="Ebrima" panose="02000000000000000000" pitchFamily="2" charset="0"/>
              </a:rPr>
            </a:br>
            <a:br>
              <a:rPr lang="en-GB" sz="2000" dirty="0">
                <a:latin typeface="Ebrima" panose="02000000000000000000" pitchFamily="2" charset="0"/>
                <a:ea typeface="Ebrima" panose="02000000000000000000" pitchFamily="2" charset="0"/>
                <a:cs typeface="Ebrima" panose="02000000000000000000" pitchFamily="2" charset="0"/>
              </a:rPr>
            </a:br>
            <a:r>
              <a:rPr lang="en-GB" sz="2000" dirty="0">
                <a:latin typeface="Ebrima" panose="02000000000000000000" pitchFamily="2" charset="0"/>
                <a:ea typeface="Ebrima" panose="02000000000000000000" pitchFamily="2" charset="0"/>
                <a:cs typeface="Ebrima" panose="02000000000000000000" pitchFamily="2" charset="0"/>
              </a:rPr>
              <a:t>By organising/supporting a regular Alexander in Education Conference aimed at sharing the work both within and without the Alexander profession. First one will be in London in 2020.</a:t>
            </a:r>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591004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6B67-001F-4B2D-8238-47ADAB8663D6}"/>
              </a:ext>
            </a:extLst>
          </p:cNvPr>
          <p:cNvSpPr>
            <a:spLocks noGrp="1"/>
          </p:cNvSpPr>
          <p:nvPr>
            <p:ph type="title"/>
          </p:nvPr>
        </p:nvSpPr>
        <p:spPr/>
        <p:txBody>
          <a:bodyPr>
            <a:normAutofit/>
          </a:bodyPr>
          <a:lstStyle/>
          <a:p>
            <a: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t>Alexander in Education</a:t>
            </a:r>
            <a:br>
              <a:rPr lang="en-GB" sz="6000" b="1" dirty="0">
                <a:solidFill>
                  <a:srgbClr val="4F6228"/>
                </a:solidFill>
                <a:latin typeface="Ebrima" panose="02000000000000000000" pitchFamily="2" charset="0"/>
                <a:ea typeface="Ebrima" panose="02000000000000000000" pitchFamily="2" charset="0"/>
                <a:cs typeface="Ebrima" panose="02000000000000000000" pitchFamily="2" charset="0"/>
              </a:rPr>
            </a:br>
            <a:r>
              <a:rPr lang="en-GB" sz="2700" dirty="0">
                <a:latin typeface="Ebrima" panose="02000000000000000000" pitchFamily="2" charset="0"/>
                <a:ea typeface="Ebrima" panose="02000000000000000000" pitchFamily="2" charset="0"/>
                <a:cs typeface="Ebrima" panose="02000000000000000000" pitchFamily="2" charset="0"/>
              </a:rPr>
              <a:t>To integrate the Alexander Technique into every school and college</a:t>
            </a:r>
            <a:endParaRPr lang="en-US" sz="2700" b="1" dirty="0">
              <a:solidFill>
                <a:srgbClr val="4F6228"/>
              </a:solidFill>
              <a:latin typeface="Ebrima" panose="02000000000000000000" pitchFamily="2" charset="0"/>
              <a:ea typeface="Ebrima" panose="02000000000000000000" pitchFamily="2" charset="0"/>
              <a:cs typeface="Ebrima" panose="02000000000000000000" pitchFamily="2" charset="0"/>
            </a:endParaRPr>
          </a:p>
        </p:txBody>
      </p:sp>
      <p:sp>
        <p:nvSpPr>
          <p:cNvPr id="4" name="TextBox 3">
            <a:extLst>
              <a:ext uri="{FF2B5EF4-FFF2-40B4-BE49-F238E27FC236}">
                <a16:creationId xmlns:a16="http://schemas.microsoft.com/office/drawing/2014/main" id="{98DFCE45-A94E-4C9D-83FF-E50792B5E62E}"/>
              </a:ext>
            </a:extLst>
          </p:cNvPr>
          <p:cNvSpPr txBox="1"/>
          <p:nvPr/>
        </p:nvSpPr>
        <p:spPr>
          <a:xfrm>
            <a:off x="838200" y="3429000"/>
            <a:ext cx="10383129" cy="1877437"/>
          </a:xfrm>
          <a:prstGeom prst="rect">
            <a:avLst/>
          </a:prstGeom>
          <a:noFill/>
        </p:spPr>
        <p:txBody>
          <a:bodyPr wrap="square" rtlCol="0">
            <a:spAutoFit/>
          </a:bodyPr>
          <a:lstStyle/>
          <a:p>
            <a:pPr marL="342900" indent="-342900">
              <a:buBlip>
                <a:blip r:embed="rId2"/>
              </a:buBlip>
            </a:pPr>
            <a:r>
              <a:rPr lang="en-GB" sz="3600" dirty="0">
                <a:solidFill>
                  <a:srgbClr val="4F6228"/>
                </a:solidFill>
                <a:latin typeface="Ebrima" panose="02000000000000000000" pitchFamily="2" charset="0"/>
                <a:ea typeface="Ebrima" panose="02000000000000000000" pitchFamily="2" charset="0"/>
                <a:cs typeface="Ebrima" panose="02000000000000000000" pitchFamily="2" charset="0"/>
              </a:rPr>
              <a:t>Writing</a:t>
            </a:r>
            <a:r>
              <a:rPr lang="en-GB" sz="2000" dirty="0">
                <a:latin typeface="Ebrima" panose="02000000000000000000" pitchFamily="2" charset="0"/>
                <a:ea typeface="Ebrima" panose="02000000000000000000" pitchFamily="2" charset="0"/>
                <a:cs typeface="Ebrima" panose="02000000000000000000" pitchFamily="2" charset="0"/>
              </a:rPr>
              <a:t> </a:t>
            </a:r>
            <a:br>
              <a:rPr lang="en-GB" sz="2000" dirty="0">
                <a:latin typeface="Ebrima" panose="02000000000000000000" pitchFamily="2" charset="0"/>
                <a:ea typeface="Ebrima" panose="02000000000000000000" pitchFamily="2" charset="0"/>
                <a:cs typeface="Ebrima" panose="02000000000000000000" pitchFamily="2" charset="0"/>
              </a:rPr>
            </a:br>
            <a:br>
              <a:rPr lang="en-GB" sz="2000" dirty="0">
                <a:latin typeface="Ebrima" panose="02000000000000000000" pitchFamily="2" charset="0"/>
                <a:ea typeface="Ebrima" panose="02000000000000000000" pitchFamily="2" charset="0"/>
                <a:cs typeface="Ebrima" panose="02000000000000000000" pitchFamily="2" charset="0"/>
              </a:rPr>
            </a:br>
            <a:r>
              <a:rPr lang="en-GB" sz="2000" dirty="0">
                <a:latin typeface="Ebrima" panose="02000000000000000000" pitchFamily="2" charset="0"/>
                <a:ea typeface="Ebrima" panose="02000000000000000000" pitchFamily="2" charset="0"/>
                <a:cs typeface="Ebrima" panose="02000000000000000000" pitchFamily="2" charset="0"/>
              </a:rPr>
              <a:t>By (one day!) writing a book on Alexander in Education specifically for the general public. By also including more information for the public on the DS website.</a:t>
            </a:r>
          </a:p>
          <a:p>
            <a:endParaRPr lang="en-US" sz="2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672437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2591</TotalTime>
  <Words>348</Words>
  <Application>Microsoft Office PowerPoint</Application>
  <PresentationFormat>Widescreen</PresentationFormat>
  <Paragraphs>77</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Ebrima</vt:lpstr>
      <vt:lpstr>Office Theme</vt:lpstr>
      <vt:lpstr>The Developing Self</vt:lpstr>
      <vt:lpstr>Our Aims</vt:lpstr>
      <vt:lpstr>Our Aims</vt:lpstr>
      <vt:lpstr>Our Aims</vt:lpstr>
      <vt:lpstr>Alexander in Education To integrate the Alexander Technique into every school and college</vt:lpstr>
      <vt:lpstr>Alexander in Education To integrate the Alexander Technique into every school and college</vt:lpstr>
      <vt:lpstr>Alexander in Education To integrate the Alexander Technique into every school and college</vt:lpstr>
      <vt:lpstr>Alexander in Education To integrate the Alexander Technique into every school and college</vt:lpstr>
      <vt:lpstr>Alexander in Education To integrate the Alexander Technique into every school and college</vt:lpstr>
      <vt:lpstr> Training The Developing Self Education Training Course </vt:lpstr>
      <vt:lpstr>PowerPoint Presentation</vt:lpstr>
      <vt:lpstr>PowerPoint Presentation</vt:lpstr>
      <vt:lpstr> Workshop One The Developing Self Education Training Course </vt:lpstr>
      <vt:lpstr> Workshop Two The Developing Self Education Training Course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Developing Self</dc:title>
  <dc:creator>sue Merry</dc:creator>
  <cp:lastModifiedBy>sue Merry</cp:lastModifiedBy>
  <cp:revision>35</cp:revision>
  <dcterms:created xsi:type="dcterms:W3CDTF">2018-07-19T15:39:44Z</dcterms:created>
  <dcterms:modified xsi:type="dcterms:W3CDTF">2018-07-23T17:51:53Z</dcterms:modified>
</cp:coreProperties>
</file>