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sldIdLst>
    <p:sldId id="261" r:id="rId5"/>
  </p:sldIdLst>
  <p:sldSz cx="10058400" cy="15544800"/>
  <p:notesSz cx="10058400" cy="155448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2E41"/>
    <a:srgbClr val="BBD3DF"/>
    <a:srgbClr val="5A5F32"/>
    <a:srgbClr val="846348"/>
    <a:srgbClr val="92C9E8"/>
    <a:srgbClr val="596A2E"/>
    <a:srgbClr val="354D1B"/>
    <a:srgbClr val="2973BE"/>
    <a:srgbClr val="86B0E3"/>
    <a:srgbClr val="CF98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2112" y="-1458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aker-Katz, Ben" userId="1e681edc-b2a3-467e-a9b0-598532b15054" providerId="ADAL" clId="{0FAC0D11-F73B-43C7-B759-BFB07060C99A}"/>
    <pc:docChg chg="delSld modSld">
      <pc:chgData name="Baker-Katz, Ben" userId="1e681edc-b2a3-467e-a9b0-598532b15054" providerId="ADAL" clId="{0FAC0D11-F73B-43C7-B759-BFB07060C99A}" dt="2025-08-20T13:58:55.252" v="9" actId="20577"/>
      <pc:docMkLst>
        <pc:docMk/>
      </pc:docMkLst>
      <pc:sldChg chg="del">
        <pc:chgData name="Baker-Katz, Ben" userId="1e681edc-b2a3-467e-a9b0-598532b15054" providerId="ADAL" clId="{0FAC0D11-F73B-43C7-B759-BFB07060C99A}" dt="2025-08-19T19:08:17.070" v="0" actId="47"/>
        <pc:sldMkLst>
          <pc:docMk/>
          <pc:sldMk cId="590879362" sldId="260"/>
        </pc:sldMkLst>
      </pc:sldChg>
      <pc:sldChg chg="modSp mod">
        <pc:chgData name="Baker-Katz, Ben" userId="1e681edc-b2a3-467e-a9b0-598532b15054" providerId="ADAL" clId="{0FAC0D11-F73B-43C7-B759-BFB07060C99A}" dt="2025-08-20T13:58:55.252" v="9" actId="20577"/>
        <pc:sldMkLst>
          <pc:docMk/>
          <pc:sldMk cId="1598951284" sldId="261"/>
        </pc:sldMkLst>
        <pc:spChg chg="mod">
          <ac:chgData name="Baker-Katz, Ben" userId="1e681edc-b2a3-467e-a9b0-598532b15054" providerId="ADAL" clId="{0FAC0D11-F73B-43C7-B759-BFB07060C99A}" dt="2025-08-20T13:58:55.252" v="9" actId="20577"/>
          <ac:spMkLst>
            <pc:docMk/>
            <pc:sldMk cId="1598951284" sldId="261"/>
            <ac:spMk id="213" creationId="{A8EA3B58-786C-F9CB-DA69-4B6D9B65A302}"/>
          </ac:spMkLst>
        </pc:spChg>
      </pc:sldChg>
      <pc:sldChg chg="del">
        <pc:chgData name="Baker-Katz, Ben" userId="1e681edc-b2a3-467e-a9b0-598532b15054" providerId="ADAL" clId="{0FAC0D11-F73B-43C7-B759-BFB07060C99A}" dt="2025-08-19T19:08:23.509" v="1" actId="47"/>
        <pc:sldMkLst>
          <pc:docMk/>
          <pc:sldMk cId="2259368974" sldId="262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54380" y="4818888"/>
            <a:ext cx="8549640" cy="32644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08760" y="8705088"/>
            <a:ext cx="7040880" cy="3886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419856" y="14456664"/>
            <a:ext cx="3218688" cy="77724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02920" y="14456664"/>
            <a:ext cx="2313432" cy="77724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8/20/2025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242048" y="14456664"/>
            <a:ext cx="2313432" cy="77724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02920" y="621792"/>
            <a:ext cx="9052560" cy="2487168"/>
          </a:xfrm>
          <a:prstGeom prst="rect">
            <a:avLst/>
          </a:prstGeom>
        </p:spPr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02920" y="3575304"/>
            <a:ext cx="9052560" cy="10259568"/>
          </a:xfrm>
          <a:prstGeom prst="rect">
            <a:avLst/>
          </a:prstGeom>
        </p:spPr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419856" y="14456664"/>
            <a:ext cx="3218688" cy="77724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02920" y="14456664"/>
            <a:ext cx="2313432" cy="77724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8/20/2025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242048" y="14456664"/>
            <a:ext cx="2313432" cy="77724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02920" y="621792"/>
            <a:ext cx="9052560" cy="2487168"/>
          </a:xfrm>
          <a:prstGeom prst="rect">
            <a:avLst/>
          </a:prstGeom>
        </p:spPr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02920" y="3575304"/>
            <a:ext cx="4375404" cy="1025956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180076" y="3575304"/>
            <a:ext cx="4375404" cy="1025956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>
          <a:xfrm>
            <a:off x="3419856" y="14456664"/>
            <a:ext cx="3218688" cy="77724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>
          <a:xfrm>
            <a:off x="502920" y="14456664"/>
            <a:ext cx="2313432" cy="77724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8/20/2025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>
          <a:xfrm>
            <a:off x="7242048" y="14456664"/>
            <a:ext cx="2313432" cy="77724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02920" y="621792"/>
            <a:ext cx="9052560" cy="2487168"/>
          </a:xfrm>
          <a:prstGeom prst="rect">
            <a:avLst/>
          </a:prstGeom>
        </p:spPr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>
          <a:xfrm>
            <a:off x="3419856" y="14456664"/>
            <a:ext cx="3218688" cy="77724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>
          <a:xfrm>
            <a:off x="502920" y="14456664"/>
            <a:ext cx="2313432" cy="77724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8/20/2025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>
          <a:xfrm>
            <a:off x="7242048" y="14456664"/>
            <a:ext cx="2313432" cy="77724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>
          <a:xfrm>
            <a:off x="3419856" y="14456664"/>
            <a:ext cx="3218688" cy="77724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>
          <a:xfrm>
            <a:off x="502920" y="14456664"/>
            <a:ext cx="2313432" cy="77724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8/20/2025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>
          <a:xfrm>
            <a:off x="7242048" y="14456664"/>
            <a:ext cx="2313432" cy="77724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17.svg"/><Relationship Id="rId26" Type="http://schemas.openxmlformats.org/officeDocument/2006/relationships/image" Target="../media/image25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image" Target="../media/image1.jpeg"/><Relationship Id="rId16" Type="http://schemas.openxmlformats.org/officeDocument/2006/relationships/image" Target="../media/image15.svg"/><Relationship Id="rId20" Type="http://schemas.openxmlformats.org/officeDocument/2006/relationships/image" Target="../media/image19.sv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24" Type="http://schemas.openxmlformats.org/officeDocument/2006/relationships/image" Target="../media/image23.sv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10" Type="http://schemas.openxmlformats.org/officeDocument/2006/relationships/image" Target="../media/image9.svg"/><Relationship Id="rId19" Type="http://schemas.openxmlformats.org/officeDocument/2006/relationships/image" Target="../media/image18.pn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Relationship Id="rId22" Type="http://schemas.openxmlformats.org/officeDocument/2006/relationships/image" Target="../media/image21.svg"/><Relationship Id="rId27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AACBD7-390B-1896-4FBE-008B6326ED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93AB3DC-F740-E20E-E332-7D133DA30F1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5082" r="25082"/>
          <a:stretch/>
        </p:blipFill>
        <p:spPr>
          <a:xfrm>
            <a:off x="-1" y="1415471"/>
            <a:ext cx="10058399" cy="13470175"/>
          </a:xfrm>
          <a:prstGeom prst="rect">
            <a:avLst/>
          </a:prstGeom>
        </p:spPr>
      </p:pic>
      <p:sp>
        <p:nvSpPr>
          <p:cNvPr id="128" name="Rectangle 127">
            <a:extLst>
              <a:ext uri="{FF2B5EF4-FFF2-40B4-BE49-F238E27FC236}">
                <a16:creationId xmlns:a16="http://schemas.microsoft.com/office/drawing/2014/main" id="{F4FF612D-5EE8-D468-91CE-C8696FAA447D}"/>
              </a:ext>
            </a:extLst>
          </p:cNvPr>
          <p:cNvSpPr/>
          <p:nvPr/>
        </p:nvSpPr>
        <p:spPr>
          <a:xfrm>
            <a:off x="0" y="14887528"/>
            <a:ext cx="10058400" cy="657272"/>
          </a:xfrm>
          <a:prstGeom prst="rect">
            <a:avLst/>
          </a:prstGeom>
          <a:solidFill>
            <a:srgbClr val="012E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D506B8F5-ABFF-FA5E-67D3-7DDE30B0B59C}"/>
              </a:ext>
            </a:extLst>
          </p:cNvPr>
          <p:cNvSpPr txBox="1"/>
          <p:nvPr/>
        </p:nvSpPr>
        <p:spPr>
          <a:xfrm>
            <a:off x="457470" y="15032665"/>
            <a:ext cx="914346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cs typeface="Arial" panose="020B0604020202020204" pitchFamily="34" charset="0"/>
              </a:rPr>
              <a:t>Traverse Pipeline      </a:t>
            </a:r>
            <a:r>
              <a:rPr lang="en-US" sz="1200" dirty="0">
                <a:solidFill>
                  <a:schemeClr val="bg1"/>
                </a:solidFill>
                <a:cs typeface="Arial" panose="020B0604020202020204" pitchFamily="34" charset="0"/>
              </a:rPr>
              <a:t>1-855-TRAVSPL</a:t>
            </a:r>
            <a:r>
              <a:rPr lang="en-US" sz="1200" b="1" dirty="0">
                <a:solidFill>
                  <a:schemeClr val="bg1"/>
                </a:solidFill>
                <a:cs typeface="Arial" panose="020B0604020202020204" pitchFamily="34" charset="0"/>
              </a:rPr>
              <a:t>      </a:t>
            </a:r>
            <a:r>
              <a:rPr lang="en-US" sz="1200" dirty="0">
                <a:solidFill>
                  <a:schemeClr val="bg1"/>
                </a:solidFill>
                <a:cs typeface="Arial" panose="020B0604020202020204" pitchFamily="34" charset="0"/>
              </a:rPr>
              <a:t>info@traversepipeline.com      www.traversepipeline.com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C076A76-DE97-B934-658F-08122681AA3B}"/>
              </a:ext>
            </a:extLst>
          </p:cNvPr>
          <p:cNvSpPr txBox="1"/>
          <p:nvPr/>
        </p:nvSpPr>
        <p:spPr>
          <a:xfrm>
            <a:off x="0" y="13728005"/>
            <a:ext cx="10058399" cy="1157642"/>
          </a:xfrm>
          <a:prstGeom prst="rect">
            <a:avLst/>
          </a:prstGeom>
          <a:solidFill>
            <a:srgbClr val="354D1B"/>
          </a:solidFill>
        </p:spPr>
        <p:txBody>
          <a:bodyPr wrap="square" lIns="548640" tIns="91440" rIns="548640" bIns="91440" rtlCol="0" anchor="ctr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200" kern="1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[1] Words such as “anticipated,” “expected,” “targeted,” “projected,” “estimated,” and similar expressions are intended to identify forward-looking statements. These forward-looking statements rely on a number of assumptions concerning future events and are subject to a number of uncertainties, factors and risks, many of which are outside the control of the Company, which could cause </a:t>
            </a:r>
            <a:br>
              <a:rPr lang="en-US" sz="1200" kern="1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200" kern="1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results to differ materially from those expected by management of the Company.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550C55F-B344-8070-3CCC-D5AD16811936}"/>
              </a:ext>
            </a:extLst>
          </p:cNvPr>
          <p:cNvSpPr/>
          <p:nvPr/>
        </p:nvSpPr>
        <p:spPr>
          <a:xfrm>
            <a:off x="0" y="-26226"/>
            <a:ext cx="10058400" cy="1441697"/>
          </a:xfrm>
          <a:prstGeom prst="rect">
            <a:avLst/>
          </a:prstGeom>
          <a:solidFill>
            <a:srgbClr val="596A2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bject 9">
            <a:extLst>
              <a:ext uri="{FF2B5EF4-FFF2-40B4-BE49-F238E27FC236}">
                <a16:creationId xmlns:a16="http://schemas.microsoft.com/office/drawing/2014/main" id="{C67A85A3-53E0-6DC2-C1C5-737BB982201B}"/>
              </a:ext>
            </a:extLst>
          </p:cNvPr>
          <p:cNvSpPr txBox="1">
            <a:spLocks/>
          </p:cNvSpPr>
          <p:nvPr/>
        </p:nvSpPr>
        <p:spPr>
          <a:xfrm>
            <a:off x="625377" y="322174"/>
            <a:ext cx="8807647" cy="744896"/>
          </a:xfrm>
          <a:prstGeom prst="rect">
            <a:avLst/>
          </a:prstGeom>
        </p:spPr>
        <p:txBody>
          <a:bodyPr vert="horz" wrap="square" lIns="0" tIns="6172" rIns="0" bIns="0" rtlCol="0">
            <a:spAutoFit/>
          </a:bodyPr>
          <a:lstStyle>
            <a:lvl1pPr>
              <a:defRPr sz="4550" b="0" i="0">
                <a:solidFill>
                  <a:srgbClr val="002B50"/>
                </a:solidFill>
                <a:latin typeface="Arial"/>
                <a:ea typeface="+mj-ea"/>
                <a:cs typeface="Arial"/>
              </a:defRPr>
            </a:lvl1pPr>
          </a:lstStyle>
          <a:p>
            <a:pPr marL="6497" algn="ctr">
              <a:spcBef>
                <a:spcPts val="49"/>
              </a:spcBef>
            </a:pPr>
            <a:r>
              <a:rPr lang="en-US" sz="4800" b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Traverse Pipeline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220C547-98B0-CFCD-8D1A-7C06AED2337B}"/>
              </a:ext>
            </a:extLst>
          </p:cNvPr>
          <p:cNvGrpSpPr/>
          <p:nvPr/>
        </p:nvGrpSpPr>
        <p:grpSpPr>
          <a:xfrm>
            <a:off x="8989888" y="155948"/>
            <a:ext cx="1068512" cy="1077348"/>
            <a:chOff x="4703638" y="5557880"/>
            <a:chExt cx="1068512" cy="1077348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398E2049-5233-C50D-37C6-AAD80ED1476F}"/>
                </a:ext>
              </a:extLst>
            </p:cNvPr>
            <p:cNvSpPr/>
            <p:nvPr/>
          </p:nvSpPr>
          <p:spPr>
            <a:xfrm>
              <a:off x="4703638" y="5557880"/>
              <a:ext cx="1068512" cy="10685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Graphic 13">
              <a:extLst>
                <a:ext uri="{FF2B5EF4-FFF2-40B4-BE49-F238E27FC236}">
                  <a16:creationId xmlns:a16="http://schemas.microsoft.com/office/drawing/2014/main" id="{8A8B2EE9-78B8-A6B1-844D-E30F003D919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931480" y="5644294"/>
              <a:ext cx="638229" cy="990934"/>
            </a:xfrm>
            <a:prstGeom prst="rect">
              <a:avLst/>
            </a:prstGeom>
          </p:spPr>
        </p:pic>
      </p:grpSp>
      <p:grpSp>
        <p:nvGrpSpPr>
          <p:cNvPr id="187" name="Group 186">
            <a:extLst>
              <a:ext uri="{FF2B5EF4-FFF2-40B4-BE49-F238E27FC236}">
                <a16:creationId xmlns:a16="http://schemas.microsoft.com/office/drawing/2014/main" id="{FD67B164-33DA-FB06-ECFC-8B7669A77EB7}"/>
              </a:ext>
            </a:extLst>
          </p:cNvPr>
          <p:cNvGrpSpPr/>
          <p:nvPr/>
        </p:nvGrpSpPr>
        <p:grpSpPr>
          <a:xfrm>
            <a:off x="228600" y="2746551"/>
            <a:ext cx="9602598" cy="9369249"/>
            <a:chOff x="228600" y="2594151"/>
            <a:chExt cx="9602598" cy="9369249"/>
          </a:xfrm>
          <a:gradFill flip="none" rotWithShape="1">
            <a:gsLst>
              <a:gs pos="0">
                <a:srgbClr val="2973BE"/>
              </a:gs>
              <a:gs pos="53000">
                <a:srgbClr val="86B0E3"/>
              </a:gs>
              <a:gs pos="100000">
                <a:srgbClr val="CF9857"/>
              </a:gs>
            </a:gsLst>
            <a:lin ang="5400000" scaled="1"/>
            <a:tileRect/>
          </a:gradFill>
        </p:grpSpPr>
        <p:sp>
          <p:nvSpPr>
            <p:cNvPr id="188" name="Rectangle 187">
              <a:extLst>
                <a:ext uri="{FF2B5EF4-FFF2-40B4-BE49-F238E27FC236}">
                  <a16:creationId xmlns:a16="http://schemas.microsoft.com/office/drawing/2014/main" id="{AB317311-25A4-AC25-C684-E78A0BE4ABB2}"/>
                </a:ext>
              </a:extLst>
            </p:cNvPr>
            <p:cNvSpPr/>
            <p:nvPr/>
          </p:nvSpPr>
          <p:spPr>
            <a:xfrm>
              <a:off x="228600" y="2596333"/>
              <a:ext cx="3145442" cy="179700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/>
            </a:p>
          </p:txBody>
        </p:sp>
        <p:sp>
          <p:nvSpPr>
            <p:cNvPr id="189" name="Rectangle 188">
              <a:extLst>
                <a:ext uri="{FF2B5EF4-FFF2-40B4-BE49-F238E27FC236}">
                  <a16:creationId xmlns:a16="http://schemas.microsoft.com/office/drawing/2014/main" id="{FA50221E-C1B1-07E0-9FCC-9D5F8DBBECAF}"/>
                </a:ext>
              </a:extLst>
            </p:cNvPr>
            <p:cNvSpPr/>
            <p:nvPr/>
          </p:nvSpPr>
          <p:spPr>
            <a:xfrm>
              <a:off x="228600" y="4476093"/>
              <a:ext cx="3145442" cy="179700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/>
            </a:p>
          </p:txBody>
        </p:sp>
        <p:sp>
          <p:nvSpPr>
            <p:cNvPr id="190" name="Rectangle 189">
              <a:extLst>
                <a:ext uri="{FF2B5EF4-FFF2-40B4-BE49-F238E27FC236}">
                  <a16:creationId xmlns:a16="http://schemas.microsoft.com/office/drawing/2014/main" id="{F074FB28-D944-354F-92CB-BC0E08A201F3}"/>
                </a:ext>
              </a:extLst>
            </p:cNvPr>
            <p:cNvSpPr/>
            <p:nvPr/>
          </p:nvSpPr>
          <p:spPr>
            <a:xfrm>
              <a:off x="3457177" y="2596333"/>
              <a:ext cx="3145442" cy="179700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/>
            </a:p>
          </p:txBody>
        </p:sp>
        <p:sp>
          <p:nvSpPr>
            <p:cNvPr id="191" name="Rectangle 190">
              <a:extLst>
                <a:ext uri="{FF2B5EF4-FFF2-40B4-BE49-F238E27FC236}">
                  <a16:creationId xmlns:a16="http://schemas.microsoft.com/office/drawing/2014/main" id="{9E3DB174-3438-993E-11B6-5569EF665C18}"/>
                </a:ext>
              </a:extLst>
            </p:cNvPr>
            <p:cNvSpPr/>
            <p:nvPr/>
          </p:nvSpPr>
          <p:spPr>
            <a:xfrm>
              <a:off x="3457177" y="4476093"/>
              <a:ext cx="3145442" cy="179700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/>
            </a:p>
          </p:txBody>
        </p:sp>
        <p:sp>
          <p:nvSpPr>
            <p:cNvPr id="192" name="Rectangle 191">
              <a:extLst>
                <a:ext uri="{FF2B5EF4-FFF2-40B4-BE49-F238E27FC236}">
                  <a16:creationId xmlns:a16="http://schemas.microsoft.com/office/drawing/2014/main" id="{22A80AD7-6980-D49D-BE82-74D4A9186669}"/>
                </a:ext>
              </a:extLst>
            </p:cNvPr>
            <p:cNvSpPr/>
            <p:nvPr/>
          </p:nvSpPr>
          <p:spPr>
            <a:xfrm>
              <a:off x="6685756" y="4479752"/>
              <a:ext cx="3145442" cy="179700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/>
            </a:p>
          </p:txBody>
        </p:sp>
        <p:sp>
          <p:nvSpPr>
            <p:cNvPr id="193" name="Rectangle 192">
              <a:extLst>
                <a:ext uri="{FF2B5EF4-FFF2-40B4-BE49-F238E27FC236}">
                  <a16:creationId xmlns:a16="http://schemas.microsoft.com/office/drawing/2014/main" id="{73075FD8-A5B3-969F-66CD-CB3BAA5CA918}"/>
                </a:ext>
              </a:extLst>
            </p:cNvPr>
            <p:cNvSpPr/>
            <p:nvPr/>
          </p:nvSpPr>
          <p:spPr>
            <a:xfrm>
              <a:off x="6685756" y="2594151"/>
              <a:ext cx="3145442" cy="179700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/>
            </a:p>
          </p:txBody>
        </p:sp>
        <p:sp>
          <p:nvSpPr>
            <p:cNvPr id="194" name="Rectangle 193">
              <a:extLst>
                <a:ext uri="{FF2B5EF4-FFF2-40B4-BE49-F238E27FC236}">
                  <a16:creationId xmlns:a16="http://schemas.microsoft.com/office/drawing/2014/main" id="{CAEAA82F-1489-C599-1942-8D7904A2D131}"/>
                </a:ext>
              </a:extLst>
            </p:cNvPr>
            <p:cNvSpPr/>
            <p:nvPr/>
          </p:nvSpPr>
          <p:spPr>
            <a:xfrm>
              <a:off x="228600" y="6355853"/>
              <a:ext cx="3144044" cy="181401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/>
            </a:p>
          </p:txBody>
        </p:sp>
        <p:sp>
          <p:nvSpPr>
            <p:cNvPr id="195" name="Rectangle 194">
              <a:extLst>
                <a:ext uri="{FF2B5EF4-FFF2-40B4-BE49-F238E27FC236}">
                  <a16:creationId xmlns:a16="http://schemas.microsoft.com/office/drawing/2014/main" id="{4032F117-A648-5DB1-91F3-6082CFB2142D}"/>
                </a:ext>
              </a:extLst>
            </p:cNvPr>
            <p:cNvSpPr/>
            <p:nvPr/>
          </p:nvSpPr>
          <p:spPr>
            <a:xfrm>
              <a:off x="228600" y="8252621"/>
              <a:ext cx="3144044" cy="181401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/>
            </a:p>
          </p:txBody>
        </p:sp>
        <p:sp>
          <p:nvSpPr>
            <p:cNvPr id="196" name="Rectangle 195">
              <a:extLst>
                <a:ext uri="{FF2B5EF4-FFF2-40B4-BE49-F238E27FC236}">
                  <a16:creationId xmlns:a16="http://schemas.microsoft.com/office/drawing/2014/main" id="{102772D2-A83D-E45B-E022-647D9182164E}"/>
                </a:ext>
              </a:extLst>
            </p:cNvPr>
            <p:cNvSpPr/>
            <p:nvPr/>
          </p:nvSpPr>
          <p:spPr>
            <a:xfrm>
              <a:off x="3457177" y="6355853"/>
              <a:ext cx="3144044" cy="181401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/>
            </a:p>
          </p:txBody>
        </p:sp>
        <p:sp>
          <p:nvSpPr>
            <p:cNvPr id="197" name="Rectangle 196">
              <a:extLst>
                <a:ext uri="{FF2B5EF4-FFF2-40B4-BE49-F238E27FC236}">
                  <a16:creationId xmlns:a16="http://schemas.microsoft.com/office/drawing/2014/main" id="{99328599-78F0-398B-255C-D988C958F3A9}"/>
                </a:ext>
              </a:extLst>
            </p:cNvPr>
            <p:cNvSpPr/>
            <p:nvPr/>
          </p:nvSpPr>
          <p:spPr>
            <a:xfrm>
              <a:off x="3457177" y="8252621"/>
              <a:ext cx="3144044" cy="181401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/>
            </a:p>
          </p:txBody>
        </p:sp>
        <p:sp>
          <p:nvSpPr>
            <p:cNvPr id="198" name="Rectangle 197">
              <a:extLst>
                <a:ext uri="{FF2B5EF4-FFF2-40B4-BE49-F238E27FC236}">
                  <a16:creationId xmlns:a16="http://schemas.microsoft.com/office/drawing/2014/main" id="{5CF9C5BF-F889-DC9E-2802-4D5D15EDC32F}"/>
                </a:ext>
              </a:extLst>
            </p:cNvPr>
            <p:cNvSpPr/>
            <p:nvPr/>
          </p:nvSpPr>
          <p:spPr>
            <a:xfrm>
              <a:off x="6685756" y="6365353"/>
              <a:ext cx="3144044" cy="369543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/>
            </a:p>
          </p:txBody>
        </p:sp>
        <p:sp>
          <p:nvSpPr>
            <p:cNvPr id="199" name="Rectangle 198">
              <a:extLst>
                <a:ext uri="{FF2B5EF4-FFF2-40B4-BE49-F238E27FC236}">
                  <a16:creationId xmlns:a16="http://schemas.microsoft.com/office/drawing/2014/main" id="{0C839466-3AC7-E317-472A-EE385297C8A5}"/>
                </a:ext>
              </a:extLst>
            </p:cNvPr>
            <p:cNvSpPr/>
            <p:nvPr/>
          </p:nvSpPr>
          <p:spPr>
            <a:xfrm>
              <a:off x="3457177" y="10149390"/>
              <a:ext cx="3144044" cy="181401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/>
            </a:p>
          </p:txBody>
        </p:sp>
        <p:sp>
          <p:nvSpPr>
            <p:cNvPr id="200" name="Rectangle 199">
              <a:extLst>
                <a:ext uri="{FF2B5EF4-FFF2-40B4-BE49-F238E27FC236}">
                  <a16:creationId xmlns:a16="http://schemas.microsoft.com/office/drawing/2014/main" id="{408B7F47-6A50-2751-1BBF-57F9A1A07111}"/>
                </a:ext>
              </a:extLst>
            </p:cNvPr>
            <p:cNvSpPr/>
            <p:nvPr/>
          </p:nvSpPr>
          <p:spPr>
            <a:xfrm>
              <a:off x="228600" y="10149390"/>
              <a:ext cx="3144044" cy="181401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/>
            </a:p>
          </p:txBody>
        </p:sp>
        <p:sp>
          <p:nvSpPr>
            <p:cNvPr id="201" name="Rectangle 200">
              <a:extLst>
                <a:ext uri="{FF2B5EF4-FFF2-40B4-BE49-F238E27FC236}">
                  <a16:creationId xmlns:a16="http://schemas.microsoft.com/office/drawing/2014/main" id="{A9560304-06DF-DC6B-C9C7-DF49F04D599F}"/>
                </a:ext>
              </a:extLst>
            </p:cNvPr>
            <p:cNvSpPr/>
            <p:nvPr/>
          </p:nvSpPr>
          <p:spPr>
            <a:xfrm>
              <a:off x="6685756" y="10149390"/>
              <a:ext cx="3144044" cy="181401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/>
            </a:p>
          </p:txBody>
        </p:sp>
      </p:grpSp>
      <p:sp>
        <p:nvSpPr>
          <p:cNvPr id="202" name="TextBox 201">
            <a:extLst>
              <a:ext uri="{FF2B5EF4-FFF2-40B4-BE49-F238E27FC236}">
                <a16:creationId xmlns:a16="http://schemas.microsoft.com/office/drawing/2014/main" id="{370386ED-0A3F-8841-2218-C5F50D3BD064}"/>
              </a:ext>
            </a:extLst>
          </p:cNvPr>
          <p:cNvSpPr txBox="1"/>
          <p:nvPr/>
        </p:nvSpPr>
        <p:spPr>
          <a:xfrm>
            <a:off x="536010" y="3666879"/>
            <a:ext cx="2591800" cy="8643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1443"/>
              </a:spcBef>
              <a:buClr>
                <a:srgbClr val="0070C0"/>
              </a:buClr>
              <a:tabLst>
                <a:tab pos="631825" algn="l"/>
              </a:tabLst>
            </a:pPr>
            <a:r>
              <a:rPr lang="en-US" sz="1400" spc="-5" dirty="0">
                <a:solidFill>
                  <a:srgbClr val="012E41"/>
                </a:solidFill>
                <a:cs typeface="Arial"/>
              </a:rPr>
              <a:t>Location:</a:t>
            </a:r>
            <a:endParaRPr lang="en-US" sz="1400" dirty="0">
              <a:solidFill>
                <a:srgbClr val="012E41"/>
              </a:solidFill>
              <a:cs typeface="Arial"/>
            </a:endParaRPr>
          </a:p>
          <a:p>
            <a:pPr algn="ctr">
              <a:spcBef>
                <a:spcPts val="514"/>
              </a:spcBef>
              <a:buClr>
                <a:srgbClr val="0070C0"/>
              </a:buClr>
              <a:tabLst>
                <a:tab pos="631825" algn="l"/>
              </a:tabLst>
            </a:pPr>
            <a:r>
              <a:rPr lang="en-US" sz="1600" b="1" dirty="0">
                <a:solidFill>
                  <a:srgbClr val="012E41"/>
                </a:solidFill>
                <a:cs typeface="Arial"/>
              </a:rPr>
              <a:t>Agua Dulce, TX </a:t>
            </a:r>
            <a:br>
              <a:rPr lang="en-US" sz="1600" b="1" dirty="0">
                <a:solidFill>
                  <a:srgbClr val="012E41"/>
                </a:solidFill>
                <a:cs typeface="Arial"/>
              </a:rPr>
            </a:br>
            <a:r>
              <a:rPr lang="en-US" sz="1600" b="1" dirty="0">
                <a:solidFill>
                  <a:srgbClr val="012E41"/>
                </a:solidFill>
                <a:cs typeface="Arial"/>
              </a:rPr>
              <a:t>to Katy, TX</a:t>
            </a:r>
            <a:endParaRPr lang="en-US" sz="1600" b="1" dirty="0">
              <a:solidFill>
                <a:srgbClr val="012E41"/>
              </a:solidFill>
            </a:endParaRPr>
          </a:p>
        </p:txBody>
      </p:sp>
      <p:sp>
        <p:nvSpPr>
          <p:cNvPr id="203" name="TextBox 202">
            <a:extLst>
              <a:ext uri="{FF2B5EF4-FFF2-40B4-BE49-F238E27FC236}">
                <a16:creationId xmlns:a16="http://schemas.microsoft.com/office/drawing/2014/main" id="{DBD4FC9E-034C-804D-7F77-29979C8D753F}"/>
              </a:ext>
            </a:extLst>
          </p:cNvPr>
          <p:cNvSpPr txBox="1"/>
          <p:nvPr/>
        </p:nvSpPr>
        <p:spPr>
          <a:xfrm>
            <a:off x="3958449" y="3810000"/>
            <a:ext cx="2171753" cy="7412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1443"/>
              </a:spcBef>
              <a:buClr>
                <a:srgbClr val="0070C0"/>
              </a:buClr>
              <a:tabLst>
                <a:tab pos="631825" algn="l"/>
              </a:tabLst>
            </a:pPr>
            <a:r>
              <a:rPr lang="en-US" sz="1400" spc="-5" dirty="0">
                <a:solidFill>
                  <a:srgbClr val="012E41"/>
                </a:solidFill>
                <a:cs typeface="Arial"/>
              </a:rPr>
              <a:t>Length:</a:t>
            </a:r>
            <a:endParaRPr lang="en-US" sz="1400" dirty="0">
              <a:solidFill>
                <a:srgbClr val="012E41"/>
              </a:solidFill>
              <a:cs typeface="Arial"/>
            </a:endParaRPr>
          </a:p>
          <a:p>
            <a:pPr algn="ctr">
              <a:spcBef>
                <a:spcPts val="514"/>
              </a:spcBef>
              <a:buClr>
                <a:srgbClr val="0070C0"/>
              </a:buClr>
              <a:tabLst>
                <a:tab pos="631825" algn="l"/>
              </a:tabLst>
            </a:pPr>
            <a:r>
              <a:rPr lang="en-US" sz="2400" b="1" dirty="0">
                <a:solidFill>
                  <a:srgbClr val="012E41"/>
                </a:solidFill>
                <a:cs typeface="Arial"/>
              </a:rPr>
              <a:t>152 miles</a:t>
            </a:r>
            <a:endParaRPr lang="en-US" sz="2400" b="1" dirty="0">
              <a:solidFill>
                <a:srgbClr val="012E41"/>
              </a:solidFill>
            </a:endParaRPr>
          </a:p>
        </p:txBody>
      </p:sp>
      <p:sp>
        <p:nvSpPr>
          <p:cNvPr id="204" name="TextBox 203">
            <a:extLst>
              <a:ext uri="{FF2B5EF4-FFF2-40B4-BE49-F238E27FC236}">
                <a16:creationId xmlns:a16="http://schemas.microsoft.com/office/drawing/2014/main" id="{AC137E71-ADC7-F007-E8C7-C4A067C06644}"/>
              </a:ext>
            </a:extLst>
          </p:cNvPr>
          <p:cNvSpPr txBox="1"/>
          <p:nvPr/>
        </p:nvSpPr>
        <p:spPr>
          <a:xfrm>
            <a:off x="7096642" y="3448740"/>
            <a:ext cx="2277859" cy="11105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1443"/>
              </a:spcBef>
              <a:buClr>
                <a:srgbClr val="0070C0"/>
              </a:buClr>
              <a:tabLst>
                <a:tab pos="631825" algn="l"/>
              </a:tabLst>
            </a:pPr>
            <a:r>
              <a:rPr lang="en-US" sz="1400" spc="-5" dirty="0">
                <a:solidFill>
                  <a:srgbClr val="012E41"/>
                </a:solidFill>
                <a:cs typeface="Arial"/>
              </a:rPr>
              <a:t>Construction timeline:</a:t>
            </a:r>
            <a:endParaRPr lang="en-US" sz="1400" dirty="0">
              <a:solidFill>
                <a:srgbClr val="012E41"/>
              </a:solidFill>
              <a:cs typeface="Arial"/>
            </a:endParaRPr>
          </a:p>
          <a:p>
            <a:pPr algn="ctr">
              <a:spcBef>
                <a:spcPts val="514"/>
              </a:spcBef>
              <a:buClr>
                <a:srgbClr val="0070C0"/>
              </a:buClr>
              <a:tabLst>
                <a:tab pos="631825" algn="l"/>
              </a:tabLst>
            </a:pPr>
            <a:r>
              <a:rPr lang="en-US" sz="2400" b="1" dirty="0">
                <a:solidFill>
                  <a:srgbClr val="012E41"/>
                </a:solidFill>
                <a:cs typeface="Arial"/>
              </a:rPr>
              <a:t>Start: 2026</a:t>
            </a:r>
            <a:br>
              <a:rPr lang="en-US" sz="2400" b="1" dirty="0">
                <a:solidFill>
                  <a:srgbClr val="012E41"/>
                </a:solidFill>
                <a:cs typeface="Arial"/>
              </a:rPr>
            </a:br>
            <a:r>
              <a:rPr lang="en-US" sz="2400" b="1" dirty="0">
                <a:solidFill>
                  <a:srgbClr val="012E41"/>
                </a:solidFill>
                <a:cs typeface="Arial"/>
              </a:rPr>
              <a:t>Ready: 2027</a:t>
            </a:r>
            <a:endParaRPr lang="en-US" sz="2400" b="1" dirty="0">
              <a:solidFill>
                <a:srgbClr val="012E41"/>
              </a:solidFill>
            </a:endParaRPr>
          </a:p>
        </p:txBody>
      </p:sp>
      <p:sp>
        <p:nvSpPr>
          <p:cNvPr id="205" name="TextBox 204">
            <a:extLst>
              <a:ext uri="{FF2B5EF4-FFF2-40B4-BE49-F238E27FC236}">
                <a16:creationId xmlns:a16="http://schemas.microsoft.com/office/drawing/2014/main" id="{A3F92249-D5C4-E18B-C281-D5AE69DB6F09}"/>
              </a:ext>
            </a:extLst>
          </p:cNvPr>
          <p:cNvSpPr txBox="1"/>
          <p:nvPr/>
        </p:nvSpPr>
        <p:spPr>
          <a:xfrm>
            <a:off x="821839" y="5631767"/>
            <a:ext cx="2020142" cy="7412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1443"/>
              </a:spcBef>
              <a:buClr>
                <a:srgbClr val="0070C0"/>
              </a:buClr>
              <a:tabLst>
                <a:tab pos="631825" algn="l"/>
              </a:tabLst>
            </a:pPr>
            <a:r>
              <a:rPr lang="en-US" sz="1400" spc="-5" dirty="0">
                <a:solidFill>
                  <a:srgbClr val="012E41"/>
                </a:solidFill>
                <a:cs typeface="Arial"/>
              </a:rPr>
              <a:t>Test pressure:</a:t>
            </a:r>
            <a:endParaRPr lang="en-US" sz="1400" dirty="0">
              <a:solidFill>
                <a:srgbClr val="012E41"/>
              </a:solidFill>
              <a:cs typeface="Arial"/>
            </a:endParaRPr>
          </a:p>
          <a:p>
            <a:pPr algn="ctr">
              <a:spcBef>
                <a:spcPts val="514"/>
              </a:spcBef>
              <a:buClr>
                <a:srgbClr val="0070C0"/>
              </a:buClr>
              <a:tabLst>
                <a:tab pos="631825" algn="l"/>
              </a:tabLst>
            </a:pPr>
            <a:r>
              <a:rPr lang="en-US" sz="2400" b="1" dirty="0">
                <a:solidFill>
                  <a:srgbClr val="012E41"/>
                </a:solidFill>
                <a:cs typeface="Arial"/>
              </a:rPr>
              <a:t>1.5x MAOP</a:t>
            </a:r>
            <a:endParaRPr lang="en-US" sz="2400" b="1" dirty="0">
              <a:solidFill>
                <a:srgbClr val="012E41"/>
              </a:solidFill>
            </a:endParaRPr>
          </a:p>
        </p:txBody>
      </p:sp>
      <p:sp>
        <p:nvSpPr>
          <p:cNvPr id="206" name="TextBox 205">
            <a:extLst>
              <a:ext uri="{FF2B5EF4-FFF2-40B4-BE49-F238E27FC236}">
                <a16:creationId xmlns:a16="http://schemas.microsoft.com/office/drawing/2014/main" id="{83635507-5AD3-8EFD-5A37-9EA1CF616EC0}"/>
              </a:ext>
            </a:extLst>
          </p:cNvPr>
          <p:cNvSpPr txBox="1"/>
          <p:nvPr/>
        </p:nvSpPr>
        <p:spPr>
          <a:xfrm>
            <a:off x="3770662" y="5494471"/>
            <a:ext cx="2547327" cy="7412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1443"/>
              </a:spcBef>
              <a:buClr>
                <a:srgbClr val="0070C0"/>
              </a:buClr>
              <a:tabLst>
                <a:tab pos="631825" algn="l"/>
              </a:tabLst>
            </a:pPr>
            <a:r>
              <a:rPr lang="en-US" sz="1400" spc="-5" dirty="0">
                <a:solidFill>
                  <a:srgbClr val="012E41"/>
                </a:solidFill>
                <a:cs typeface="Arial"/>
              </a:rPr>
              <a:t>Operating pressure:</a:t>
            </a:r>
            <a:endParaRPr lang="en-US" sz="1400" dirty="0">
              <a:solidFill>
                <a:srgbClr val="012E41"/>
              </a:solidFill>
              <a:cs typeface="Arial"/>
            </a:endParaRPr>
          </a:p>
          <a:p>
            <a:pPr algn="ctr">
              <a:spcBef>
                <a:spcPts val="514"/>
              </a:spcBef>
              <a:buClr>
                <a:srgbClr val="0070C0"/>
              </a:buClr>
              <a:tabLst>
                <a:tab pos="631825" algn="l"/>
              </a:tabLst>
            </a:pPr>
            <a:r>
              <a:rPr lang="en-US" sz="2400" b="1" dirty="0">
                <a:solidFill>
                  <a:srgbClr val="012E41"/>
                </a:solidFill>
                <a:cs typeface="Arial"/>
              </a:rPr>
              <a:t>1,440psi*</a:t>
            </a:r>
            <a:endParaRPr lang="en-US" sz="2400" b="1" dirty="0">
              <a:solidFill>
                <a:srgbClr val="012E41"/>
              </a:solidFill>
            </a:endParaRPr>
          </a:p>
        </p:txBody>
      </p:sp>
      <p:sp>
        <p:nvSpPr>
          <p:cNvPr id="207" name="TextBox 206">
            <a:extLst>
              <a:ext uri="{FF2B5EF4-FFF2-40B4-BE49-F238E27FC236}">
                <a16:creationId xmlns:a16="http://schemas.microsoft.com/office/drawing/2014/main" id="{53E36086-C902-74DF-7373-FDC7E1392A6E}"/>
              </a:ext>
            </a:extLst>
          </p:cNvPr>
          <p:cNvSpPr txBox="1"/>
          <p:nvPr/>
        </p:nvSpPr>
        <p:spPr>
          <a:xfrm>
            <a:off x="4034254" y="6169968"/>
            <a:ext cx="2020142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1443"/>
              </a:spcBef>
              <a:buClr>
                <a:srgbClr val="0070C0"/>
              </a:buClr>
              <a:tabLst>
                <a:tab pos="631825" algn="l"/>
              </a:tabLst>
            </a:pPr>
            <a:r>
              <a:rPr lang="en-US" sz="900" spc="-5">
                <a:solidFill>
                  <a:schemeClr val="bg1"/>
                </a:solidFill>
                <a:cs typeface="Arial"/>
              </a:rPr>
              <a:t>*pounds per square-inch</a:t>
            </a:r>
            <a:endParaRPr lang="en-US" sz="1050" b="1">
              <a:solidFill>
                <a:schemeClr val="bg1"/>
              </a:solidFill>
            </a:endParaRPr>
          </a:p>
        </p:txBody>
      </p:sp>
      <p:sp>
        <p:nvSpPr>
          <p:cNvPr id="208" name="TextBox 207">
            <a:extLst>
              <a:ext uri="{FF2B5EF4-FFF2-40B4-BE49-F238E27FC236}">
                <a16:creationId xmlns:a16="http://schemas.microsoft.com/office/drawing/2014/main" id="{1A7B67A5-DB45-EC09-A7EF-30D114C13A44}"/>
              </a:ext>
            </a:extLst>
          </p:cNvPr>
          <p:cNvSpPr txBox="1"/>
          <p:nvPr/>
        </p:nvSpPr>
        <p:spPr>
          <a:xfrm>
            <a:off x="7225500" y="5627963"/>
            <a:ext cx="2020142" cy="7412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1443"/>
              </a:spcBef>
              <a:buClr>
                <a:srgbClr val="0070C0"/>
              </a:buClr>
              <a:tabLst>
                <a:tab pos="631825" algn="l"/>
              </a:tabLst>
            </a:pPr>
            <a:r>
              <a:rPr lang="en-US" sz="1400" spc="-5" dirty="0">
                <a:solidFill>
                  <a:srgbClr val="012E41"/>
                </a:solidFill>
                <a:cs typeface="Arial"/>
              </a:rPr>
              <a:t>Mainline diameter:</a:t>
            </a:r>
            <a:endParaRPr lang="en-US" sz="1400" dirty="0">
              <a:solidFill>
                <a:srgbClr val="012E41"/>
              </a:solidFill>
              <a:cs typeface="Arial"/>
            </a:endParaRPr>
          </a:p>
          <a:p>
            <a:pPr algn="ctr">
              <a:spcBef>
                <a:spcPts val="514"/>
              </a:spcBef>
              <a:buClr>
                <a:srgbClr val="0070C0"/>
              </a:buClr>
              <a:tabLst>
                <a:tab pos="631825" algn="l"/>
              </a:tabLst>
            </a:pPr>
            <a:r>
              <a:rPr lang="en-US" sz="2400" b="1" dirty="0">
                <a:solidFill>
                  <a:srgbClr val="012E41"/>
                </a:solidFill>
                <a:cs typeface="Arial"/>
              </a:rPr>
              <a:t>42”</a:t>
            </a:r>
            <a:endParaRPr lang="en-US" sz="2400" b="1" dirty="0">
              <a:solidFill>
                <a:srgbClr val="012E41"/>
              </a:solidFill>
            </a:endParaRPr>
          </a:p>
        </p:txBody>
      </p:sp>
      <p:sp>
        <p:nvSpPr>
          <p:cNvPr id="209" name="TextBox 208">
            <a:extLst>
              <a:ext uri="{FF2B5EF4-FFF2-40B4-BE49-F238E27FC236}">
                <a16:creationId xmlns:a16="http://schemas.microsoft.com/office/drawing/2014/main" id="{75DCE964-80F5-63C0-B0AD-B75E4DB78551}"/>
              </a:ext>
            </a:extLst>
          </p:cNvPr>
          <p:cNvSpPr txBox="1"/>
          <p:nvPr/>
        </p:nvSpPr>
        <p:spPr>
          <a:xfrm>
            <a:off x="228600" y="7318350"/>
            <a:ext cx="3144042" cy="956672"/>
          </a:xfrm>
          <a:prstGeom prst="rect">
            <a:avLst/>
          </a:prstGeom>
          <a:noFill/>
        </p:spPr>
        <p:txBody>
          <a:bodyPr wrap="square" lIns="0" rIns="0">
            <a:spAutoFit/>
          </a:bodyPr>
          <a:lstStyle/>
          <a:p>
            <a:pPr algn="ctr">
              <a:spcBef>
                <a:spcPts val="1443"/>
              </a:spcBef>
              <a:buClr>
                <a:srgbClr val="0070C0"/>
              </a:buClr>
              <a:tabLst>
                <a:tab pos="631825" algn="l"/>
              </a:tabLst>
            </a:pPr>
            <a:r>
              <a:rPr lang="en-US" sz="1400" spc="-5" dirty="0">
                <a:solidFill>
                  <a:srgbClr val="012E41"/>
                </a:solidFill>
                <a:cs typeface="Arial"/>
              </a:rPr>
              <a:t>Jobs:</a:t>
            </a:r>
            <a:endParaRPr lang="en-US" sz="1400" dirty="0">
              <a:solidFill>
                <a:srgbClr val="012E41"/>
              </a:solidFill>
              <a:cs typeface="Arial"/>
            </a:endParaRPr>
          </a:p>
          <a:p>
            <a:pPr algn="ctr">
              <a:spcBef>
                <a:spcPts val="514"/>
              </a:spcBef>
              <a:buClr>
                <a:srgbClr val="0070C0"/>
              </a:buClr>
              <a:tabLst>
                <a:tab pos="631825" algn="l"/>
              </a:tabLst>
            </a:pPr>
            <a:r>
              <a:rPr lang="en-US" sz="2400" b="1" dirty="0">
                <a:solidFill>
                  <a:srgbClr val="012E41"/>
                </a:solidFill>
                <a:cs typeface="Arial"/>
              </a:rPr>
              <a:t>900</a:t>
            </a:r>
            <a:br>
              <a:rPr lang="en-US" sz="2400" b="1" dirty="0">
                <a:solidFill>
                  <a:srgbClr val="012E41"/>
                </a:solidFill>
                <a:cs typeface="Arial"/>
              </a:rPr>
            </a:br>
            <a:r>
              <a:rPr lang="en-US" sz="1400" b="1" dirty="0">
                <a:solidFill>
                  <a:srgbClr val="012E41"/>
                </a:solidFill>
                <a:cs typeface="Arial"/>
              </a:rPr>
              <a:t>Skilled workers during construction</a:t>
            </a:r>
            <a:endParaRPr lang="en-US" sz="2000" b="1" dirty="0">
              <a:solidFill>
                <a:srgbClr val="012E41"/>
              </a:solidFill>
            </a:endParaRPr>
          </a:p>
        </p:txBody>
      </p:sp>
      <p:sp>
        <p:nvSpPr>
          <p:cNvPr id="210" name="TextBox 209">
            <a:extLst>
              <a:ext uri="{FF2B5EF4-FFF2-40B4-BE49-F238E27FC236}">
                <a16:creationId xmlns:a16="http://schemas.microsoft.com/office/drawing/2014/main" id="{7C04125A-CA27-4B3E-A4AC-0A62C00053FC}"/>
              </a:ext>
            </a:extLst>
          </p:cNvPr>
          <p:cNvSpPr txBox="1"/>
          <p:nvPr/>
        </p:nvSpPr>
        <p:spPr>
          <a:xfrm>
            <a:off x="481799" y="9149095"/>
            <a:ext cx="2700222" cy="10490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1443"/>
              </a:spcBef>
              <a:buClr>
                <a:srgbClr val="0070C0"/>
              </a:buClr>
            </a:pPr>
            <a:r>
              <a:rPr lang="en-US" sz="1400" spc="-5" dirty="0">
                <a:solidFill>
                  <a:srgbClr val="012E41"/>
                </a:solidFill>
                <a:cs typeface="Arial"/>
              </a:rPr>
              <a:t>Right of way:</a:t>
            </a:r>
            <a:endParaRPr lang="en-US" sz="1400" dirty="0">
              <a:solidFill>
                <a:srgbClr val="012E41"/>
              </a:solidFill>
              <a:cs typeface="Arial"/>
            </a:endParaRPr>
          </a:p>
          <a:p>
            <a:pPr algn="ctr">
              <a:spcBef>
                <a:spcPts val="514"/>
              </a:spcBef>
              <a:buClr>
                <a:srgbClr val="0070C0"/>
              </a:buClr>
            </a:pPr>
            <a:r>
              <a:rPr lang="en-US" sz="2400" b="1" dirty="0">
                <a:solidFill>
                  <a:srgbClr val="012E41"/>
                </a:solidFill>
                <a:cs typeface="Arial"/>
              </a:rPr>
              <a:t>86% </a:t>
            </a:r>
            <a:r>
              <a:rPr lang="en-US" b="1" dirty="0">
                <a:solidFill>
                  <a:srgbClr val="012E41"/>
                </a:solidFill>
                <a:cs typeface="Arial"/>
              </a:rPr>
              <a:t>Parallel </a:t>
            </a:r>
            <a:br>
              <a:rPr lang="en-US" b="1" dirty="0">
                <a:solidFill>
                  <a:srgbClr val="012E41"/>
                </a:solidFill>
                <a:cs typeface="Arial"/>
              </a:rPr>
            </a:br>
            <a:r>
              <a:rPr lang="en-US" b="1" dirty="0">
                <a:solidFill>
                  <a:srgbClr val="012E41"/>
                </a:solidFill>
                <a:cs typeface="Arial"/>
              </a:rPr>
              <a:t>Existing Utilities</a:t>
            </a:r>
            <a:endParaRPr lang="en-US" sz="2000" b="1" dirty="0">
              <a:solidFill>
                <a:srgbClr val="012E41"/>
              </a:solidFill>
            </a:endParaRPr>
          </a:p>
        </p:txBody>
      </p:sp>
      <p:sp>
        <p:nvSpPr>
          <p:cNvPr id="211" name="TextBox 210">
            <a:extLst>
              <a:ext uri="{FF2B5EF4-FFF2-40B4-BE49-F238E27FC236}">
                <a16:creationId xmlns:a16="http://schemas.microsoft.com/office/drawing/2014/main" id="{DCEB8EFE-D945-A4DA-7543-649FD0880207}"/>
              </a:ext>
            </a:extLst>
          </p:cNvPr>
          <p:cNvSpPr txBox="1"/>
          <p:nvPr/>
        </p:nvSpPr>
        <p:spPr>
          <a:xfrm>
            <a:off x="3657600" y="7615781"/>
            <a:ext cx="2773450" cy="648896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>
              <a:spcBef>
                <a:spcPts val="1443"/>
              </a:spcBef>
              <a:buClr>
                <a:srgbClr val="0070C0"/>
              </a:buClr>
            </a:pPr>
            <a:r>
              <a:rPr lang="en-US" sz="1400" spc="-5">
                <a:solidFill>
                  <a:srgbClr val="012E41"/>
                </a:solidFill>
                <a:cs typeface="Arial"/>
              </a:rPr>
              <a:t>Product:</a:t>
            </a:r>
            <a:endParaRPr lang="en-US" sz="1400">
              <a:solidFill>
                <a:srgbClr val="012E41"/>
              </a:solidFill>
              <a:cs typeface="Arial"/>
            </a:endParaRPr>
          </a:p>
          <a:p>
            <a:pPr algn="ctr">
              <a:spcBef>
                <a:spcPts val="514"/>
              </a:spcBef>
              <a:buClr>
                <a:srgbClr val="0070C0"/>
              </a:buClr>
            </a:pPr>
            <a:r>
              <a:rPr lang="en-US" sz="2400" b="1">
                <a:solidFill>
                  <a:srgbClr val="012E41"/>
                </a:solidFill>
                <a:cs typeface="Arial"/>
              </a:rPr>
              <a:t>Natural Gas</a:t>
            </a:r>
            <a:endParaRPr lang="en-US" sz="2400" b="1">
              <a:solidFill>
                <a:srgbClr val="012E41"/>
              </a:solidFill>
            </a:endParaRPr>
          </a:p>
        </p:txBody>
      </p:sp>
      <p:sp>
        <p:nvSpPr>
          <p:cNvPr id="213" name="TextBox 212">
            <a:extLst>
              <a:ext uri="{FF2B5EF4-FFF2-40B4-BE49-F238E27FC236}">
                <a16:creationId xmlns:a16="http://schemas.microsoft.com/office/drawing/2014/main" id="{A8EA3B58-786C-F9CB-DA69-4B6D9B65A302}"/>
              </a:ext>
            </a:extLst>
          </p:cNvPr>
          <p:cNvSpPr txBox="1"/>
          <p:nvPr/>
        </p:nvSpPr>
        <p:spPr>
          <a:xfrm>
            <a:off x="3770663" y="9502680"/>
            <a:ext cx="2547325" cy="648896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>
              <a:spcBef>
                <a:spcPts val="1443"/>
              </a:spcBef>
              <a:buClr>
                <a:srgbClr val="0070C0"/>
              </a:buClr>
            </a:pPr>
            <a:r>
              <a:rPr lang="en-US" sz="1400" spc="-5" dirty="0">
                <a:solidFill>
                  <a:srgbClr val="012E41"/>
                </a:solidFill>
                <a:cs typeface="Arial"/>
              </a:rPr>
              <a:t>Total project investment:</a:t>
            </a:r>
            <a:endParaRPr lang="en-US" sz="1400" dirty="0">
              <a:solidFill>
                <a:srgbClr val="012E41"/>
              </a:solidFill>
              <a:cs typeface="Arial"/>
            </a:endParaRPr>
          </a:p>
          <a:p>
            <a:pPr algn="ctr">
              <a:spcBef>
                <a:spcPts val="514"/>
              </a:spcBef>
              <a:buClr>
                <a:srgbClr val="0070C0"/>
              </a:buClr>
            </a:pPr>
            <a:r>
              <a:rPr lang="en-US" sz="2400" b="1" dirty="0">
                <a:solidFill>
                  <a:srgbClr val="012E41"/>
                </a:solidFill>
                <a:cs typeface="Arial"/>
              </a:rPr>
              <a:t>$1 Billion</a:t>
            </a:r>
            <a:endParaRPr lang="en-US" sz="2400" b="1" dirty="0">
              <a:solidFill>
                <a:srgbClr val="012E41"/>
              </a:solidFill>
            </a:endParaRPr>
          </a:p>
        </p:txBody>
      </p:sp>
      <p:sp>
        <p:nvSpPr>
          <p:cNvPr id="214" name="TextBox 213">
            <a:extLst>
              <a:ext uri="{FF2B5EF4-FFF2-40B4-BE49-F238E27FC236}">
                <a16:creationId xmlns:a16="http://schemas.microsoft.com/office/drawing/2014/main" id="{82980911-E800-702A-7B81-25377896A883}"/>
              </a:ext>
            </a:extLst>
          </p:cNvPr>
          <p:cNvSpPr txBox="1"/>
          <p:nvPr/>
        </p:nvSpPr>
        <p:spPr>
          <a:xfrm>
            <a:off x="3770663" y="11374038"/>
            <a:ext cx="2547325" cy="648896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>
              <a:spcBef>
                <a:spcPts val="1443"/>
              </a:spcBef>
              <a:buClr>
                <a:srgbClr val="0070C0"/>
              </a:buClr>
            </a:pPr>
            <a:r>
              <a:rPr lang="en-US" sz="1400" spc="-5" dirty="0">
                <a:solidFill>
                  <a:srgbClr val="012E41"/>
                </a:solidFill>
                <a:cs typeface="Arial"/>
              </a:rPr>
              <a:t>Yearly local tax revenue:</a:t>
            </a:r>
            <a:endParaRPr lang="en-US" sz="1400" dirty="0">
              <a:solidFill>
                <a:srgbClr val="012E41"/>
              </a:solidFill>
              <a:cs typeface="Arial"/>
            </a:endParaRPr>
          </a:p>
          <a:p>
            <a:pPr algn="ctr">
              <a:spcBef>
                <a:spcPts val="514"/>
              </a:spcBef>
              <a:buClr>
                <a:srgbClr val="0070C0"/>
              </a:buClr>
            </a:pPr>
            <a:r>
              <a:rPr lang="en-US" sz="2400" b="1" dirty="0">
                <a:solidFill>
                  <a:srgbClr val="012E41"/>
                </a:solidFill>
                <a:cs typeface="Arial"/>
              </a:rPr>
              <a:t>~$10.6 Million</a:t>
            </a:r>
            <a:r>
              <a:rPr lang="en-US" sz="2400" baseline="30000" dirty="0">
                <a:solidFill>
                  <a:srgbClr val="012E41"/>
                </a:solidFill>
                <a:cs typeface="Arial"/>
              </a:rPr>
              <a:t>1</a:t>
            </a:r>
            <a:endParaRPr lang="en-US" sz="2400" baseline="30000" dirty="0">
              <a:solidFill>
                <a:srgbClr val="012E41"/>
              </a:solidFill>
            </a:endParaRPr>
          </a:p>
        </p:txBody>
      </p:sp>
      <p:sp>
        <p:nvSpPr>
          <p:cNvPr id="215" name="TextBox 214">
            <a:extLst>
              <a:ext uri="{FF2B5EF4-FFF2-40B4-BE49-F238E27FC236}">
                <a16:creationId xmlns:a16="http://schemas.microsoft.com/office/drawing/2014/main" id="{AC1DB11A-5AC9-4295-8B26-3D5969F8CB51}"/>
              </a:ext>
            </a:extLst>
          </p:cNvPr>
          <p:cNvSpPr txBox="1"/>
          <p:nvPr/>
        </p:nvSpPr>
        <p:spPr>
          <a:xfrm>
            <a:off x="481799" y="11328400"/>
            <a:ext cx="2700222" cy="7412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1443"/>
              </a:spcBef>
              <a:buClr>
                <a:srgbClr val="0070C0"/>
              </a:buClr>
            </a:pPr>
            <a:r>
              <a:rPr lang="en-US" sz="1400" spc="-5" dirty="0">
                <a:solidFill>
                  <a:srgbClr val="012E41"/>
                </a:solidFill>
                <a:cs typeface="Arial"/>
              </a:rPr>
              <a:t>Shut off valves:</a:t>
            </a:r>
            <a:endParaRPr lang="en-US" sz="1400" dirty="0">
              <a:solidFill>
                <a:srgbClr val="012E41"/>
              </a:solidFill>
              <a:cs typeface="Arial"/>
            </a:endParaRPr>
          </a:p>
          <a:p>
            <a:pPr algn="ctr">
              <a:spcBef>
                <a:spcPts val="514"/>
              </a:spcBef>
              <a:buClr>
                <a:srgbClr val="0070C0"/>
              </a:buClr>
            </a:pPr>
            <a:r>
              <a:rPr lang="en-US" sz="2400" b="1" dirty="0">
                <a:solidFill>
                  <a:srgbClr val="012E41"/>
                </a:solidFill>
                <a:cs typeface="Arial"/>
              </a:rPr>
              <a:t>9</a:t>
            </a:r>
            <a:endParaRPr lang="en-US" sz="2400" b="1" dirty="0">
              <a:solidFill>
                <a:srgbClr val="012E41"/>
              </a:solidFill>
            </a:endParaRPr>
          </a:p>
        </p:txBody>
      </p:sp>
      <p:sp>
        <p:nvSpPr>
          <p:cNvPr id="216" name="TextBox 215">
            <a:extLst>
              <a:ext uri="{FF2B5EF4-FFF2-40B4-BE49-F238E27FC236}">
                <a16:creationId xmlns:a16="http://schemas.microsoft.com/office/drawing/2014/main" id="{AD2BA938-F271-C601-78B8-CD9589725AD1}"/>
              </a:ext>
            </a:extLst>
          </p:cNvPr>
          <p:cNvSpPr txBox="1"/>
          <p:nvPr/>
        </p:nvSpPr>
        <p:spPr>
          <a:xfrm>
            <a:off x="6885460" y="11333915"/>
            <a:ext cx="2700222" cy="7412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1443"/>
              </a:spcBef>
              <a:buClr>
                <a:srgbClr val="0070C0"/>
              </a:buClr>
            </a:pPr>
            <a:r>
              <a:rPr lang="en-US" sz="1400" spc="-5" dirty="0">
                <a:solidFill>
                  <a:srgbClr val="012E41"/>
                </a:solidFill>
                <a:cs typeface="Arial"/>
              </a:rPr>
              <a:t>Compressor stations:</a:t>
            </a:r>
            <a:endParaRPr lang="en-US" sz="1400" dirty="0">
              <a:solidFill>
                <a:srgbClr val="012E41"/>
              </a:solidFill>
              <a:cs typeface="Arial"/>
            </a:endParaRPr>
          </a:p>
          <a:p>
            <a:pPr algn="ctr">
              <a:spcBef>
                <a:spcPts val="514"/>
              </a:spcBef>
              <a:buClr>
                <a:srgbClr val="0070C0"/>
              </a:buClr>
            </a:pPr>
            <a:r>
              <a:rPr lang="en-US" sz="2400" b="1" dirty="0">
                <a:solidFill>
                  <a:srgbClr val="012E41"/>
                </a:solidFill>
                <a:cs typeface="Arial"/>
              </a:rPr>
              <a:t>3</a:t>
            </a:r>
            <a:endParaRPr lang="en-US" sz="2400" b="1" dirty="0">
              <a:solidFill>
                <a:srgbClr val="012E41"/>
              </a:solidFill>
            </a:endParaRPr>
          </a:p>
        </p:txBody>
      </p:sp>
      <p:grpSp>
        <p:nvGrpSpPr>
          <p:cNvPr id="217" name="Group 216">
            <a:extLst>
              <a:ext uri="{FF2B5EF4-FFF2-40B4-BE49-F238E27FC236}">
                <a16:creationId xmlns:a16="http://schemas.microsoft.com/office/drawing/2014/main" id="{6764C239-D7F7-859F-8362-2AE406F50BA1}"/>
              </a:ext>
            </a:extLst>
          </p:cNvPr>
          <p:cNvGrpSpPr/>
          <p:nvPr/>
        </p:nvGrpSpPr>
        <p:grpSpPr>
          <a:xfrm>
            <a:off x="4823495" y="6776505"/>
            <a:ext cx="457200" cy="457200"/>
            <a:chOff x="6739412" y="1649108"/>
            <a:chExt cx="561790" cy="576654"/>
          </a:xfrm>
          <a:solidFill>
            <a:schemeClr val="bg1"/>
          </a:solidFill>
        </p:grpSpPr>
        <p:sp>
          <p:nvSpPr>
            <p:cNvPr id="218" name="Oval 217">
              <a:extLst>
                <a:ext uri="{FF2B5EF4-FFF2-40B4-BE49-F238E27FC236}">
                  <a16:creationId xmlns:a16="http://schemas.microsoft.com/office/drawing/2014/main" id="{DC7FD3F0-EBE8-F360-F11F-9C06DD508BA7}"/>
                </a:ext>
              </a:extLst>
            </p:cNvPr>
            <p:cNvSpPr/>
            <p:nvPr/>
          </p:nvSpPr>
          <p:spPr>
            <a:xfrm>
              <a:off x="6912391" y="1831061"/>
              <a:ext cx="214602" cy="214602"/>
            </a:xfrm>
            <a:prstGeom prst="ellipse">
              <a:avLst/>
            </a:pr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rgbClr val="002060"/>
                </a:solidFill>
              </a:endParaRPr>
            </a:p>
          </p:txBody>
        </p:sp>
        <p:sp>
          <p:nvSpPr>
            <p:cNvPr id="219" name="Oval 218">
              <a:extLst>
                <a:ext uri="{FF2B5EF4-FFF2-40B4-BE49-F238E27FC236}">
                  <a16:creationId xmlns:a16="http://schemas.microsoft.com/office/drawing/2014/main" id="{BEB1A66A-BF5D-41EC-1F74-1BF6CC9EEA97}"/>
                </a:ext>
              </a:extLst>
            </p:cNvPr>
            <p:cNvSpPr/>
            <p:nvPr/>
          </p:nvSpPr>
          <p:spPr>
            <a:xfrm>
              <a:off x="6739412" y="1649108"/>
              <a:ext cx="150394" cy="150394"/>
            </a:xfrm>
            <a:prstGeom prst="ellipse">
              <a:avLst/>
            </a:pr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rgbClr val="002060"/>
                </a:solidFill>
              </a:endParaRPr>
            </a:p>
          </p:txBody>
        </p:sp>
        <p:sp>
          <p:nvSpPr>
            <p:cNvPr id="220" name="Oval 219">
              <a:extLst>
                <a:ext uri="{FF2B5EF4-FFF2-40B4-BE49-F238E27FC236}">
                  <a16:creationId xmlns:a16="http://schemas.microsoft.com/office/drawing/2014/main" id="{36CA33CF-F462-1132-B4E5-A5C496685C21}"/>
                </a:ext>
              </a:extLst>
            </p:cNvPr>
            <p:cNvSpPr/>
            <p:nvPr/>
          </p:nvSpPr>
          <p:spPr>
            <a:xfrm>
              <a:off x="6739412" y="2075368"/>
              <a:ext cx="150394" cy="150394"/>
            </a:xfrm>
            <a:prstGeom prst="ellipse">
              <a:avLst/>
            </a:pr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rgbClr val="002060"/>
                </a:solidFill>
              </a:endParaRPr>
            </a:p>
          </p:txBody>
        </p:sp>
        <p:sp>
          <p:nvSpPr>
            <p:cNvPr id="221" name="Oval 220">
              <a:extLst>
                <a:ext uri="{FF2B5EF4-FFF2-40B4-BE49-F238E27FC236}">
                  <a16:creationId xmlns:a16="http://schemas.microsoft.com/office/drawing/2014/main" id="{65ABEC78-FE47-6F94-4A22-44F199F9E364}"/>
                </a:ext>
              </a:extLst>
            </p:cNvPr>
            <p:cNvSpPr/>
            <p:nvPr/>
          </p:nvSpPr>
          <p:spPr>
            <a:xfrm>
              <a:off x="7150808" y="1649108"/>
              <a:ext cx="150394" cy="150394"/>
            </a:xfrm>
            <a:prstGeom prst="ellipse">
              <a:avLst/>
            </a:pr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rgbClr val="002060"/>
                </a:solidFill>
              </a:endParaRPr>
            </a:p>
          </p:txBody>
        </p:sp>
        <p:sp>
          <p:nvSpPr>
            <p:cNvPr id="222" name="Oval 221">
              <a:extLst>
                <a:ext uri="{FF2B5EF4-FFF2-40B4-BE49-F238E27FC236}">
                  <a16:creationId xmlns:a16="http://schemas.microsoft.com/office/drawing/2014/main" id="{4C310F86-3BBA-ACBF-EE5B-56B278D4192D}"/>
                </a:ext>
              </a:extLst>
            </p:cNvPr>
            <p:cNvSpPr/>
            <p:nvPr/>
          </p:nvSpPr>
          <p:spPr>
            <a:xfrm>
              <a:off x="7150808" y="2075368"/>
              <a:ext cx="150394" cy="150394"/>
            </a:xfrm>
            <a:prstGeom prst="ellipse">
              <a:avLst/>
            </a:pr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rgbClr val="002060"/>
                </a:solidFill>
              </a:endParaRPr>
            </a:p>
          </p:txBody>
        </p:sp>
        <p:cxnSp>
          <p:nvCxnSpPr>
            <p:cNvPr id="223" name="Straight Connector 222">
              <a:extLst>
                <a:ext uri="{FF2B5EF4-FFF2-40B4-BE49-F238E27FC236}">
                  <a16:creationId xmlns:a16="http://schemas.microsoft.com/office/drawing/2014/main" id="{E7DAFDF1-CA89-4D0A-3115-F379909BB831}"/>
                </a:ext>
              </a:extLst>
            </p:cNvPr>
            <p:cNvCxnSpPr>
              <a:cxnSpLocks/>
              <a:stCxn id="219" idx="5"/>
              <a:endCxn id="218" idx="1"/>
            </p:cNvCxnSpPr>
            <p:nvPr/>
          </p:nvCxnSpPr>
          <p:spPr>
            <a:xfrm>
              <a:off x="6867781" y="1777477"/>
              <a:ext cx="76038" cy="85012"/>
            </a:xfrm>
            <a:prstGeom prst="line">
              <a:avLst/>
            </a:prstGeom>
            <a:grpFill/>
            <a:ln w="12700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>
              <a:extLst>
                <a:ext uri="{FF2B5EF4-FFF2-40B4-BE49-F238E27FC236}">
                  <a16:creationId xmlns:a16="http://schemas.microsoft.com/office/drawing/2014/main" id="{C42D4CC1-BDB5-BE53-2EF2-3C6694849549}"/>
                </a:ext>
              </a:extLst>
            </p:cNvPr>
            <p:cNvCxnSpPr>
              <a:cxnSpLocks/>
              <a:stCxn id="218" idx="5"/>
              <a:endCxn id="222" idx="1"/>
            </p:cNvCxnSpPr>
            <p:nvPr/>
          </p:nvCxnSpPr>
          <p:spPr>
            <a:xfrm>
              <a:off x="7095565" y="2014235"/>
              <a:ext cx="77268" cy="83158"/>
            </a:xfrm>
            <a:prstGeom prst="line">
              <a:avLst/>
            </a:prstGeom>
            <a:grpFill/>
            <a:ln w="12700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>
              <a:extLst>
                <a:ext uri="{FF2B5EF4-FFF2-40B4-BE49-F238E27FC236}">
                  <a16:creationId xmlns:a16="http://schemas.microsoft.com/office/drawing/2014/main" id="{864B9929-261B-4B7A-3750-5357DFEBC8A5}"/>
                </a:ext>
              </a:extLst>
            </p:cNvPr>
            <p:cNvCxnSpPr>
              <a:cxnSpLocks/>
              <a:stCxn id="218" idx="7"/>
              <a:endCxn id="221" idx="3"/>
            </p:cNvCxnSpPr>
            <p:nvPr/>
          </p:nvCxnSpPr>
          <p:spPr>
            <a:xfrm flipV="1">
              <a:off x="7095565" y="1777477"/>
              <a:ext cx="77268" cy="85012"/>
            </a:xfrm>
            <a:prstGeom prst="line">
              <a:avLst/>
            </a:prstGeom>
            <a:grpFill/>
            <a:ln w="12700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>
              <a:extLst>
                <a:ext uri="{FF2B5EF4-FFF2-40B4-BE49-F238E27FC236}">
                  <a16:creationId xmlns:a16="http://schemas.microsoft.com/office/drawing/2014/main" id="{331FAFB0-891F-5503-9499-8343424FFB9B}"/>
                </a:ext>
              </a:extLst>
            </p:cNvPr>
            <p:cNvCxnSpPr>
              <a:cxnSpLocks/>
              <a:stCxn id="218" idx="3"/>
              <a:endCxn id="220" idx="7"/>
            </p:cNvCxnSpPr>
            <p:nvPr/>
          </p:nvCxnSpPr>
          <p:spPr>
            <a:xfrm flipH="1">
              <a:off x="6867781" y="2014235"/>
              <a:ext cx="76038" cy="83158"/>
            </a:xfrm>
            <a:prstGeom prst="line">
              <a:avLst/>
            </a:prstGeom>
            <a:grpFill/>
            <a:ln w="12700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7" name="object 9">
            <a:extLst>
              <a:ext uri="{FF2B5EF4-FFF2-40B4-BE49-F238E27FC236}">
                <a16:creationId xmlns:a16="http://schemas.microsoft.com/office/drawing/2014/main" id="{D5A5EEF1-7729-FFE4-DB76-797CB1CCAB39}"/>
              </a:ext>
            </a:extLst>
          </p:cNvPr>
          <p:cNvSpPr txBox="1">
            <a:spLocks/>
          </p:cNvSpPr>
          <p:nvPr/>
        </p:nvSpPr>
        <p:spPr>
          <a:xfrm>
            <a:off x="1022153" y="1740415"/>
            <a:ext cx="8014094" cy="621785"/>
          </a:xfrm>
          <a:prstGeom prst="rect">
            <a:avLst/>
          </a:prstGeom>
        </p:spPr>
        <p:txBody>
          <a:bodyPr vert="horz" wrap="square" lIns="0" tIns="6172" rIns="0" bIns="0" rtlCol="0" anchor="ctr">
            <a:spAutoFit/>
          </a:bodyPr>
          <a:lstStyle>
            <a:lvl1pPr>
              <a:defRPr sz="4550" b="0" i="0">
                <a:solidFill>
                  <a:srgbClr val="002B50"/>
                </a:solidFill>
                <a:latin typeface="Arial"/>
                <a:ea typeface="+mj-ea"/>
                <a:cs typeface="Arial"/>
              </a:defRPr>
            </a:lvl1pPr>
          </a:lstStyle>
          <a:p>
            <a:pPr marL="6497" algn="ctr">
              <a:spcBef>
                <a:spcPts val="49"/>
              </a:spcBef>
            </a:pPr>
            <a:r>
              <a:rPr lang="en-US" sz="40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Project Facts</a:t>
            </a:r>
          </a:p>
        </p:txBody>
      </p:sp>
      <p:pic>
        <p:nvPicPr>
          <p:cNvPr id="228" name="Graphic 227">
            <a:extLst>
              <a:ext uri="{FF2B5EF4-FFF2-40B4-BE49-F238E27FC236}">
                <a16:creationId xmlns:a16="http://schemas.microsoft.com/office/drawing/2014/main" id="{771F1E9E-4E48-0697-3321-F706E7A8B28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t="16666" b="20175"/>
          <a:stretch/>
        </p:blipFill>
        <p:spPr>
          <a:xfrm>
            <a:off x="4175645" y="2590800"/>
            <a:ext cx="1737360" cy="1097280"/>
          </a:xfrm>
          <a:prstGeom prst="rect">
            <a:avLst/>
          </a:prstGeom>
        </p:spPr>
      </p:pic>
      <p:pic>
        <p:nvPicPr>
          <p:cNvPr id="229" name="Graphic 228">
            <a:extLst>
              <a:ext uri="{FF2B5EF4-FFF2-40B4-BE49-F238E27FC236}">
                <a16:creationId xmlns:a16="http://schemas.microsoft.com/office/drawing/2014/main" id="{4AC03C9E-940A-0643-66D4-324861CB7AE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632845" y="8417949"/>
            <a:ext cx="822960" cy="822960"/>
          </a:xfrm>
          <a:prstGeom prst="rect">
            <a:avLst/>
          </a:prstGeom>
        </p:spPr>
      </p:pic>
      <p:pic>
        <p:nvPicPr>
          <p:cNvPr id="230" name="Graphic 229">
            <a:extLst>
              <a:ext uri="{FF2B5EF4-FFF2-40B4-BE49-F238E27FC236}">
                <a16:creationId xmlns:a16="http://schemas.microsoft.com/office/drawing/2014/main" id="{6D996793-7170-ACE6-33ED-085FADDE569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686931" y="2590800"/>
            <a:ext cx="1097280" cy="1097280"/>
          </a:xfrm>
          <a:prstGeom prst="rect">
            <a:avLst/>
          </a:prstGeom>
        </p:spPr>
      </p:pic>
      <p:pic>
        <p:nvPicPr>
          <p:cNvPr id="231" name="Graphic 230">
            <a:extLst>
              <a:ext uri="{FF2B5EF4-FFF2-40B4-BE49-F238E27FC236}">
                <a16:creationId xmlns:a16="http://schemas.microsoft.com/office/drawing/2014/main" id="{B1D47BE7-5736-F63E-8FFC-2DEFE1F6138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466150" y="6609080"/>
            <a:ext cx="731520" cy="731520"/>
          </a:xfrm>
          <a:prstGeom prst="rect">
            <a:avLst/>
          </a:prstGeom>
        </p:spPr>
      </p:pic>
      <p:pic>
        <p:nvPicPr>
          <p:cNvPr id="232" name="Graphic 231">
            <a:extLst>
              <a:ext uri="{FF2B5EF4-FFF2-40B4-BE49-F238E27FC236}">
                <a16:creationId xmlns:a16="http://schemas.microsoft.com/office/drawing/2014/main" id="{6A2899EE-407C-66AD-8969-6D4C010BD22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 rot="16200000">
            <a:off x="7778371" y="4698559"/>
            <a:ext cx="914400" cy="914400"/>
          </a:xfrm>
          <a:prstGeom prst="rect">
            <a:avLst/>
          </a:prstGeom>
        </p:spPr>
      </p:pic>
      <p:pic>
        <p:nvPicPr>
          <p:cNvPr id="233" name="Graphic 232">
            <a:extLst>
              <a:ext uri="{FF2B5EF4-FFF2-40B4-BE49-F238E27FC236}">
                <a16:creationId xmlns:a16="http://schemas.microsoft.com/office/drawing/2014/main" id="{C2A55181-91B7-61C5-FA08-7F34EC744FBB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283270" y="2590800"/>
            <a:ext cx="1097280" cy="1097280"/>
          </a:xfrm>
          <a:prstGeom prst="rect">
            <a:avLst/>
          </a:prstGeom>
        </p:spPr>
      </p:pic>
      <p:pic>
        <p:nvPicPr>
          <p:cNvPr id="234" name="Graphic 233">
            <a:extLst>
              <a:ext uri="{FF2B5EF4-FFF2-40B4-BE49-F238E27FC236}">
                <a16:creationId xmlns:a16="http://schemas.microsoft.com/office/drawing/2014/main" id="{E1DDF274-4CD8-1E6C-6DE9-9731538911BB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7732651" y="10312400"/>
            <a:ext cx="1005840" cy="1005840"/>
          </a:xfrm>
          <a:prstGeom prst="rect">
            <a:avLst/>
          </a:prstGeom>
        </p:spPr>
      </p:pic>
      <p:pic>
        <p:nvPicPr>
          <p:cNvPr id="235" name="Graphic 234">
            <a:extLst>
              <a:ext uri="{FF2B5EF4-FFF2-40B4-BE49-F238E27FC236}">
                <a16:creationId xmlns:a16="http://schemas.microsoft.com/office/drawing/2014/main" id="{EF7BB20C-9D1A-5316-8947-DEB82AB94697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1420430" y="8417949"/>
            <a:ext cx="822960" cy="822960"/>
          </a:xfrm>
          <a:prstGeom prst="rect">
            <a:avLst/>
          </a:prstGeom>
        </p:spPr>
      </p:pic>
      <p:pic>
        <p:nvPicPr>
          <p:cNvPr id="236" name="Graphic 235">
            <a:extLst>
              <a:ext uri="{FF2B5EF4-FFF2-40B4-BE49-F238E27FC236}">
                <a16:creationId xmlns:a16="http://schemas.microsoft.com/office/drawing/2014/main" id="{1E93185C-47E2-A252-4E97-1C14DB8D7277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1466150" y="10449560"/>
            <a:ext cx="731520" cy="731520"/>
          </a:xfrm>
          <a:prstGeom prst="rect">
            <a:avLst/>
          </a:prstGeom>
        </p:spPr>
      </p:pic>
      <p:grpSp>
        <p:nvGrpSpPr>
          <p:cNvPr id="237" name="Group 236">
            <a:extLst>
              <a:ext uri="{FF2B5EF4-FFF2-40B4-BE49-F238E27FC236}">
                <a16:creationId xmlns:a16="http://schemas.microsoft.com/office/drawing/2014/main" id="{B10D180D-A2D9-2F71-8EA1-1413D6D49BDC}"/>
              </a:ext>
            </a:extLst>
          </p:cNvPr>
          <p:cNvGrpSpPr/>
          <p:nvPr/>
        </p:nvGrpSpPr>
        <p:grpSpPr>
          <a:xfrm>
            <a:off x="7229731" y="6836171"/>
            <a:ext cx="2011680" cy="2011680"/>
            <a:chOff x="10818696" y="3466579"/>
            <a:chExt cx="1923393" cy="1955748"/>
          </a:xfrm>
        </p:grpSpPr>
        <p:grpSp>
          <p:nvGrpSpPr>
            <p:cNvPr id="238" name="Group 237">
              <a:extLst>
                <a:ext uri="{FF2B5EF4-FFF2-40B4-BE49-F238E27FC236}">
                  <a16:creationId xmlns:a16="http://schemas.microsoft.com/office/drawing/2014/main" id="{B9FA396C-F851-16F6-2D84-98E9067A9C17}"/>
                </a:ext>
              </a:extLst>
            </p:cNvPr>
            <p:cNvGrpSpPr/>
            <p:nvPr/>
          </p:nvGrpSpPr>
          <p:grpSpPr>
            <a:xfrm>
              <a:off x="10818696" y="3466579"/>
              <a:ext cx="365760" cy="1955748"/>
              <a:chOff x="10818696" y="3437758"/>
              <a:chExt cx="365760" cy="1955748"/>
            </a:xfrm>
          </p:grpSpPr>
          <p:pic>
            <p:nvPicPr>
              <p:cNvPr id="267" name="Graphic 266">
                <a:extLst>
                  <a:ext uri="{FF2B5EF4-FFF2-40B4-BE49-F238E27FC236}">
                    <a16:creationId xmlns:a16="http://schemas.microsoft.com/office/drawing/2014/main" id="{2EE353E1-417A-E1A1-6059-1AC15006FE4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3">
                <a:extLst>
                  <a:ext uri="{96DAC541-7B7A-43D3-8B79-37D633B846F1}">
                    <asvg:svgBlip xmlns:asvg="http://schemas.microsoft.com/office/drawing/2016/SVG/main" r:embed="rId24"/>
                  </a:ext>
                </a:extLst>
              </a:blip>
              <a:stretch>
                <a:fillRect/>
              </a:stretch>
            </p:blipFill>
            <p:spPr>
              <a:xfrm>
                <a:off x="10818696" y="3437758"/>
                <a:ext cx="365760" cy="365760"/>
              </a:xfrm>
              <a:prstGeom prst="rect">
                <a:avLst/>
              </a:prstGeom>
            </p:spPr>
          </p:pic>
          <p:pic>
            <p:nvPicPr>
              <p:cNvPr id="268" name="Graphic 267">
                <a:extLst>
                  <a:ext uri="{FF2B5EF4-FFF2-40B4-BE49-F238E27FC236}">
                    <a16:creationId xmlns:a16="http://schemas.microsoft.com/office/drawing/2014/main" id="{720FEEF5-5FB0-0C19-0949-9F8FE4B1A9F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3">
                <a:extLst>
                  <a:ext uri="{96DAC541-7B7A-43D3-8B79-37D633B846F1}">
                    <asvg:svgBlip xmlns:asvg="http://schemas.microsoft.com/office/drawing/2016/SVG/main" r:embed="rId24"/>
                  </a:ext>
                </a:extLst>
              </a:blip>
              <a:stretch>
                <a:fillRect/>
              </a:stretch>
            </p:blipFill>
            <p:spPr>
              <a:xfrm>
                <a:off x="10818696" y="3835255"/>
                <a:ext cx="365760" cy="365760"/>
              </a:xfrm>
              <a:prstGeom prst="rect">
                <a:avLst/>
              </a:prstGeom>
            </p:spPr>
          </p:pic>
          <p:pic>
            <p:nvPicPr>
              <p:cNvPr id="269" name="Graphic 268">
                <a:extLst>
                  <a:ext uri="{FF2B5EF4-FFF2-40B4-BE49-F238E27FC236}">
                    <a16:creationId xmlns:a16="http://schemas.microsoft.com/office/drawing/2014/main" id="{56982321-F289-8DF6-3FF7-A58C16B4C7C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3">
                <a:extLst>
                  <a:ext uri="{96DAC541-7B7A-43D3-8B79-37D633B846F1}">
                    <asvg:svgBlip xmlns:asvg="http://schemas.microsoft.com/office/drawing/2016/SVG/main" r:embed="rId24"/>
                  </a:ext>
                </a:extLst>
              </a:blip>
              <a:stretch>
                <a:fillRect/>
              </a:stretch>
            </p:blipFill>
            <p:spPr>
              <a:xfrm>
                <a:off x="10818696" y="4232752"/>
                <a:ext cx="365760" cy="365760"/>
              </a:xfrm>
              <a:prstGeom prst="rect">
                <a:avLst/>
              </a:prstGeom>
            </p:spPr>
          </p:pic>
          <p:pic>
            <p:nvPicPr>
              <p:cNvPr id="270" name="Graphic 269">
                <a:extLst>
                  <a:ext uri="{FF2B5EF4-FFF2-40B4-BE49-F238E27FC236}">
                    <a16:creationId xmlns:a16="http://schemas.microsoft.com/office/drawing/2014/main" id="{83FC3F8F-6F6E-0F67-FCC2-1DC4B26E129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3">
                <a:extLst>
                  <a:ext uri="{96DAC541-7B7A-43D3-8B79-37D633B846F1}">
                    <asvg:svgBlip xmlns:asvg="http://schemas.microsoft.com/office/drawing/2016/SVG/main" r:embed="rId24"/>
                  </a:ext>
                </a:extLst>
              </a:blip>
              <a:stretch>
                <a:fillRect/>
              </a:stretch>
            </p:blipFill>
            <p:spPr>
              <a:xfrm>
                <a:off x="10818696" y="4630249"/>
                <a:ext cx="365760" cy="365760"/>
              </a:xfrm>
              <a:prstGeom prst="rect">
                <a:avLst/>
              </a:prstGeom>
            </p:spPr>
          </p:pic>
          <p:pic>
            <p:nvPicPr>
              <p:cNvPr id="271" name="Graphic 270">
                <a:extLst>
                  <a:ext uri="{FF2B5EF4-FFF2-40B4-BE49-F238E27FC236}">
                    <a16:creationId xmlns:a16="http://schemas.microsoft.com/office/drawing/2014/main" id="{920B6FCF-9A4D-03AC-0EFC-8439D25DEE7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3">
                <a:extLst>
                  <a:ext uri="{96DAC541-7B7A-43D3-8B79-37D633B846F1}">
                    <asvg:svgBlip xmlns:asvg="http://schemas.microsoft.com/office/drawing/2016/SVG/main" r:embed="rId24"/>
                  </a:ext>
                </a:extLst>
              </a:blip>
              <a:stretch>
                <a:fillRect/>
              </a:stretch>
            </p:blipFill>
            <p:spPr>
              <a:xfrm>
                <a:off x="10818696" y="5027746"/>
                <a:ext cx="365760" cy="365760"/>
              </a:xfrm>
              <a:prstGeom prst="rect">
                <a:avLst/>
              </a:prstGeom>
            </p:spPr>
          </p:pic>
        </p:grpSp>
        <p:grpSp>
          <p:nvGrpSpPr>
            <p:cNvPr id="239" name="Group 238">
              <a:extLst>
                <a:ext uri="{FF2B5EF4-FFF2-40B4-BE49-F238E27FC236}">
                  <a16:creationId xmlns:a16="http://schemas.microsoft.com/office/drawing/2014/main" id="{8CCD7B92-1436-22CC-4207-4E0844BDA781}"/>
                </a:ext>
              </a:extLst>
            </p:cNvPr>
            <p:cNvGrpSpPr/>
            <p:nvPr/>
          </p:nvGrpSpPr>
          <p:grpSpPr>
            <a:xfrm>
              <a:off x="11130223" y="3466579"/>
              <a:ext cx="365760" cy="1955748"/>
              <a:chOff x="11122592" y="3448740"/>
              <a:chExt cx="365760" cy="1955748"/>
            </a:xfrm>
          </p:grpSpPr>
          <p:pic>
            <p:nvPicPr>
              <p:cNvPr id="262" name="Graphic 261">
                <a:extLst>
                  <a:ext uri="{FF2B5EF4-FFF2-40B4-BE49-F238E27FC236}">
                    <a16:creationId xmlns:a16="http://schemas.microsoft.com/office/drawing/2014/main" id="{7FA1A56D-1AED-E283-4DBE-C3A07880ABF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3">
                <a:extLst>
                  <a:ext uri="{96DAC541-7B7A-43D3-8B79-37D633B846F1}">
                    <asvg:svgBlip xmlns:asvg="http://schemas.microsoft.com/office/drawing/2016/SVG/main" r:embed="rId24"/>
                  </a:ext>
                </a:extLst>
              </a:blip>
              <a:stretch>
                <a:fillRect/>
              </a:stretch>
            </p:blipFill>
            <p:spPr>
              <a:xfrm>
                <a:off x="11122592" y="3448740"/>
                <a:ext cx="365760" cy="365760"/>
              </a:xfrm>
              <a:prstGeom prst="rect">
                <a:avLst/>
              </a:prstGeom>
            </p:spPr>
          </p:pic>
          <p:pic>
            <p:nvPicPr>
              <p:cNvPr id="263" name="Graphic 262">
                <a:extLst>
                  <a:ext uri="{FF2B5EF4-FFF2-40B4-BE49-F238E27FC236}">
                    <a16:creationId xmlns:a16="http://schemas.microsoft.com/office/drawing/2014/main" id="{13F02F4B-2F00-7C4C-033A-8F1BEC9BCD1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3">
                <a:extLst>
                  <a:ext uri="{96DAC541-7B7A-43D3-8B79-37D633B846F1}">
                    <asvg:svgBlip xmlns:asvg="http://schemas.microsoft.com/office/drawing/2016/SVG/main" r:embed="rId24"/>
                  </a:ext>
                </a:extLst>
              </a:blip>
              <a:stretch>
                <a:fillRect/>
              </a:stretch>
            </p:blipFill>
            <p:spPr>
              <a:xfrm>
                <a:off x="11122592" y="3846237"/>
                <a:ext cx="365760" cy="365760"/>
              </a:xfrm>
              <a:prstGeom prst="rect">
                <a:avLst/>
              </a:prstGeom>
            </p:spPr>
          </p:pic>
          <p:pic>
            <p:nvPicPr>
              <p:cNvPr id="264" name="Graphic 263">
                <a:extLst>
                  <a:ext uri="{FF2B5EF4-FFF2-40B4-BE49-F238E27FC236}">
                    <a16:creationId xmlns:a16="http://schemas.microsoft.com/office/drawing/2014/main" id="{C58663AA-C9BE-E59A-E550-561425289B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3">
                <a:extLst>
                  <a:ext uri="{96DAC541-7B7A-43D3-8B79-37D633B846F1}">
                    <asvg:svgBlip xmlns:asvg="http://schemas.microsoft.com/office/drawing/2016/SVG/main" r:embed="rId24"/>
                  </a:ext>
                </a:extLst>
              </a:blip>
              <a:stretch>
                <a:fillRect/>
              </a:stretch>
            </p:blipFill>
            <p:spPr>
              <a:xfrm>
                <a:off x="11122592" y="4243734"/>
                <a:ext cx="365760" cy="365760"/>
              </a:xfrm>
              <a:prstGeom prst="rect">
                <a:avLst/>
              </a:prstGeom>
            </p:spPr>
          </p:pic>
          <p:pic>
            <p:nvPicPr>
              <p:cNvPr id="265" name="Graphic 264">
                <a:extLst>
                  <a:ext uri="{FF2B5EF4-FFF2-40B4-BE49-F238E27FC236}">
                    <a16:creationId xmlns:a16="http://schemas.microsoft.com/office/drawing/2014/main" id="{75DA8C4F-190B-9225-D397-09AFC2FE598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3">
                <a:extLst>
                  <a:ext uri="{96DAC541-7B7A-43D3-8B79-37D633B846F1}">
                    <asvg:svgBlip xmlns:asvg="http://schemas.microsoft.com/office/drawing/2016/SVG/main" r:embed="rId24"/>
                  </a:ext>
                </a:extLst>
              </a:blip>
              <a:stretch>
                <a:fillRect/>
              </a:stretch>
            </p:blipFill>
            <p:spPr>
              <a:xfrm>
                <a:off x="11122592" y="4641231"/>
                <a:ext cx="365760" cy="365760"/>
              </a:xfrm>
              <a:prstGeom prst="rect">
                <a:avLst/>
              </a:prstGeom>
            </p:spPr>
          </p:pic>
          <p:pic>
            <p:nvPicPr>
              <p:cNvPr id="266" name="Graphic 265">
                <a:extLst>
                  <a:ext uri="{FF2B5EF4-FFF2-40B4-BE49-F238E27FC236}">
                    <a16:creationId xmlns:a16="http://schemas.microsoft.com/office/drawing/2014/main" id="{C930A5A8-E98D-6023-5EF7-E113D867555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3">
                <a:extLst>
                  <a:ext uri="{96DAC541-7B7A-43D3-8B79-37D633B846F1}">
                    <asvg:svgBlip xmlns:asvg="http://schemas.microsoft.com/office/drawing/2016/SVG/main" r:embed="rId24"/>
                  </a:ext>
                </a:extLst>
              </a:blip>
              <a:stretch>
                <a:fillRect/>
              </a:stretch>
            </p:blipFill>
            <p:spPr>
              <a:xfrm>
                <a:off x="11122592" y="5038728"/>
                <a:ext cx="365760" cy="365760"/>
              </a:xfrm>
              <a:prstGeom prst="rect">
                <a:avLst/>
              </a:prstGeom>
            </p:spPr>
          </p:pic>
        </p:grpSp>
        <p:grpSp>
          <p:nvGrpSpPr>
            <p:cNvPr id="240" name="Group 239">
              <a:extLst>
                <a:ext uri="{FF2B5EF4-FFF2-40B4-BE49-F238E27FC236}">
                  <a16:creationId xmlns:a16="http://schemas.microsoft.com/office/drawing/2014/main" id="{C82EFE0A-B538-9623-CC55-664AA3AC4DF3}"/>
                </a:ext>
              </a:extLst>
            </p:cNvPr>
            <p:cNvGrpSpPr/>
            <p:nvPr/>
          </p:nvGrpSpPr>
          <p:grpSpPr>
            <a:xfrm>
              <a:off x="11441750" y="3466579"/>
              <a:ext cx="365760" cy="1955748"/>
              <a:chOff x="11433151" y="3469495"/>
              <a:chExt cx="365760" cy="1955748"/>
            </a:xfrm>
          </p:grpSpPr>
          <p:pic>
            <p:nvPicPr>
              <p:cNvPr id="257" name="Graphic 256">
                <a:extLst>
                  <a:ext uri="{FF2B5EF4-FFF2-40B4-BE49-F238E27FC236}">
                    <a16:creationId xmlns:a16="http://schemas.microsoft.com/office/drawing/2014/main" id="{2B0A1BA8-2C62-543F-EC50-CB53AFF50CC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3">
                <a:extLst>
                  <a:ext uri="{96DAC541-7B7A-43D3-8B79-37D633B846F1}">
                    <asvg:svgBlip xmlns:asvg="http://schemas.microsoft.com/office/drawing/2016/SVG/main" r:embed="rId24"/>
                  </a:ext>
                </a:extLst>
              </a:blip>
              <a:stretch>
                <a:fillRect/>
              </a:stretch>
            </p:blipFill>
            <p:spPr>
              <a:xfrm>
                <a:off x="11433151" y="3469495"/>
                <a:ext cx="365760" cy="365760"/>
              </a:xfrm>
              <a:prstGeom prst="rect">
                <a:avLst/>
              </a:prstGeom>
            </p:spPr>
          </p:pic>
          <p:pic>
            <p:nvPicPr>
              <p:cNvPr id="258" name="Graphic 257">
                <a:extLst>
                  <a:ext uri="{FF2B5EF4-FFF2-40B4-BE49-F238E27FC236}">
                    <a16:creationId xmlns:a16="http://schemas.microsoft.com/office/drawing/2014/main" id="{55B1392C-8DFA-1917-B76F-266E7DF12DA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3">
                <a:extLst>
                  <a:ext uri="{96DAC541-7B7A-43D3-8B79-37D633B846F1}">
                    <asvg:svgBlip xmlns:asvg="http://schemas.microsoft.com/office/drawing/2016/SVG/main" r:embed="rId24"/>
                  </a:ext>
                </a:extLst>
              </a:blip>
              <a:stretch>
                <a:fillRect/>
              </a:stretch>
            </p:blipFill>
            <p:spPr>
              <a:xfrm>
                <a:off x="11433151" y="3866992"/>
                <a:ext cx="365760" cy="365760"/>
              </a:xfrm>
              <a:prstGeom prst="rect">
                <a:avLst/>
              </a:prstGeom>
            </p:spPr>
          </p:pic>
          <p:pic>
            <p:nvPicPr>
              <p:cNvPr id="259" name="Graphic 258">
                <a:extLst>
                  <a:ext uri="{FF2B5EF4-FFF2-40B4-BE49-F238E27FC236}">
                    <a16:creationId xmlns:a16="http://schemas.microsoft.com/office/drawing/2014/main" id="{04FF6E5B-9648-1681-FC1B-DF7C5ECB150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3">
                <a:extLst>
                  <a:ext uri="{96DAC541-7B7A-43D3-8B79-37D633B846F1}">
                    <asvg:svgBlip xmlns:asvg="http://schemas.microsoft.com/office/drawing/2016/SVG/main" r:embed="rId24"/>
                  </a:ext>
                </a:extLst>
              </a:blip>
              <a:stretch>
                <a:fillRect/>
              </a:stretch>
            </p:blipFill>
            <p:spPr>
              <a:xfrm>
                <a:off x="11433151" y="4264489"/>
                <a:ext cx="365760" cy="365760"/>
              </a:xfrm>
              <a:prstGeom prst="rect">
                <a:avLst/>
              </a:prstGeom>
            </p:spPr>
          </p:pic>
          <p:pic>
            <p:nvPicPr>
              <p:cNvPr id="260" name="Graphic 259">
                <a:extLst>
                  <a:ext uri="{FF2B5EF4-FFF2-40B4-BE49-F238E27FC236}">
                    <a16:creationId xmlns:a16="http://schemas.microsoft.com/office/drawing/2014/main" id="{28CB5310-0680-A22F-9580-50DE3029984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3">
                <a:extLst>
                  <a:ext uri="{96DAC541-7B7A-43D3-8B79-37D633B846F1}">
                    <asvg:svgBlip xmlns:asvg="http://schemas.microsoft.com/office/drawing/2016/SVG/main" r:embed="rId24"/>
                  </a:ext>
                </a:extLst>
              </a:blip>
              <a:stretch>
                <a:fillRect/>
              </a:stretch>
            </p:blipFill>
            <p:spPr>
              <a:xfrm>
                <a:off x="11433151" y="4661986"/>
                <a:ext cx="365760" cy="365760"/>
              </a:xfrm>
              <a:prstGeom prst="rect">
                <a:avLst/>
              </a:prstGeom>
            </p:spPr>
          </p:pic>
          <p:pic>
            <p:nvPicPr>
              <p:cNvPr id="261" name="Graphic 260">
                <a:extLst>
                  <a:ext uri="{FF2B5EF4-FFF2-40B4-BE49-F238E27FC236}">
                    <a16:creationId xmlns:a16="http://schemas.microsoft.com/office/drawing/2014/main" id="{C32FB6C0-613A-9941-7BCC-BF4C96BB30D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3">
                <a:extLst>
                  <a:ext uri="{96DAC541-7B7A-43D3-8B79-37D633B846F1}">
                    <asvg:svgBlip xmlns:asvg="http://schemas.microsoft.com/office/drawing/2016/SVG/main" r:embed="rId24"/>
                  </a:ext>
                </a:extLst>
              </a:blip>
              <a:stretch>
                <a:fillRect/>
              </a:stretch>
            </p:blipFill>
            <p:spPr>
              <a:xfrm>
                <a:off x="11433151" y="5059483"/>
                <a:ext cx="365760" cy="365760"/>
              </a:xfrm>
              <a:prstGeom prst="rect">
                <a:avLst/>
              </a:prstGeom>
            </p:spPr>
          </p:pic>
        </p:grpSp>
        <p:grpSp>
          <p:nvGrpSpPr>
            <p:cNvPr id="241" name="Group 240">
              <a:extLst>
                <a:ext uri="{FF2B5EF4-FFF2-40B4-BE49-F238E27FC236}">
                  <a16:creationId xmlns:a16="http://schemas.microsoft.com/office/drawing/2014/main" id="{CFBE68BB-F612-F052-8080-7334E8A47586}"/>
                </a:ext>
              </a:extLst>
            </p:cNvPr>
            <p:cNvGrpSpPr/>
            <p:nvPr/>
          </p:nvGrpSpPr>
          <p:grpSpPr>
            <a:xfrm>
              <a:off x="11753277" y="3466579"/>
              <a:ext cx="365760" cy="1955748"/>
              <a:chOff x="11761874" y="3469495"/>
              <a:chExt cx="365760" cy="1955748"/>
            </a:xfrm>
          </p:grpSpPr>
          <p:pic>
            <p:nvPicPr>
              <p:cNvPr id="252" name="Graphic 251">
                <a:extLst>
                  <a:ext uri="{FF2B5EF4-FFF2-40B4-BE49-F238E27FC236}">
                    <a16:creationId xmlns:a16="http://schemas.microsoft.com/office/drawing/2014/main" id="{D64ECD00-72A8-5EB3-71A4-4EF410F95B9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3">
                <a:extLst>
                  <a:ext uri="{96DAC541-7B7A-43D3-8B79-37D633B846F1}">
                    <asvg:svgBlip xmlns:asvg="http://schemas.microsoft.com/office/drawing/2016/SVG/main" r:embed="rId24"/>
                  </a:ext>
                </a:extLst>
              </a:blip>
              <a:stretch>
                <a:fillRect/>
              </a:stretch>
            </p:blipFill>
            <p:spPr>
              <a:xfrm>
                <a:off x="11761874" y="3469495"/>
                <a:ext cx="365760" cy="365760"/>
              </a:xfrm>
              <a:prstGeom prst="rect">
                <a:avLst/>
              </a:prstGeom>
            </p:spPr>
          </p:pic>
          <p:pic>
            <p:nvPicPr>
              <p:cNvPr id="253" name="Graphic 252">
                <a:extLst>
                  <a:ext uri="{FF2B5EF4-FFF2-40B4-BE49-F238E27FC236}">
                    <a16:creationId xmlns:a16="http://schemas.microsoft.com/office/drawing/2014/main" id="{E4ACA2DE-B3D7-0628-C695-3409A398773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3">
                <a:extLst>
                  <a:ext uri="{96DAC541-7B7A-43D3-8B79-37D633B846F1}">
                    <asvg:svgBlip xmlns:asvg="http://schemas.microsoft.com/office/drawing/2016/SVG/main" r:embed="rId24"/>
                  </a:ext>
                </a:extLst>
              </a:blip>
              <a:stretch>
                <a:fillRect/>
              </a:stretch>
            </p:blipFill>
            <p:spPr>
              <a:xfrm>
                <a:off x="11761874" y="3866992"/>
                <a:ext cx="365760" cy="365760"/>
              </a:xfrm>
              <a:prstGeom prst="rect">
                <a:avLst/>
              </a:prstGeom>
            </p:spPr>
          </p:pic>
          <p:pic>
            <p:nvPicPr>
              <p:cNvPr id="254" name="Graphic 253">
                <a:extLst>
                  <a:ext uri="{FF2B5EF4-FFF2-40B4-BE49-F238E27FC236}">
                    <a16:creationId xmlns:a16="http://schemas.microsoft.com/office/drawing/2014/main" id="{98619049-9DBC-47FE-0092-A4836D8DAF6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3">
                <a:extLst>
                  <a:ext uri="{96DAC541-7B7A-43D3-8B79-37D633B846F1}">
                    <asvg:svgBlip xmlns:asvg="http://schemas.microsoft.com/office/drawing/2016/SVG/main" r:embed="rId24"/>
                  </a:ext>
                </a:extLst>
              </a:blip>
              <a:stretch>
                <a:fillRect/>
              </a:stretch>
            </p:blipFill>
            <p:spPr>
              <a:xfrm>
                <a:off x="11761874" y="4264489"/>
                <a:ext cx="365760" cy="365760"/>
              </a:xfrm>
              <a:prstGeom prst="rect">
                <a:avLst/>
              </a:prstGeom>
            </p:spPr>
          </p:pic>
          <p:pic>
            <p:nvPicPr>
              <p:cNvPr id="255" name="Graphic 254">
                <a:extLst>
                  <a:ext uri="{FF2B5EF4-FFF2-40B4-BE49-F238E27FC236}">
                    <a16:creationId xmlns:a16="http://schemas.microsoft.com/office/drawing/2014/main" id="{01B7F901-077A-9429-8FA6-C1655393F85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3">
                <a:extLst>
                  <a:ext uri="{96DAC541-7B7A-43D3-8B79-37D633B846F1}">
                    <asvg:svgBlip xmlns:asvg="http://schemas.microsoft.com/office/drawing/2016/SVG/main" r:embed="rId24"/>
                  </a:ext>
                </a:extLst>
              </a:blip>
              <a:stretch>
                <a:fillRect/>
              </a:stretch>
            </p:blipFill>
            <p:spPr>
              <a:xfrm>
                <a:off x="11761874" y="4661986"/>
                <a:ext cx="365760" cy="365760"/>
              </a:xfrm>
              <a:prstGeom prst="rect">
                <a:avLst/>
              </a:prstGeom>
            </p:spPr>
          </p:pic>
          <p:pic>
            <p:nvPicPr>
              <p:cNvPr id="256" name="Graphic 255">
                <a:extLst>
                  <a:ext uri="{FF2B5EF4-FFF2-40B4-BE49-F238E27FC236}">
                    <a16:creationId xmlns:a16="http://schemas.microsoft.com/office/drawing/2014/main" id="{6E71DDC8-8EA8-3D0D-A363-9F705F4E067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3">
                <a:extLst>
                  <a:ext uri="{96DAC541-7B7A-43D3-8B79-37D633B846F1}">
                    <asvg:svgBlip xmlns:asvg="http://schemas.microsoft.com/office/drawing/2016/SVG/main" r:embed="rId24"/>
                  </a:ext>
                </a:extLst>
              </a:blip>
              <a:stretch>
                <a:fillRect/>
              </a:stretch>
            </p:blipFill>
            <p:spPr>
              <a:xfrm>
                <a:off x="11761874" y="5059483"/>
                <a:ext cx="365760" cy="365760"/>
              </a:xfrm>
              <a:prstGeom prst="rect">
                <a:avLst/>
              </a:prstGeom>
            </p:spPr>
          </p:pic>
        </p:grpSp>
        <p:grpSp>
          <p:nvGrpSpPr>
            <p:cNvPr id="242" name="Group 241">
              <a:extLst>
                <a:ext uri="{FF2B5EF4-FFF2-40B4-BE49-F238E27FC236}">
                  <a16:creationId xmlns:a16="http://schemas.microsoft.com/office/drawing/2014/main" id="{01438182-3C23-931D-4908-D1A8E871FCB9}"/>
                </a:ext>
              </a:extLst>
            </p:cNvPr>
            <p:cNvGrpSpPr/>
            <p:nvPr/>
          </p:nvGrpSpPr>
          <p:grpSpPr>
            <a:xfrm>
              <a:off x="12064804" y="3466579"/>
              <a:ext cx="365760" cy="1955748"/>
              <a:chOff x="12093070" y="3495401"/>
              <a:chExt cx="365760" cy="1955748"/>
            </a:xfrm>
          </p:grpSpPr>
          <p:pic>
            <p:nvPicPr>
              <p:cNvPr id="247" name="Graphic 246">
                <a:extLst>
                  <a:ext uri="{FF2B5EF4-FFF2-40B4-BE49-F238E27FC236}">
                    <a16:creationId xmlns:a16="http://schemas.microsoft.com/office/drawing/2014/main" id="{6F29C515-0723-D722-CA31-324DC18F5DE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3">
                <a:extLst>
                  <a:ext uri="{96DAC541-7B7A-43D3-8B79-37D633B846F1}">
                    <asvg:svgBlip xmlns:asvg="http://schemas.microsoft.com/office/drawing/2016/SVG/main" r:embed="rId24"/>
                  </a:ext>
                </a:extLst>
              </a:blip>
              <a:stretch>
                <a:fillRect/>
              </a:stretch>
            </p:blipFill>
            <p:spPr>
              <a:xfrm>
                <a:off x="12093070" y="3495401"/>
                <a:ext cx="365760" cy="365760"/>
              </a:xfrm>
              <a:prstGeom prst="rect">
                <a:avLst/>
              </a:prstGeom>
            </p:spPr>
          </p:pic>
          <p:pic>
            <p:nvPicPr>
              <p:cNvPr id="248" name="Graphic 247">
                <a:extLst>
                  <a:ext uri="{FF2B5EF4-FFF2-40B4-BE49-F238E27FC236}">
                    <a16:creationId xmlns:a16="http://schemas.microsoft.com/office/drawing/2014/main" id="{F8CF5DF4-15EA-286E-A48C-67198B32894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3">
                <a:extLst>
                  <a:ext uri="{96DAC541-7B7A-43D3-8B79-37D633B846F1}">
                    <asvg:svgBlip xmlns:asvg="http://schemas.microsoft.com/office/drawing/2016/SVG/main" r:embed="rId24"/>
                  </a:ext>
                </a:extLst>
              </a:blip>
              <a:stretch>
                <a:fillRect/>
              </a:stretch>
            </p:blipFill>
            <p:spPr>
              <a:xfrm>
                <a:off x="12093070" y="3892898"/>
                <a:ext cx="365760" cy="365760"/>
              </a:xfrm>
              <a:prstGeom prst="rect">
                <a:avLst/>
              </a:prstGeom>
            </p:spPr>
          </p:pic>
          <p:pic>
            <p:nvPicPr>
              <p:cNvPr id="249" name="Graphic 248">
                <a:extLst>
                  <a:ext uri="{FF2B5EF4-FFF2-40B4-BE49-F238E27FC236}">
                    <a16:creationId xmlns:a16="http://schemas.microsoft.com/office/drawing/2014/main" id="{EEA39BBA-F2CA-229B-186A-B5DE62EBB6C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3">
                <a:extLst>
                  <a:ext uri="{96DAC541-7B7A-43D3-8B79-37D633B846F1}">
                    <asvg:svgBlip xmlns:asvg="http://schemas.microsoft.com/office/drawing/2016/SVG/main" r:embed="rId24"/>
                  </a:ext>
                </a:extLst>
              </a:blip>
              <a:stretch>
                <a:fillRect/>
              </a:stretch>
            </p:blipFill>
            <p:spPr>
              <a:xfrm>
                <a:off x="12093070" y="4290395"/>
                <a:ext cx="365760" cy="365760"/>
              </a:xfrm>
              <a:prstGeom prst="rect">
                <a:avLst/>
              </a:prstGeom>
            </p:spPr>
          </p:pic>
          <p:pic>
            <p:nvPicPr>
              <p:cNvPr id="250" name="Graphic 249">
                <a:extLst>
                  <a:ext uri="{FF2B5EF4-FFF2-40B4-BE49-F238E27FC236}">
                    <a16:creationId xmlns:a16="http://schemas.microsoft.com/office/drawing/2014/main" id="{80234B11-8F5E-A4A7-6218-0858AD872AC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3">
                <a:extLst>
                  <a:ext uri="{96DAC541-7B7A-43D3-8B79-37D633B846F1}">
                    <asvg:svgBlip xmlns:asvg="http://schemas.microsoft.com/office/drawing/2016/SVG/main" r:embed="rId24"/>
                  </a:ext>
                </a:extLst>
              </a:blip>
              <a:stretch>
                <a:fillRect/>
              </a:stretch>
            </p:blipFill>
            <p:spPr>
              <a:xfrm>
                <a:off x="12093070" y="4687892"/>
                <a:ext cx="365760" cy="365760"/>
              </a:xfrm>
              <a:prstGeom prst="rect">
                <a:avLst/>
              </a:prstGeom>
            </p:spPr>
          </p:pic>
          <p:pic>
            <p:nvPicPr>
              <p:cNvPr id="251" name="Graphic 250">
                <a:extLst>
                  <a:ext uri="{FF2B5EF4-FFF2-40B4-BE49-F238E27FC236}">
                    <a16:creationId xmlns:a16="http://schemas.microsoft.com/office/drawing/2014/main" id="{33FE2620-C2A4-3F7D-6235-2A755B794EB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3">
                <a:extLst>
                  <a:ext uri="{96DAC541-7B7A-43D3-8B79-37D633B846F1}">
                    <asvg:svgBlip xmlns:asvg="http://schemas.microsoft.com/office/drawing/2016/SVG/main" r:embed="rId24"/>
                  </a:ext>
                </a:extLst>
              </a:blip>
              <a:stretch>
                <a:fillRect/>
              </a:stretch>
            </p:blipFill>
            <p:spPr>
              <a:xfrm>
                <a:off x="12093070" y="5085389"/>
                <a:ext cx="365760" cy="365760"/>
              </a:xfrm>
              <a:prstGeom prst="rect">
                <a:avLst/>
              </a:prstGeom>
            </p:spPr>
          </p:pic>
        </p:grpSp>
        <p:grpSp>
          <p:nvGrpSpPr>
            <p:cNvPr id="243" name="Group 242">
              <a:extLst>
                <a:ext uri="{FF2B5EF4-FFF2-40B4-BE49-F238E27FC236}">
                  <a16:creationId xmlns:a16="http://schemas.microsoft.com/office/drawing/2014/main" id="{65BA06A2-83FF-BD73-F3E8-D3CE4E2653B2}"/>
                </a:ext>
              </a:extLst>
            </p:cNvPr>
            <p:cNvGrpSpPr/>
            <p:nvPr/>
          </p:nvGrpSpPr>
          <p:grpSpPr>
            <a:xfrm>
              <a:off x="12376329" y="3466579"/>
              <a:ext cx="365760" cy="1160754"/>
              <a:chOff x="12376329" y="3495401"/>
              <a:chExt cx="365760" cy="1160754"/>
            </a:xfrm>
          </p:grpSpPr>
          <p:pic>
            <p:nvPicPr>
              <p:cNvPr id="244" name="Graphic 243">
                <a:extLst>
                  <a:ext uri="{FF2B5EF4-FFF2-40B4-BE49-F238E27FC236}">
                    <a16:creationId xmlns:a16="http://schemas.microsoft.com/office/drawing/2014/main" id="{34F11D4F-0466-2094-098D-99857D98511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3">
                <a:extLst>
                  <a:ext uri="{96DAC541-7B7A-43D3-8B79-37D633B846F1}">
                    <asvg:svgBlip xmlns:asvg="http://schemas.microsoft.com/office/drawing/2016/SVG/main" r:embed="rId24"/>
                  </a:ext>
                </a:extLst>
              </a:blip>
              <a:stretch>
                <a:fillRect/>
              </a:stretch>
            </p:blipFill>
            <p:spPr>
              <a:xfrm>
                <a:off x="12376329" y="3495401"/>
                <a:ext cx="365760" cy="365760"/>
              </a:xfrm>
              <a:prstGeom prst="rect">
                <a:avLst/>
              </a:prstGeom>
            </p:spPr>
          </p:pic>
          <p:pic>
            <p:nvPicPr>
              <p:cNvPr id="245" name="Graphic 244">
                <a:extLst>
                  <a:ext uri="{FF2B5EF4-FFF2-40B4-BE49-F238E27FC236}">
                    <a16:creationId xmlns:a16="http://schemas.microsoft.com/office/drawing/2014/main" id="{EF421C73-B85B-5444-71EC-C050A584C8C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3">
                <a:extLst>
                  <a:ext uri="{96DAC541-7B7A-43D3-8B79-37D633B846F1}">
                    <asvg:svgBlip xmlns:asvg="http://schemas.microsoft.com/office/drawing/2016/SVG/main" r:embed="rId24"/>
                  </a:ext>
                </a:extLst>
              </a:blip>
              <a:stretch>
                <a:fillRect/>
              </a:stretch>
            </p:blipFill>
            <p:spPr>
              <a:xfrm>
                <a:off x="12376329" y="3892898"/>
                <a:ext cx="365760" cy="365760"/>
              </a:xfrm>
              <a:prstGeom prst="rect">
                <a:avLst/>
              </a:prstGeom>
            </p:spPr>
          </p:pic>
          <p:pic>
            <p:nvPicPr>
              <p:cNvPr id="246" name="Graphic 245">
                <a:extLst>
                  <a:ext uri="{FF2B5EF4-FFF2-40B4-BE49-F238E27FC236}">
                    <a16:creationId xmlns:a16="http://schemas.microsoft.com/office/drawing/2014/main" id="{FF1FB0C6-7BD0-D2D0-B23C-75F955788EF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3">
                <a:extLst>
                  <a:ext uri="{96DAC541-7B7A-43D3-8B79-37D633B846F1}">
                    <asvg:svgBlip xmlns:asvg="http://schemas.microsoft.com/office/drawing/2016/SVG/main" r:embed="rId24"/>
                  </a:ext>
                </a:extLst>
              </a:blip>
              <a:stretch>
                <a:fillRect/>
              </a:stretch>
            </p:blipFill>
            <p:spPr>
              <a:xfrm>
                <a:off x="12376329" y="4290395"/>
                <a:ext cx="365760" cy="365760"/>
              </a:xfrm>
              <a:prstGeom prst="rect">
                <a:avLst/>
              </a:prstGeom>
            </p:spPr>
          </p:pic>
        </p:grpSp>
      </p:grpSp>
      <p:pic>
        <p:nvPicPr>
          <p:cNvPr id="272" name="Picture 271" descr="Icon&#10;&#10;Description automatically generated">
            <a:extLst>
              <a:ext uri="{FF2B5EF4-FFF2-40B4-BE49-F238E27FC236}">
                <a16:creationId xmlns:a16="http://schemas.microsoft.com/office/drawing/2014/main" id="{91F110B6-4BE0-484A-3B5A-14795525D111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8505" y="4533900"/>
            <a:ext cx="1246810" cy="1243716"/>
          </a:xfrm>
          <a:prstGeom prst="rect">
            <a:avLst/>
          </a:prstGeom>
        </p:spPr>
      </p:pic>
      <p:pic>
        <p:nvPicPr>
          <p:cNvPr id="273" name="Picture 272">
            <a:extLst>
              <a:ext uri="{FF2B5EF4-FFF2-40B4-BE49-F238E27FC236}">
                <a16:creationId xmlns:a16="http://schemas.microsoft.com/office/drawing/2014/main" id="{BB6834F8-B815-C0B6-801E-7AE3C9FC6FAB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20920" y="4533900"/>
            <a:ext cx="1246810" cy="1243716"/>
          </a:xfrm>
          <a:prstGeom prst="rect">
            <a:avLst/>
          </a:prstGeom>
        </p:spPr>
      </p:pic>
      <p:pic>
        <p:nvPicPr>
          <p:cNvPr id="274" name="Picture 273" descr="Icon&#10;&#10;Description automatically generated">
            <a:extLst>
              <a:ext uri="{FF2B5EF4-FFF2-40B4-BE49-F238E27FC236}">
                <a16:creationId xmlns:a16="http://schemas.microsoft.com/office/drawing/2014/main" id="{9E0646DA-8E3A-5601-905D-C680A9AD247A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6638" y="10495280"/>
            <a:ext cx="635374" cy="640080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BD3E52D7-6FC4-A03C-452D-FAD6AFA71D1F}"/>
              </a:ext>
            </a:extLst>
          </p:cNvPr>
          <p:cNvSpPr txBox="1"/>
          <p:nvPr/>
        </p:nvSpPr>
        <p:spPr>
          <a:xfrm>
            <a:off x="6743700" y="8915400"/>
            <a:ext cx="2983743" cy="12362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1443"/>
              </a:spcBef>
              <a:buClr>
                <a:srgbClr val="0070C0"/>
              </a:buClr>
            </a:pPr>
            <a:r>
              <a:rPr lang="en-US" sz="1400" spc="-5" dirty="0">
                <a:solidFill>
                  <a:srgbClr val="012E41"/>
                </a:solidFill>
                <a:cs typeface="Arial"/>
              </a:rPr>
              <a:t>Volume:</a:t>
            </a:r>
            <a:endParaRPr lang="en-US" sz="1400" dirty="0">
              <a:solidFill>
                <a:srgbClr val="012E41"/>
              </a:solidFill>
              <a:cs typeface="Arial"/>
            </a:endParaRPr>
          </a:p>
          <a:p>
            <a:pPr algn="ctr">
              <a:spcBef>
                <a:spcPts val="514"/>
              </a:spcBef>
              <a:buClr>
                <a:srgbClr val="0070C0"/>
              </a:buClr>
            </a:pPr>
            <a:r>
              <a:rPr lang="en-US" sz="2400" b="1" dirty="0">
                <a:solidFill>
                  <a:srgbClr val="012E41"/>
                </a:solidFill>
                <a:cs typeface="Arial"/>
              </a:rPr>
              <a:t>2.4 bcf/d</a:t>
            </a:r>
          </a:p>
          <a:p>
            <a:pPr algn="ctr">
              <a:spcBef>
                <a:spcPts val="514"/>
              </a:spcBef>
              <a:buClr>
                <a:srgbClr val="0070C0"/>
              </a:buClr>
            </a:pPr>
            <a:r>
              <a:rPr lang="en-US" sz="1400" dirty="0">
                <a:solidFill>
                  <a:srgbClr val="012E41"/>
                </a:solidFill>
                <a:cs typeface="Arial"/>
              </a:rPr>
              <a:t>Energy equivalent to powering </a:t>
            </a:r>
            <a:r>
              <a:rPr lang="en-US" sz="1400" b="1" dirty="0">
                <a:solidFill>
                  <a:srgbClr val="012E41"/>
                </a:solidFill>
                <a:cs typeface="Arial"/>
              </a:rPr>
              <a:t>~24.6 million </a:t>
            </a:r>
            <a:r>
              <a:rPr lang="en-US" sz="1400" dirty="0">
                <a:solidFill>
                  <a:srgbClr val="012E41"/>
                </a:solidFill>
                <a:cs typeface="Arial"/>
              </a:rPr>
              <a:t>homes daily.</a:t>
            </a:r>
            <a:endParaRPr lang="en-US" sz="1400" dirty="0">
              <a:solidFill>
                <a:srgbClr val="012E4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89512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 Basic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E8791A73BB8C04EAF5DA38886CEB340" ma:contentTypeVersion="3" ma:contentTypeDescription="Create a new document." ma:contentTypeScope="" ma:versionID="f67c8fd6e1f03fcbc85ab7eb0bbeb01e">
  <xsd:schema xmlns:xsd="http://www.w3.org/2001/XMLSchema" xmlns:xs="http://www.w3.org/2001/XMLSchema" xmlns:p="http://schemas.microsoft.com/office/2006/metadata/properties" xmlns:ns2="f8f88002-bf1c-406b-88ab-c769a1ed6add" targetNamespace="http://schemas.microsoft.com/office/2006/metadata/properties" ma:root="true" ma:fieldsID="c31e236c478d304853e365045c9e16f2" ns2:_="">
    <xsd:import namespace="f8f88002-bf1c-406b-88ab-c769a1ed6ad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8f88002-bf1c-406b-88ab-c769a1ed6ad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3F59DC6-E70E-4F72-A307-A22DFE343EC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47C4704-7BAD-4AD6-92F8-2B3C867B7F78}">
  <ds:schemaRefs>
    <ds:schemaRef ds:uri="f8f88002-bf1c-406b-88ab-c769a1ed6add"/>
    <ds:schemaRef ds:uri="http://purl.org/dc/elements/1.1/"/>
    <ds:schemaRef ds:uri="http://www.w3.org/XML/1998/namespace"/>
    <ds:schemaRef ds:uri="http://schemas.openxmlformats.org/package/2006/metadata/core-properties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55F05107-7B93-4E6D-8018-C50FEDBBE76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8f88002-bf1c-406b-88ab-c769a1ed6ad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207</Words>
  <Application>Microsoft Office PowerPoint</Application>
  <PresentationFormat>Custom</PresentationFormat>
  <Paragraphs>34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Blakeslee, James</dc:creator>
  <cp:lastModifiedBy>FTI Consulting</cp:lastModifiedBy>
  <cp:revision>5</cp:revision>
  <dcterms:created xsi:type="dcterms:W3CDTF">2022-07-27T12:56:20Z</dcterms:created>
  <dcterms:modified xsi:type="dcterms:W3CDTF">2025-08-20T13:59:07Z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2019-12-12T00:00:00Z</vt:filetime>
  </property>
  <property fmtid="{D5CDD505-2E9C-101B-9397-08002B2CF9AE}" pid="3" name="Creator">
    <vt:lpwstr>Acrobat PDFMaker 17 for PowerPoint</vt:lpwstr>
  </property>
  <property fmtid="{D5CDD505-2E9C-101B-9397-08002B2CF9AE}" pid="4" name="LastSaved">
    <vt:filetime>2022-07-27T00:00:00Z</vt:filetime>
  </property>
  <property fmtid="{D5CDD505-2E9C-101B-9397-08002B2CF9AE}" pid="5" name="ContentTypeId">
    <vt:lpwstr>0x0101008E8791A73BB8C04EAF5DA38886CEB340</vt:lpwstr>
  </property>
  <property fmtid="{D5CDD505-2E9C-101B-9397-08002B2CF9AE}" pid="6" name="Order">
    <vt:lpwstr>300.000000000000</vt:lpwstr>
  </property>
  <property fmtid="{D5CDD505-2E9C-101B-9397-08002B2CF9AE}" pid="7" name="xd_ProgID">
    <vt:lpwstr/>
  </property>
  <property fmtid="{D5CDD505-2E9C-101B-9397-08002B2CF9AE}" pid="8" name="ComplianceAssetId">
    <vt:lpwstr/>
  </property>
  <property fmtid="{D5CDD505-2E9C-101B-9397-08002B2CF9AE}" pid="9" name="TemplateUrl">
    <vt:lpwstr/>
  </property>
  <property fmtid="{D5CDD505-2E9C-101B-9397-08002B2CF9AE}" pid="10" name="_ExtendedDescription">
    <vt:lpwstr/>
  </property>
  <property fmtid="{D5CDD505-2E9C-101B-9397-08002B2CF9AE}" pid="11" name="TriggerFlowInfo">
    <vt:lpwstr/>
  </property>
  <property fmtid="{D5CDD505-2E9C-101B-9397-08002B2CF9AE}" pid="12" name="xd_Signature">
    <vt:lpwstr/>
  </property>
</Properties>
</file>