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5" r:id="rId14"/>
    <p:sldId id="276" r:id="rId15"/>
    <p:sldId id="277" r:id="rId16"/>
    <p:sldId id="278" r:id="rId17"/>
    <p:sldId id="268" r:id="rId18"/>
    <p:sldId id="269" r:id="rId19"/>
    <p:sldId id="270" r:id="rId20"/>
    <p:sldId id="271" r:id="rId21"/>
    <p:sldId id="272" r:id="rId22"/>
    <p:sldId id="273" r:id="rId23"/>
    <p:sldId id="274" r:id="rId24"/>
  </p:sldIdLst>
  <p:sldSz cx="9144000" cy="5143500" type="screen16x9"/>
  <p:notesSz cx="6858000" cy="9144000"/>
  <p:embeddedFontLst>
    <p:embeddedFont>
      <p:font typeface="Merriweather" panose="020F0502020204030204"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D9BCFB-B30D-4A5D-90D9-F5729D7E4921}" v="7" dt="2025-06-12T21:14:38.6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477" y="35"/>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27bd60463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27bd60463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27bd60463a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27bd60463a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27bd60463a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27bd60463a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2e14cdbd8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2e14cdbd8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27bd60463a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27bd60463a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27bd60463a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27bd60463a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27bd60463a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27bd60463a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27bd60463a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27bd60463a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27bd60463a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27bd60463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27bd60463a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27bd60463a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2e14cdbd8e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2e14cdbd8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2e14cdbd8e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2e14cdbd8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27bd60463a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27bd60463a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2e14cdbd8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2e14cdbd8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27bd60463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27bd60463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27bd60463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27bd60463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27bd60463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27bd60463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27bd60463a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27bd60463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426025"/>
            <a:ext cx="8520600" cy="9867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4444" b="1">
                <a:latin typeface="Merriweather"/>
                <a:ea typeface="Merriweather"/>
                <a:cs typeface="Merriweather"/>
                <a:sym typeface="Merriweather"/>
              </a:rPr>
              <a:t>Polson Rural Fire District</a:t>
            </a:r>
            <a:endParaRPr sz="4444" b="1">
              <a:latin typeface="Merriweather"/>
              <a:ea typeface="Merriweather"/>
              <a:cs typeface="Merriweather"/>
              <a:sym typeface="Merriweather"/>
            </a:endParaRPr>
          </a:p>
          <a:p>
            <a:pPr marL="0" lvl="0" indent="0" algn="ctr" rtl="0">
              <a:spcBef>
                <a:spcPts val="0"/>
              </a:spcBef>
              <a:spcAft>
                <a:spcPts val="0"/>
              </a:spcAft>
              <a:buNone/>
            </a:pPr>
            <a:r>
              <a:rPr lang="en" sz="1650" b="1" i="1">
                <a:solidFill>
                  <a:srgbClr val="0000FF"/>
                </a:solidFill>
                <a:highlight>
                  <a:schemeClr val="lt1"/>
                </a:highlight>
              </a:rPr>
              <a:t>Serving our community with dedication and professionalism</a:t>
            </a:r>
            <a:endParaRPr b="1" i="1">
              <a:solidFill>
                <a:srgbClr val="0000FF"/>
              </a:solidFill>
              <a:highlight>
                <a:schemeClr val="lt1"/>
              </a:highlight>
            </a:endParaRPr>
          </a:p>
          <a:p>
            <a:pPr marL="0" lvl="0" indent="0" algn="ctr" rtl="0">
              <a:spcBef>
                <a:spcPts val="0"/>
              </a:spcBef>
              <a:spcAft>
                <a:spcPts val="0"/>
              </a:spcAft>
              <a:buNone/>
            </a:pPr>
            <a:r>
              <a:rPr lang="en" sz="1650">
                <a:solidFill>
                  <a:schemeClr val="lt1"/>
                </a:solidFill>
                <a:highlight>
                  <a:srgbClr val="FFFFFF"/>
                </a:highlight>
              </a:rPr>
              <a:t>Serving our community with dedication and professionalism.</a:t>
            </a:r>
            <a:endParaRPr>
              <a:solidFill>
                <a:schemeClr val="lt1"/>
              </a:solidFill>
              <a:highlight>
                <a:srgbClr val="FFFFFF"/>
              </a:highlight>
            </a:endParaRPr>
          </a:p>
        </p:txBody>
      </p:sp>
      <p:pic>
        <p:nvPicPr>
          <p:cNvPr id="55" name="Google Shape;55;p13"/>
          <p:cNvPicPr preferRelativeResize="0"/>
          <p:nvPr/>
        </p:nvPicPr>
        <p:blipFill>
          <a:blip r:embed="rId3">
            <a:alphaModFix/>
          </a:blip>
          <a:stretch>
            <a:fillRect/>
          </a:stretch>
        </p:blipFill>
        <p:spPr>
          <a:xfrm>
            <a:off x="2090025" y="1202925"/>
            <a:ext cx="5042500" cy="3781875"/>
          </a:xfrm>
          <a:prstGeom prst="rect">
            <a:avLst/>
          </a:prstGeom>
          <a:noFill/>
          <a:ln>
            <a:noFill/>
          </a:ln>
        </p:spPr>
      </p:pic>
      <p:pic>
        <p:nvPicPr>
          <p:cNvPr id="56" name="Google Shape;56;p13" descr="Polson Rural Fire District"/>
          <p:cNvPicPr preferRelativeResize="0"/>
          <p:nvPr/>
        </p:nvPicPr>
        <p:blipFill>
          <a:blip r:embed="rId4">
            <a:alphaModFix/>
          </a:blip>
          <a:stretch>
            <a:fillRect/>
          </a:stretch>
        </p:blipFill>
        <p:spPr>
          <a:xfrm>
            <a:off x="191025" y="145325"/>
            <a:ext cx="752475" cy="990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311700" y="243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u="sng">
                <a:latin typeface="Merriweather"/>
                <a:ea typeface="Merriweather"/>
                <a:cs typeface="Merriweather"/>
                <a:sym typeface="Merriweather"/>
              </a:rPr>
              <a:t>Station 4 Apparatus (Caffrey Rd)</a:t>
            </a:r>
            <a:endParaRPr/>
          </a:p>
        </p:txBody>
      </p:sp>
      <p:sp>
        <p:nvSpPr>
          <p:cNvPr id="137" name="Google Shape;137;p22"/>
          <p:cNvSpPr txBox="1">
            <a:spLocks noGrp="1"/>
          </p:cNvSpPr>
          <p:nvPr>
            <p:ph type="body" idx="1"/>
          </p:nvPr>
        </p:nvSpPr>
        <p:spPr>
          <a:xfrm>
            <a:off x="358325" y="815725"/>
            <a:ext cx="8520600" cy="40326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Clr>
                <a:schemeClr val="dk1"/>
              </a:buClr>
              <a:buSzPts val="1100"/>
              <a:buFont typeface="Arial"/>
              <a:buNone/>
            </a:pPr>
            <a:r>
              <a:rPr lang="en" sz="1700" b="1" dirty="0"/>
              <a:t>349 </a:t>
            </a:r>
            <a:r>
              <a:rPr lang="en" sz="1700" dirty="0"/>
              <a:t>(Type 1, Aerial,) </a:t>
            </a:r>
            <a:r>
              <a:rPr lang="en" sz="1700" b="1" dirty="0"/>
              <a:t>346</a:t>
            </a:r>
            <a:r>
              <a:rPr lang="en" sz="1700" dirty="0"/>
              <a:t> (Type 5, Wildland,) </a:t>
            </a:r>
            <a:r>
              <a:rPr lang="en" sz="1700" b="1" dirty="0"/>
              <a:t>310 </a:t>
            </a:r>
            <a:r>
              <a:rPr lang="en" sz="1700" dirty="0"/>
              <a:t>(Type 2,  TAC Tender) </a:t>
            </a:r>
            <a:endParaRPr dirty="0"/>
          </a:p>
        </p:txBody>
      </p:sp>
      <p:pic>
        <p:nvPicPr>
          <p:cNvPr id="138" name="Google Shape;138;p22" descr="Polson Rural Fire District"/>
          <p:cNvPicPr preferRelativeResize="0"/>
          <p:nvPr/>
        </p:nvPicPr>
        <p:blipFill>
          <a:blip r:embed="rId3">
            <a:alphaModFix/>
          </a:blip>
          <a:stretch>
            <a:fillRect/>
          </a:stretch>
        </p:blipFill>
        <p:spPr>
          <a:xfrm>
            <a:off x="8255925" y="4022375"/>
            <a:ext cx="752475" cy="990600"/>
          </a:xfrm>
          <a:prstGeom prst="rect">
            <a:avLst/>
          </a:prstGeom>
          <a:noFill/>
          <a:ln>
            <a:noFill/>
          </a:ln>
        </p:spPr>
      </p:pic>
      <p:pic>
        <p:nvPicPr>
          <p:cNvPr id="139" name="Google Shape;139;p22"/>
          <p:cNvPicPr preferRelativeResize="0"/>
          <p:nvPr/>
        </p:nvPicPr>
        <p:blipFill>
          <a:blip r:embed="rId4">
            <a:alphaModFix/>
          </a:blip>
          <a:stretch>
            <a:fillRect/>
          </a:stretch>
        </p:blipFill>
        <p:spPr>
          <a:xfrm>
            <a:off x="805100" y="1298200"/>
            <a:ext cx="3460476" cy="1730250"/>
          </a:xfrm>
          <a:prstGeom prst="rect">
            <a:avLst/>
          </a:prstGeom>
          <a:noFill/>
          <a:ln>
            <a:noFill/>
          </a:ln>
        </p:spPr>
      </p:pic>
      <p:pic>
        <p:nvPicPr>
          <p:cNvPr id="140" name="Google Shape;140;p22"/>
          <p:cNvPicPr preferRelativeResize="0"/>
          <p:nvPr/>
        </p:nvPicPr>
        <p:blipFill>
          <a:blip r:embed="rId5">
            <a:alphaModFix/>
          </a:blip>
          <a:stretch>
            <a:fillRect/>
          </a:stretch>
        </p:blipFill>
        <p:spPr>
          <a:xfrm>
            <a:off x="4880925" y="1298200"/>
            <a:ext cx="3375000" cy="1687500"/>
          </a:xfrm>
          <a:prstGeom prst="rect">
            <a:avLst/>
          </a:prstGeom>
          <a:noFill/>
          <a:ln>
            <a:noFill/>
          </a:ln>
        </p:spPr>
      </p:pic>
      <p:pic>
        <p:nvPicPr>
          <p:cNvPr id="141" name="Google Shape;141;p22"/>
          <p:cNvPicPr preferRelativeResize="0"/>
          <p:nvPr/>
        </p:nvPicPr>
        <p:blipFill>
          <a:blip r:embed="rId6">
            <a:alphaModFix/>
          </a:blip>
          <a:stretch>
            <a:fillRect/>
          </a:stretch>
        </p:blipFill>
        <p:spPr>
          <a:xfrm>
            <a:off x="2884500" y="3160825"/>
            <a:ext cx="3375000" cy="1687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xfrm>
            <a:off x="366100" y="211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u="sng">
                <a:latin typeface="Merriweather"/>
                <a:ea typeface="Merriweather"/>
                <a:cs typeface="Merriweather"/>
                <a:sym typeface="Merriweather"/>
              </a:rPr>
              <a:t>Hey, Here’s What The Stations Look Like!</a:t>
            </a:r>
            <a:endParaRPr b="1" u="sng">
              <a:latin typeface="Merriweather"/>
              <a:ea typeface="Merriweather"/>
              <a:cs typeface="Merriweather"/>
              <a:sym typeface="Merriweather"/>
            </a:endParaRPr>
          </a:p>
        </p:txBody>
      </p:sp>
      <p:sp>
        <p:nvSpPr>
          <p:cNvPr id="147" name="Google Shape;147;p23"/>
          <p:cNvSpPr txBox="1">
            <a:spLocks noGrp="1"/>
          </p:cNvSpPr>
          <p:nvPr>
            <p:ph type="body" idx="1"/>
          </p:nvPr>
        </p:nvSpPr>
        <p:spPr>
          <a:xfrm>
            <a:off x="311700" y="784650"/>
            <a:ext cx="8520600" cy="4228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endParaRPr dirty="0">
              <a:highlight>
                <a:schemeClr val="lt1"/>
              </a:highlight>
              <a:latin typeface="Merriweather"/>
              <a:ea typeface="Merriweather"/>
              <a:cs typeface="Merriweather"/>
              <a:sym typeface="Merriweather"/>
            </a:endParaRPr>
          </a:p>
          <a:p>
            <a:pPr marL="0" lvl="0" indent="0" algn="l" rtl="0">
              <a:lnSpc>
                <a:spcPct val="100000"/>
              </a:lnSpc>
              <a:spcBef>
                <a:spcPts val="0"/>
              </a:spcBef>
              <a:spcAft>
                <a:spcPts val="0"/>
              </a:spcAft>
              <a:buNone/>
            </a:pPr>
            <a:endParaRPr dirty="0">
              <a:highlight>
                <a:schemeClr val="lt1"/>
              </a:highlight>
            </a:endParaRPr>
          </a:p>
        </p:txBody>
      </p:sp>
      <p:pic>
        <p:nvPicPr>
          <p:cNvPr id="148" name="Google Shape;148;p23" descr="Polson Rural Fire District"/>
          <p:cNvPicPr preferRelativeResize="0"/>
          <p:nvPr/>
        </p:nvPicPr>
        <p:blipFill>
          <a:blip r:embed="rId3">
            <a:alphaModFix/>
          </a:blip>
          <a:stretch>
            <a:fillRect/>
          </a:stretch>
        </p:blipFill>
        <p:spPr>
          <a:xfrm>
            <a:off x="8255925" y="4022375"/>
            <a:ext cx="752475" cy="990600"/>
          </a:xfrm>
          <a:prstGeom prst="rect">
            <a:avLst/>
          </a:prstGeom>
          <a:noFill/>
          <a:ln>
            <a:noFill/>
          </a:ln>
        </p:spPr>
      </p:pic>
      <p:pic>
        <p:nvPicPr>
          <p:cNvPr id="149" name="Google Shape;149;p23"/>
          <p:cNvPicPr preferRelativeResize="0"/>
          <p:nvPr/>
        </p:nvPicPr>
        <p:blipFill>
          <a:blip r:embed="rId4">
            <a:alphaModFix/>
          </a:blip>
          <a:stretch>
            <a:fillRect/>
          </a:stretch>
        </p:blipFill>
        <p:spPr>
          <a:xfrm>
            <a:off x="552525" y="917250"/>
            <a:ext cx="2650850" cy="1988150"/>
          </a:xfrm>
          <a:prstGeom prst="rect">
            <a:avLst/>
          </a:prstGeom>
          <a:noFill/>
          <a:ln>
            <a:noFill/>
          </a:ln>
        </p:spPr>
      </p:pic>
      <p:pic>
        <p:nvPicPr>
          <p:cNvPr id="150" name="Google Shape;150;p23"/>
          <p:cNvPicPr preferRelativeResize="0"/>
          <p:nvPr/>
        </p:nvPicPr>
        <p:blipFill>
          <a:blip r:embed="rId5">
            <a:alphaModFix/>
          </a:blip>
          <a:stretch>
            <a:fillRect/>
          </a:stretch>
        </p:blipFill>
        <p:spPr>
          <a:xfrm>
            <a:off x="5508545" y="963425"/>
            <a:ext cx="2679555" cy="1895800"/>
          </a:xfrm>
          <a:prstGeom prst="rect">
            <a:avLst/>
          </a:prstGeom>
          <a:noFill/>
          <a:ln>
            <a:noFill/>
          </a:ln>
        </p:spPr>
      </p:pic>
      <p:pic>
        <p:nvPicPr>
          <p:cNvPr id="151" name="Google Shape;151;p23"/>
          <p:cNvPicPr preferRelativeResize="0"/>
          <p:nvPr/>
        </p:nvPicPr>
        <p:blipFill>
          <a:blip r:embed="rId6">
            <a:alphaModFix/>
          </a:blip>
          <a:stretch>
            <a:fillRect/>
          </a:stretch>
        </p:blipFill>
        <p:spPr>
          <a:xfrm>
            <a:off x="552525" y="2972875"/>
            <a:ext cx="2650858" cy="1988150"/>
          </a:xfrm>
          <a:prstGeom prst="rect">
            <a:avLst/>
          </a:prstGeom>
          <a:noFill/>
          <a:ln>
            <a:noFill/>
          </a:ln>
        </p:spPr>
      </p:pic>
      <p:pic>
        <p:nvPicPr>
          <p:cNvPr id="152" name="Google Shape;152;p23"/>
          <p:cNvPicPr preferRelativeResize="0"/>
          <p:nvPr/>
        </p:nvPicPr>
        <p:blipFill>
          <a:blip r:embed="rId7">
            <a:alphaModFix/>
          </a:blip>
          <a:stretch>
            <a:fillRect/>
          </a:stretch>
        </p:blipFill>
        <p:spPr>
          <a:xfrm>
            <a:off x="5537233" y="2972875"/>
            <a:ext cx="2650867" cy="1988150"/>
          </a:xfrm>
          <a:prstGeom prst="rect">
            <a:avLst/>
          </a:prstGeom>
          <a:noFill/>
          <a:ln>
            <a:noFill/>
          </a:ln>
        </p:spPr>
      </p:pic>
      <p:sp>
        <p:nvSpPr>
          <p:cNvPr id="153" name="Google Shape;153;p23"/>
          <p:cNvSpPr txBox="1"/>
          <p:nvPr/>
        </p:nvSpPr>
        <p:spPr>
          <a:xfrm>
            <a:off x="3340950" y="1573275"/>
            <a:ext cx="6450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Merriweather"/>
                <a:ea typeface="Merriweather"/>
                <a:cs typeface="Merriweather"/>
                <a:sym typeface="Merriweather"/>
              </a:rPr>
              <a:t>St 1</a:t>
            </a:r>
            <a:endParaRPr sz="1800" b="1">
              <a:solidFill>
                <a:schemeClr val="dk1"/>
              </a:solidFill>
              <a:latin typeface="Merriweather"/>
              <a:ea typeface="Merriweather"/>
              <a:cs typeface="Merriweather"/>
              <a:sym typeface="Merriweather"/>
            </a:endParaRPr>
          </a:p>
        </p:txBody>
      </p:sp>
      <p:sp>
        <p:nvSpPr>
          <p:cNvPr id="154" name="Google Shape;154;p23"/>
          <p:cNvSpPr txBox="1"/>
          <p:nvPr/>
        </p:nvSpPr>
        <p:spPr>
          <a:xfrm>
            <a:off x="311700" y="1553925"/>
            <a:ext cx="554100" cy="43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55" name="Google Shape;155;p23"/>
          <p:cNvSpPr txBox="1"/>
          <p:nvPr/>
        </p:nvSpPr>
        <p:spPr>
          <a:xfrm>
            <a:off x="3340950" y="3626075"/>
            <a:ext cx="7524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1"/>
                </a:solidFill>
                <a:latin typeface="Merriweather"/>
                <a:ea typeface="Merriweather"/>
                <a:cs typeface="Merriweather"/>
                <a:sym typeface="Merriweather"/>
              </a:rPr>
              <a:t>St 3</a:t>
            </a:r>
            <a:endParaRPr sz="1800" b="1" dirty="0">
              <a:solidFill>
                <a:schemeClr val="dk1"/>
              </a:solidFill>
              <a:latin typeface="Merriweather"/>
              <a:ea typeface="Merriweather"/>
              <a:cs typeface="Merriweather"/>
              <a:sym typeface="Merriweather"/>
            </a:endParaRPr>
          </a:p>
        </p:txBody>
      </p:sp>
      <p:sp>
        <p:nvSpPr>
          <p:cNvPr id="156" name="Google Shape;156;p23"/>
          <p:cNvSpPr txBox="1"/>
          <p:nvPr/>
        </p:nvSpPr>
        <p:spPr>
          <a:xfrm>
            <a:off x="8309663" y="1713175"/>
            <a:ext cx="6450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1"/>
                </a:solidFill>
                <a:latin typeface="Merriweather"/>
                <a:ea typeface="Merriweather"/>
                <a:cs typeface="Merriweather"/>
                <a:sym typeface="Merriweather"/>
              </a:rPr>
              <a:t>St 2</a:t>
            </a:r>
            <a:endParaRPr sz="1800" b="1" dirty="0">
              <a:solidFill>
                <a:schemeClr val="dk1"/>
              </a:solidFill>
              <a:latin typeface="Merriweather"/>
              <a:ea typeface="Merriweather"/>
              <a:cs typeface="Merriweather"/>
              <a:sym typeface="Merriweather"/>
            </a:endParaRPr>
          </a:p>
        </p:txBody>
      </p:sp>
      <p:sp>
        <p:nvSpPr>
          <p:cNvPr id="157" name="Google Shape;157;p23"/>
          <p:cNvSpPr txBox="1"/>
          <p:nvPr/>
        </p:nvSpPr>
        <p:spPr>
          <a:xfrm>
            <a:off x="8309675" y="3626075"/>
            <a:ext cx="6450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1"/>
                </a:solidFill>
                <a:highlight>
                  <a:schemeClr val="lt1"/>
                </a:highlight>
                <a:latin typeface="Merriweather"/>
                <a:ea typeface="Merriweather"/>
                <a:cs typeface="Merriweather"/>
                <a:sym typeface="Merriweather"/>
              </a:rPr>
              <a:t>St 4</a:t>
            </a:r>
            <a:endParaRPr sz="1800" b="1" dirty="0">
              <a:solidFill>
                <a:schemeClr val="dk1"/>
              </a:solidFill>
              <a:highlight>
                <a:schemeClr val="lt1"/>
              </a:highlight>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u="sng" dirty="0">
                <a:latin typeface="Merriweather"/>
                <a:ea typeface="Merriweather"/>
                <a:cs typeface="Merriweather"/>
                <a:sym typeface="Merriweather"/>
              </a:rPr>
              <a:t>Site For Potential Station 5 (45-Morgan Lane)</a:t>
            </a:r>
            <a:endParaRPr u="sng" dirty="0">
              <a:latin typeface="Merriweather"/>
              <a:ea typeface="Merriweather"/>
              <a:cs typeface="Merriweather"/>
              <a:sym typeface="Merriweather"/>
            </a:endParaRPr>
          </a:p>
        </p:txBody>
      </p:sp>
      <p:pic>
        <p:nvPicPr>
          <p:cNvPr id="163" name="Google Shape;163;p24"/>
          <p:cNvPicPr preferRelativeResize="0"/>
          <p:nvPr/>
        </p:nvPicPr>
        <p:blipFill>
          <a:blip r:embed="rId3">
            <a:alphaModFix/>
          </a:blip>
          <a:stretch>
            <a:fillRect/>
          </a:stretch>
        </p:blipFill>
        <p:spPr>
          <a:xfrm>
            <a:off x="2199150" y="1077085"/>
            <a:ext cx="4745688" cy="3567175"/>
          </a:xfrm>
          <a:prstGeom prst="rect">
            <a:avLst/>
          </a:prstGeom>
          <a:noFill/>
          <a:ln>
            <a:noFill/>
          </a:ln>
        </p:spPr>
      </p:pic>
      <p:pic>
        <p:nvPicPr>
          <p:cNvPr id="164" name="Google Shape;164;p24" descr="Polson Rural Fire District"/>
          <p:cNvPicPr preferRelativeResize="0"/>
          <p:nvPr/>
        </p:nvPicPr>
        <p:blipFill>
          <a:blip r:embed="rId4">
            <a:alphaModFix/>
          </a:blip>
          <a:stretch>
            <a:fillRect/>
          </a:stretch>
        </p:blipFill>
        <p:spPr>
          <a:xfrm>
            <a:off x="8255925" y="4022375"/>
            <a:ext cx="752475" cy="990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DF0927-5452-9621-49EB-FA49A8212082}"/>
              </a:ext>
            </a:extLst>
          </p:cNvPr>
          <p:cNvPicPr>
            <a:picLocks noChangeAspect="1"/>
          </p:cNvPicPr>
          <p:nvPr/>
        </p:nvPicPr>
        <p:blipFill>
          <a:blip r:embed="rId2"/>
          <a:stretch>
            <a:fillRect/>
          </a:stretch>
        </p:blipFill>
        <p:spPr>
          <a:xfrm>
            <a:off x="3054853" y="0"/>
            <a:ext cx="6105772" cy="5043748"/>
          </a:xfrm>
          <a:prstGeom prst="rect">
            <a:avLst/>
          </a:prstGeom>
        </p:spPr>
      </p:pic>
      <p:sp>
        <p:nvSpPr>
          <p:cNvPr id="4" name="TextBox 3">
            <a:extLst>
              <a:ext uri="{FF2B5EF4-FFF2-40B4-BE49-F238E27FC236}">
                <a16:creationId xmlns:a16="http://schemas.microsoft.com/office/drawing/2014/main" id="{5732E196-440B-EA87-057C-1A0AAE032C9A}"/>
              </a:ext>
            </a:extLst>
          </p:cNvPr>
          <p:cNvSpPr txBox="1"/>
          <p:nvPr/>
        </p:nvSpPr>
        <p:spPr>
          <a:xfrm>
            <a:off x="174567" y="457200"/>
            <a:ext cx="2561920" cy="1384995"/>
          </a:xfrm>
          <a:prstGeom prst="rect">
            <a:avLst/>
          </a:prstGeom>
          <a:noFill/>
        </p:spPr>
        <p:txBody>
          <a:bodyPr wrap="none" rtlCol="0">
            <a:spAutoFit/>
          </a:bodyPr>
          <a:lstStyle/>
          <a:p>
            <a:r>
              <a:rPr lang="en-US" dirty="0"/>
              <a:t>5 road miles from Station One</a:t>
            </a:r>
          </a:p>
          <a:p>
            <a:r>
              <a:rPr lang="en-US" dirty="0"/>
              <a:t>Ends near Pinewood Drive.</a:t>
            </a:r>
          </a:p>
          <a:p>
            <a:endParaRPr lang="en-US" dirty="0"/>
          </a:p>
          <a:p>
            <a:r>
              <a:rPr lang="en-US" dirty="0"/>
              <a:t>Current PRFD ISO Rating:</a:t>
            </a:r>
          </a:p>
          <a:p>
            <a:r>
              <a:rPr lang="en-US" dirty="0"/>
              <a:t>Within 5 Road Miles-6</a:t>
            </a:r>
          </a:p>
          <a:p>
            <a:r>
              <a:rPr lang="en-US" dirty="0"/>
              <a:t>Outside-10</a:t>
            </a:r>
          </a:p>
        </p:txBody>
      </p:sp>
    </p:spTree>
    <p:extLst>
      <p:ext uri="{BB962C8B-B14F-4D97-AF65-F5344CB8AC3E}">
        <p14:creationId xmlns:p14="http://schemas.microsoft.com/office/powerpoint/2010/main" val="2612437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road&#10;&#10;AI-generated content may be incorrect.">
            <a:extLst>
              <a:ext uri="{FF2B5EF4-FFF2-40B4-BE49-F238E27FC236}">
                <a16:creationId xmlns:a16="http://schemas.microsoft.com/office/drawing/2014/main" id="{3D6CAA6C-9F24-02D4-9BEF-B24D7FACC379}"/>
              </a:ext>
            </a:extLst>
          </p:cNvPr>
          <p:cNvPicPr>
            <a:picLocks noChangeAspect="1"/>
          </p:cNvPicPr>
          <p:nvPr/>
        </p:nvPicPr>
        <p:blipFill>
          <a:blip r:embed="rId2"/>
          <a:stretch>
            <a:fillRect/>
          </a:stretch>
        </p:blipFill>
        <p:spPr>
          <a:xfrm>
            <a:off x="3623581" y="0"/>
            <a:ext cx="5520419" cy="5143500"/>
          </a:xfrm>
          <a:prstGeom prst="rect">
            <a:avLst/>
          </a:prstGeom>
        </p:spPr>
      </p:pic>
      <p:sp>
        <p:nvSpPr>
          <p:cNvPr id="6" name="TextBox 5">
            <a:extLst>
              <a:ext uri="{FF2B5EF4-FFF2-40B4-BE49-F238E27FC236}">
                <a16:creationId xmlns:a16="http://schemas.microsoft.com/office/drawing/2014/main" id="{99299A2F-83F1-6CE4-80CC-2EF7B39CBFB5}"/>
              </a:ext>
            </a:extLst>
          </p:cNvPr>
          <p:cNvSpPr txBox="1"/>
          <p:nvPr/>
        </p:nvSpPr>
        <p:spPr>
          <a:xfrm>
            <a:off x="274320" y="490451"/>
            <a:ext cx="3219151" cy="523220"/>
          </a:xfrm>
          <a:prstGeom prst="rect">
            <a:avLst/>
          </a:prstGeom>
          <a:noFill/>
        </p:spPr>
        <p:txBody>
          <a:bodyPr wrap="none" rtlCol="0">
            <a:spAutoFit/>
          </a:bodyPr>
          <a:lstStyle/>
          <a:p>
            <a:r>
              <a:rPr lang="en-US" dirty="0"/>
              <a:t>Farthest property on Black Point Road</a:t>
            </a:r>
          </a:p>
          <a:p>
            <a:r>
              <a:rPr lang="en-US" dirty="0"/>
              <a:t>Is 3.7 Miles from Prospect Station 5.</a:t>
            </a:r>
          </a:p>
        </p:txBody>
      </p:sp>
    </p:spTree>
    <p:extLst>
      <p:ext uri="{BB962C8B-B14F-4D97-AF65-F5344CB8AC3E}">
        <p14:creationId xmlns:p14="http://schemas.microsoft.com/office/powerpoint/2010/main" val="715315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land with blue line&#10;&#10;AI-generated content may be incorrect.">
            <a:extLst>
              <a:ext uri="{FF2B5EF4-FFF2-40B4-BE49-F238E27FC236}">
                <a16:creationId xmlns:a16="http://schemas.microsoft.com/office/drawing/2014/main" id="{C455AA7E-9D0C-6DE6-E212-9C0FA272C73C}"/>
              </a:ext>
            </a:extLst>
          </p:cNvPr>
          <p:cNvPicPr>
            <a:picLocks noChangeAspect="1"/>
          </p:cNvPicPr>
          <p:nvPr/>
        </p:nvPicPr>
        <p:blipFill>
          <a:blip r:embed="rId2"/>
          <a:stretch>
            <a:fillRect/>
          </a:stretch>
        </p:blipFill>
        <p:spPr>
          <a:xfrm>
            <a:off x="5132528" y="0"/>
            <a:ext cx="3733576" cy="5143500"/>
          </a:xfrm>
          <a:prstGeom prst="rect">
            <a:avLst/>
          </a:prstGeom>
        </p:spPr>
      </p:pic>
      <p:sp>
        <p:nvSpPr>
          <p:cNvPr id="6" name="TextBox 5">
            <a:extLst>
              <a:ext uri="{FF2B5EF4-FFF2-40B4-BE49-F238E27FC236}">
                <a16:creationId xmlns:a16="http://schemas.microsoft.com/office/drawing/2014/main" id="{09C1E6F6-50C8-1F16-04F9-625CC1008677}"/>
              </a:ext>
            </a:extLst>
          </p:cNvPr>
          <p:cNvSpPr txBox="1"/>
          <p:nvPr/>
        </p:nvSpPr>
        <p:spPr>
          <a:xfrm>
            <a:off x="277896" y="465513"/>
            <a:ext cx="4203395" cy="523220"/>
          </a:xfrm>
          <a:prstGeom prst="rect">
            <a:avLst/>
          </a:prstGeom>
          <a:noFill/>
        </p:spPr>
        <p:txBody>
          <a:bodyPr wrap="none" rtlCol="0">
            <a:spAutoFit/>
          </a:bodyPr>
          <a:lstStyle/>
          <a:p>
            <a:r>
              <a:rPr lang="en-US" dirty="0"/>
              <a:t>Farthest property on Rocky Point is 3.6 Miles from </a:t>
            </a:r>
          </a:p>
          <a:p>
            <a:r>
              <a:rPr lang="en-US" dirty="0"/>
              <a:t>Prospect Station 5.</a:t>
            </a:r>
          </a:p>
        </p:txBody>
      </p:sp>
    </p:spTree>
    <p:extLst>
      <p:ext uri="{BB962C8B-B14F-4D97-AF65-F5344CB8AC3E}">
        <p14:creationId xmlns:p14="http://schemas.microsoft.com/office/powerpoint/2010/main" val="1387569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road&#10;&#10;AI-generated content may be incorrect.">
            <a:extLst>
              <a:ext uri="{FF2B5EF4-FFF2-40B4-BE49-F238E27FC236}">
                <a16:creationId xmlns:a16="http://schemas.microsoft.com/office/drawing/2014/main" id="{6C2ED0DF-AB30-B70B-6550-96B66251738E}"/>
              </a:ext>
            </a:extLst>
          </p:cNvPr>
          <p:cNvPicPr>
            <a:picLocks noChangeAspect="1"/>
          </p:cNvPicPr>
          <p:nvPr/>
        </p:nvPicPr>
        <p:blipFill>
          <a:blip r:embed="rId2"/>
          <a:stretch>
            <a:fillRect/>
          </a:stretch>
        </p:blipFill>
        <p:spPr>
          <a:xfrm>
            <a:off x="6493398" y="0"/>
            <a:ext cx="2574630" cy="5143500"/>
          </a:xfrm>
          <a:prstGeom prst="rect">
            <a:avLst/>
          </a:prstGeom>
        </p:spPr>
      </p:pic>
      <p:sp>
        <p:nvSpPr>
          <p:cNvPr id="6" name="TextBox 5">
            <a:extLst>
              <a:ext uri="{FF2B5EF4-FFF2-40B4-BE49-F238E27FC236}">
                <a16:creationId xmlns:a16="http://schemas.microsoft.com/office/drawing/2014/main" id="{5A5ECDDC-A36B-BC72-4DDA-6DD9BED8146F}"/>
              </a:ext>
            </a:extLst>
          </p:cNvPr>
          <p:cNvSpPr txBox="1"/>
          <p:nvPr/>
        </p:nvSpPr>
        <p:spPr>
          <a:xfrm>
            <a:off x="423949" y="640080"/>
            <a:ext cx="4900701" cy="2031325"/>
          </a:xfrm>
          <a:prstGeom prst="rect">
            <a:avLst/>
          </a:prstGeom>
          <a:noFill/>
        </p:spPr>
        <p:txBody>
          <a:bodyPr wrap="none" rtlCol="0">
            <a:spAutoFit/>
          </a:bodyPr>
          <a:lstStyle/>
          <a:p>
            <a:r>
              <a:rPr lang="en-US" dirty="0"/>
              <a:t>Farthest property on White Swan is 4.4 miles from</a:t>
            </a:r>
          </a:p>
          <a:p>
            <a:r>
              <a:rPr lang="en-US" dirty="0"/>
              <a:t>Prospect Station 5.</a:t>
            </a:r>
          </a:p>
          <a:p>
            <a:endParaRPr lang="en-US" dirty="0"/>
          </a:p>
          <a:p>
            <a:r>
              <a:rPr lang="en-US" dirty="0"/>
              <a:t>Check your Address and see how far you would be located </a:t>
            </a:r>
          </a:p>
          <a:p>
            <a:r>
              <a:rPr lang="en-US" dirty="0"/>
              <a:t>Via road miles from Prospect Station 5 use address:</a:t>
            </a:r>
          </a:p>
          <a:p>
            <a:endParaRPr lang="en-US" dirty="0"/>
          </a:p>
          <a:p>
            <a:r>
              <a:rPr lang="en-US" dirty="0"/>
              <a:t>45 Morgan Lane , Polson MT 59860 in google maps.</a:t>
            </a:r>
          </a:p>
          <a:p>
            <a:endParaRPr lang="en-US" dirty="0"/>
          </a:p>
          <a:p>
            <a:endParaRPr lang="en-US" dirty="0"/>
          </a:p>
        </p:txBody>
      </p:sp>
    </p:spTree>
    <p:extLst>
      <p:ext uri="{BB962C8B-B14F-4D97-AF65-F5344CB8AC3E}">
        <p14:creationId xmlns:p14="http://schemas.microsoft.com/office/powerpoint/2010/main" val="4131995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311700" y="142000"/>
            <a:ext cx="8520600" cy="48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u="sng">
                <a:latin typeface="Merriweather"/>
                <a:ea typeface="Merriweather"/>
                <a:cs typeface="Merriweather"/>
                <a:sym typeface="Merriweather"/>
              </a:rPr>
              <a:t>How Polson Rural Fire District Can Help Save You Money On Insurance</a:t>
            </a:r>
            <a:endParaRPr sz="1800" b="1" u="sng">
              <a:latin typeface="Merriweather"/>
              <a:ea typeface="Merriweather"/>
              <a:cs typeface="Merriweather"/>
              <a:sym typeface="Merriweather"/>
            </a:endParaRPr>
          </a:p>
        </p:txBody>
      </p:sp>
      <p:sp>
        <p:nvSpPr>
          <p:cNvPr id="170" name="Google Shape;170;p25"/>
          <p:cNvSpPr txBox="1">
            <a:spLocks noGrp="1"/>
          </p:cNvSpPr>
          <p:nvPr>
            <p:ph type="body" idx="1"/>
          </p:nvPr>
        </p:nvSpPr>
        <p:spPr>
          <a:xfrm>
            <a:off x="492900" y="629500"/>
            <a:ext cx="8158200" cy="4172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400" b="1" dirty="0">
                <a:solidFill>
                  <a:schemeClr val="dk1"/>
                </a:solidFill>
              </a:rPr>
              <a:t>Each Polson Rural Fire District Station is designed to provide homeowners with the proper equipment to maximize their ISO (insurance) ratings.</a:t>
            </a:r>
            <a:endParaRPr sz="1400"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b="1" dirty="0">
              <a:solidFill>
                <a:schemeClr val="dk1"/>
              </a:solidFill>
            </a:endParaRPr>
          </a:p>
          <a:p>
            <a:pPr marL="0" lvl="0" indent="0" algn="l" rtl="0">
              <a:lnSpc>
                <a:spcPct val="170000"/>
              </a:lnSpc>
              <a:spcBef>
                <a:spcPts val="0"/>
              </a:spcBef>
              <a:spcAft>
                <a:spcPts val="0"/>
              </a:spcAft>
              <a:buNone/>
            </a:pPr>
            <a:r>
              <a:rPr lang="en" sz="1400" b="1" dirty="0">
                <a:solidFill>
                  <a:schemeClr val="dk1"/>
                </a:solidFill>
                <a:highlight>
                  <a:schemeClr val="lt1"/>
                </a:highlight>
              </a:rPr>
              <a:t>Learning Point - </a:t>
            </a:r>
            <a:r>
              <a:rPr lang="en" sz="1400" dirty="0">
                <a:solidFill>
                  <a:schemeClr val="dk1"/>
                </a:solidFill>
                <a:highlight>
                  <a:schemeClr val="lt1"/>
                </a:highlight>
              </a:rPr>
              <a:t>An ISO score, also known as a Public Protection Classification (PPC) score, is a rating given to municipal fire departments that evaluates their ability to offer adequate fire protection to the communities they serve. The ISO determines these scores by analyzing certain data with its proprietary Fire Suppression Rating Schedule (FSRS.)</a:t>
            </a:r>
            <a:endParaRPr sz="1400" dirty="0">
              <a:solidFill>
                <a:schemeClr val="dk1"/>
              </a:solidFill>
              <a:highlight>
                <a:schemeClr val="lt1"/>
              </a:highlight>
            </a:endParaRPr>
          </a:p>
          <a:p>
            <a:pPr marL="0" lvl="0" indent="0" algn="l" rtl="0">
              <a:spcBef>
                <a:spcPts val="0"/>
              </a:spcBef>
              <a:spcAft>
                <a:spcPts val="0"/>
              </a:spcAft>
              <a:buNone/>
            </a:pPr>
            <a:r>
              <a:rPr lang="en" sz="1400" dirty="0">
                <a:solidFill>
                  <a:schemeClr val="dk1"/>
                </a:solidFill>
                <a:highlight>
                  <a:schemeClr val="lt1"/>
                </a:highlight>
              </a:rPr>
              <a:t>Based on several criteria, the ISO issues a classification on a scale of 1 to 10. A Class 1 score indicates excellent service from a fire station. Naturally, then, a Class 10 score suggests that the department doesn’t meet minimum standards</a:t>
            </a:r>
            <a:endParaRPr sz="1400" dirty="0">
              <a:solidFill>
                <a:schemeClr val="dk1"/>
              </a:solidFill>
              <a:highlight>
                <a:schemeClr val="lt1"/>
              </a:highlight>
            </a:endParaRPr>
          </a:p>
          <a:p>
            <a:pPr marL="0" lvl="0" indent="0" algn="l" rtl="0">
              <a:spcBef>
                <a:spcPts val="1800"/>
              </a:spcBef>
              <a:spcAft>
                <a:spcPts val="1800"/>
              </a:spcAft>
              <a:buNone/>
            </a:pPr>
            <a:r>
              <a:rPr lang="en" sz="1400" dirty="0">
                <a:solidFill>
                  <a:schemeClr val="dk1"/>
                </a:solidFill>
                <a:highlight>
                  <a:schemeClr val="lt1"/>
                </a:highlight>
              </a:rPr>
              <a:t>In many cases, ISO scores help underwriters make decisions about insurance rates. They’re also designed to help fire departments improve their services.</a:t>
            </a:r>
            <a:endParaRPr sz="1400" dirty="0"/>
          </a:p>
        </p:txBody>
      </p:sp>
      <p:pic>
        <p:nvPicPr>
          <p:cNvPr id="171" name="Google Shape;171;p25" descr="Polson Rural Fire District"/>
          <p:cNvPicPr preferRelativeResize="0"/>
          <p:nvPr/>
        </p:nvPicPr>
        <p:blipFill>
          <a:blip r:embed="rId3">
            <a:alphaModFix/>
          </a:blip>
          <a:stretch>
            <a:fillRect/>
          </a:stretch>
        </p:blipFill>
        <p:spPr>
          <a:xfrm>
            <a:off x="8255925" y="4022375"/>
            <a:ext cx="752475" cy="990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6"/>
          <p:cNvSpPr txBox="1">
            <a:spLocks noGrp="1"/>
          </p:cNvSpPr>
          <p:nvPr>
            <p:ph type="title"/>
          </p:nvPr>
        </p:nvSpPr>
        <p:spPr>
          <a:xfrm>
            <a:off x="311700" y="217575"/>
            <a:ext cx="8520600" cy="621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en" u="sng">
                <a:latin typeface="Merriweather"/>
                <a:ea typeface="Merriweather"/>
                <a:cs typeface="Merriweather"/>
                <a:sym typeface="Merriweather"/>
              </a:rPr>
              <a:t>ISO Ratings Explained</a:t>
            </a:r>
            <a:endParaRPr/>
          </a:p>
        </p:txBody>
      </p:sp>
      <p:sp>
        <p:nvSpPr>
          <p:cNvPr id="177" name="Google Shape;177;p26"/>
          <p:cNvSpPr txBox="1">
            <a:spLocks noGrp="1"/>
          </p:cNvSpPr>
          <p:nvPr>
            <p:ph type="body" idx="1"/>
          </p:nvPr>
        </p:nvSpPr>
        <p:spPr>
          <a:xfrm>
            <a:off x="311700" y="1152475"/>
            <a:ext cx="8520600" cy="3509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200">
                <a:solidFill>
                  <a:schemeClr val="dk1"/>
                </a:solidFill>
                <a:highlight>
                  <a:schemeClr val="lt1"/>
                </a:highlight>
              </a:rPr>
              <a:t>To reiterate, an ISO score is a measure of how well your department does with fire prevention and response. You may feel that your ISO rating meaning is subjective; however, it is based on several objective factors that affect your department’s ability to protect the community:</a:t>
            </a:r>
            <a:endParaRPr sz="1200">
              <a:solidFill>
                <a:schemeClr val="dk1"/>
              </a:solidFill>
              <a:highlight>
                <a:schemeClr val="lt1"/>
              </a:highlight>
            </a:endParaRPr>
          </a:p>
          <a:p>
            <a:pPr marL="0" lvl="0" indent="0" algn="l" rtl="0">
              <a:spcBef>
                <a:spcPts val="1200"/>
              </a:spcBef>
              <a:spcAft>
                <a:spcPts val="0"/>
              </a:spcAft>
              <a:buNone/>
            </a:pPr>
            <a:r>
              <a:rPr lang="en" sz="1200" u="sng">
                <a:solidFill>
                  <a:schemeClr val="dk1"/>
                </a:solidFill>
                <a:highlight>
                  <a:schemeClr val="lt1"/>
                </a:highlight>
              </a:rPr>
              <a:t>Fire Department: 50%</a:t>
            </a:r>
            <a:endParaRPr sz="1200" u="sng">
              <a:solidFill>
                <a:schemeClr val="dk1"/>
              </a:solidFill>
              <a:highlight>
                <a:schemeClr val="lt1"/>
              </a:highlight>
            </a:endParaRPr>
          </a:p>
          <a:p>
            <a:pPr marL="0" lvl="0" indent="0" algn="l" rtl="0">
              <a:spcBef>
                <a:spcPts val="1200"/>
              </a:spcBef>
              <a:spcAft>
                <a:spcPts val="0"/>
              </a:spcAft>
              <a:buNone/>
            </a:pPr>
            <a:r>
              <a:rPr lang="en" sz="1200">
                <a:solidFill>
                  <a:schemeClr val="dk1"/>
                </a:solidFill>
                <a:highlight>
                  <a:schemeClr val="lt1"/>
                </a:highlight>
              </a:rPr>
              <a:t>The largest factor of an ISO rating refers to how healthy your department is and how prepared you are to respond to fire incidents. Several aspects can affect this part of your score, such as:</a:t>
            </a:r>
            <a:endParaRPr sz="1200">
              <a:solidFill>
                <a:schemeClr val="dk1"/>
              </a:solidFill>
              <a:highlight>
                <a:schemeClr val="lt1"/>
              </a:highlight>
            </a:endParaRPr>
          </a:p>
          <a:p>
            <a:pPr marL="457200" lvl="0" indent="-304800" algn="l" rtl="0">
              <a:spcBef>
                <a:spcPts val="1500"/>
              </a:spcBef>
              <a:spcAft>
                <a:spcPts val="0"/>
              </a:spcAft>
              <a:buClr>
                <a:schemeClr val="dk1"/>
              </a:buClr>
              <a:buSzPts val="1200"/>
              <a:buChar char="●"/>
            </a:pPr>
            <a:r>
              <a:rPr lang="en" sz="1200">
                <a:solidFill>
                  <a:schemeClr val="dk1"/>
                </a:solidFill>
                <a:highlight>
                  <a:schemeClr val="lt1"/>
                </a:highlight>
              </a:rPr>
              <a:t>Department size</a:t>
            </a:r>
            <a:endParaRPr sz="1200">
              <a:solidFill>
                <a:schemeClr val="dk1"/>
              </a:solidFill>
              <a:highlight>
                <a:schemeClr val="lt1"/>
              </a:highlight>
            </a:endParaRPr>
          </a:p>
          <a:p>
            <a:pPr marL="457200" lvl="0" indent="-304800" algn="l" rtl="0">
              <a:spcBef>
                <a:spcPts val="0"/>
              </a:spcBef>
              <a:spcAft>
                <a:spcPts val="0"/>
              </a:spcAft>
              <a:buClr>
                <a:schemeClr val="dk1"/>
              </a:buClr>
              <a:buSzPts val="1200"/>
              <a:buChar char="●"/>
            </a:pPr>
            <a:r>
              <a:rPr lang="en" sz="1200">
                <a:solidFill>
                  <a:schemeClr val="dk1"/>
                </a:solidFill>
                <a:highlight>
                  <a:schemeClr val="lt1"/>
                </a:highlight>
              </a:rPr>
              <a:t>Staffing levels</a:t>
            </a:r>
            <a:endParaRPr sz="1200">
              <a:solidFill>
                <a:schemeClr val="dk1"/>
              </a:solidFill>
              <a:highlight>
                <a:schemeClr val="lt1"/>
              </a:highlight>
            </a:endParaRPr>
          </a:p>
          <a:p>
            <a:pPr marL="457200" lvl="0" indent="-304800" algn="l" rtl="0">
              <a:spcBef>
                <a:spcPts val="0"/>
              </a:spcBef>
              <a:spcAft>
                <a:spcPts val="0"/>
              </a:spcAft>
              <a:buClr>
                <a:schemeClr val="dk1"/>
              </a:buClr>
              <a:buSzPts val="1200"/>
              <a:buChar char="●"/>
            </a:pPr>
            <a:r>
              <a:rPr lang="en" sz="1200">
                <a:solidFill>
                  <a:schemeClr val="dk1"/>
                </a:solidFill>
                <a:highlight>
                  <a:schemeClr val="lt1"/>
                </a:highlight>
              </a:rPr>
              <a:t>Staff training</a:t>
            </a:r>
            <a:endParaRPr sz="1200">
              <a:solidFill>
                <a:schemeClr val="dk1"/>
              </a:solidFill>
              <a:highlight>
                <a:schemeClr val="lt1"/>
              </a:highlight>
            </a:endParaRPr>
          </a:p>
          <a:p>
            <a:pPr marL="457200" lvl="0" indent="-304800" algn="l" rtl="0">
              <a:spcBef>
                <a:spcPts val="0"/>
              </a:spcBef>
              <a:spcAft>
                <a:spcPts val="0"/>
              </a:spcAft>
              <a:buClr>
                <a:schemeClr val="dk1"/>
              </a:buClr>
              <a:buSzPts val="1200"/>
              <a:buChar char="●"/>
            </a:pPr>
            <a:r>
              <a:rPr lang="en" sz="1200">
                <a:solidFill>
                  <a:schemeClr val="dk1"/>
                </a:solidFill>
                <a:highlight>
                  <a:schemeClr val="lt1"/>
                </a:highlight>
              </a:rPr>
              <a:t>Equipment maintenance</a:t>
            </a:r>
            <a:endParaRPr sz="1200">
              <a:solidFill>
                <a:schemeClr val="dk1"/>
              </a:solidFill>
              <a:highlight>
                <a:schemeClr val="lt1"/>
              </a:highlight>
            </a:endParaRPr>
          </a:p>
          <a:p>
            <a:pPr marL="0" lvl="0" indent="0" algn="l" rtl="0">
              <a:spcBef>
                <a:spcPts val="1500"/>
              </a:spcBef>
              <a:spcAft>
                <a:spcPts val="1500"/>
              </a:spcAft>
              <a:buNone/>
            </a:pPr>
            <a:r>
              <a:rPr lang="en" sz="1200">
                <a:solidFill>
                  <a:schemeClr val="dk1"/>
                </a:solidFill>
                <a:highlight>
                  <a:schemeClr val="lt1"/>
                </a:highlight>
              </a:rPr>
              <a:t>Departments that aren’t stretched too thin and are maintaining high standards are most likely to score high on this portion of the scale.</a:t>
            </a:r>
            <a:endParaRPr sz="1200">
              <a:solidFill>
                <a:srgbClr val="6D6F72"/>
              </a:solidFill>
              <a:highlight>
                <a:srgbClr val="F7F8FC"/>
              </a:highlight>
            </a:endParaRPr>
          </a:p>
        </p:txBody>
      </p:sp>
      <p:pic>
        <p:nvPicPr>
          <p:cNvPr id="178" name="Google Shape;178;p26" descr="Polson Rural Fire District"/>
          <p:cNvPicPr preferRelativeResize="0"/>
          <p:nvPr/>
        </p:nvPicPr>
        <p:blipFill>
          <a:blip r:embed="rId3">
            <a:alphaModFix/>
          </a:blip>
          <a:stretch>
            <a:fillRect/>
          </a:stretch>
        </p:blipFill>
        <p:spPr>
          <a:xfrm>
            <a:off x="8255925" y="4022375"/>
            <a:ext cx="752475" cy="990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7"/>
          <p:cNvSpPr txBox="1">
            <a:spLocks noGrp="1"/>
          </p:cNvSpPr>
          <p:nvPr>
            <p:ph type="title"/>
          </p:nvPr>
        </p:nvSpPr>
        <p:spPr>
          <a:xfrm>
            <a:off x="311700" y="2430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u="sng">
                <a:latin typeface="Merriweather"/>
                <a:ea typeface="Merriweather"/>
                <a:cs typeface="Merriweather"/>
                <a:sym typeface="Merriweather"/>
              </a:rPr>
              <a:t>ISO Ratings Explained (continued)</a:t>
            </a:r>
            <a:endParaRPr/>
          </a:p>
        </p:txBody>
      </p:sp>
      <p:sp>
        <p:nvSpPr>
          <p:cNvPr id="184" name="Google Shape;184;p27"/>
          <p:cNvSpPr txBox="1">
            <a:spLocks noGrp="1"/>
          </p:cNvSpPr>
          <p:nvPr>
            <p:ph type="body" idx="1"/>
          </p:nvPr>
        </p:nvSpPr>
        <p:spPr>
          <a:xfrm>
            <a:off x="381625" y="927175"/>
            <a:ext cx="8040600" cy="37578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1200" u="sng">
                <a:solidFill>
                  <a:schemeClr val="dk1"/>
                </a:solidFill>
                <a:highlight>
                  <a:schemeClr val="lt1"/>
                </a:highlight>
              </a:rPr>
              <a:t>Water Supply: 40% </a:t>
            </a:r>
            <a:endParaRPr sz="1200" u="sng">
              <a:solidFill>
                <a:schemeClr val="dk1"/>
              </a:solidFill>
              <a:highlight>
                <a:schemeClr val="lt1"/>
              </a:highlight>
            </a:endParaRPr>
          </a:p>
          <a:p>
            <a:pPr marL="0" lvl="0" indent="0" algn="l" rtl="0">
              <a:spcBef>
                <a:spcPts val="1200"/>
              </a:spcBef>
              <a:spcAft>
                <a:spcPts val="0"/>
              </a:spcAft>
              <a:buNone/>
            </a:pPr>
            <a:r>
              <a:rPr lang="en" sz="1200">
                <a:solidFill>
                  <a:schemeClr val="dk1"/>
                </a:solidFill>
                <a:highlight>
                  <a:schemeClr val="lt1"/>
                </a:highlight>
              </a:rPr>
              <a:t>Fire departments with access to a reliable water supply system are often able to put out residential fires quickly. With that in mind, part of your ISO score comes from an evaluation of your water supply levels after daily consumption has been accounted for. Your department will also be scored based on how many fire hydrants you have. Though you may feel these elements are outside your control, the ISO argues that they do play into a fire department’s ability to suppress fires.</a:t>
            </a:r>
            <a:endParaRPr sz="1200">
              <a:solidFill>
                <a:schemeClr val="dk1"/>
              </a:solidFill>
              <a:highlight>
                <a:schemeClr val="lt1"/>
              </a:highlight>
            </a:endParaRPr>
          </a:p>
          <a:p>
            <a:pPr marL="0" lvl="0" indent="0" algn="l" rtl="0">
              <a:spcBef>
                <a:spcPts val="1500"/>
              </a:spcBef>
              <a:spcAft>
                <a:spcPts val="0"/>
              </a:spcAft>
              <a:buNone/>
            </a:pPr>
            <a:r>
              <a:rPr lang="en" sz="1200" u="sng">
                <a:solidFill>
                  <a:schemeClr val="dk1"/>
                </a:solidFill>
                <a:highlight>
                  <a:schemeClr val="lt1"/>
                </a:highlight>
              </a:rPr>
              <a:t>Emergency Communication Systems: 10%</a:t>
            </a:r>
            <a:endParaRPr sz="1200" u="sng">
              <a:solidFill>
                <a:schemeClr val="dk1"/>
              </a:solidFill>
              <a:highlight>
                <a:schemeClr val="lt1"/>
              </a:highlight>
            </a:endParaRPr>
          </a:p>
          <a:p>
            <a:pPr marL="0" lvl="0" indent="0" algn="l" rtl="0">
              <a:spcBef>
                <a:spcPts val="1500"/>
              </a:spcBef>
              <a:spcAft>
                <a:spcPts val="0"/>
              </a:spcAft>
              <a:buNone/>
            </a:pPr>
            <a:r>
              <a:rPr lang="en" sz="1200">
                <a:solidFill>
                  <a:schemeClr val="dk1"/>
                </a:solidFill>
                <a:highlight>
                  <a:schemeClr val="lt1"/>
                </a:highlight>
              </a:rPr>
              <a:t>The quality of your emergency communication system impacts how quickly residents can contact you when a fire breaks out. It also affects how long it takes you to respond. To rate your department in this category, the ISO considers the following</a:t>
            </a:r>
            <a:endParaRPr sz="1200">
              <a:solidFill>
                <a:schemeClr val="dk1"/>
              </a:solidFill>
              <a:highlight>
                <a:schemeClr val="lt1"/>
              </a:highlight>
            </a:endParaRPr>
          </a:p>
          <a:p>
            <a:pPr marL="457200" lvl="0" indent="-299085" algn="l" rtl="0">
              <a:spcBef>
                <a:spcPts val="1500"/>
              </a:spcBef>
              <a:spcAft>
                <a:spcPts val="0"/>
              </a:spcAft>
              <a:buClr>
                <a:schemeClr val="dk1"/>
              </a:buClr>
              <a:buSzPct val="100000"/>
              <a:buChar char="●"/>
            </a:pPr>
            <a:r>
              <a:rPr lang="en" sz="1200">
                <a:solidFill>
                  <a:schemeClr val="dk1"/>
                </a:solidFill>
                <a:highlight>
                  <a:schemeClr val="lt1"/>
                </a:highlight>
              </a:rPr>
              <a:t>9-1-1 response system quality</a:t>
            </a:r>
            <a:endParaRPr sz="1200">
              <a:solidFill>
                <a:schemeClr val="dk1"/>
              </a:solidFill>
              <a:highlight>
                <a:schemeClr val="lt1"/>
              </a:highlight>
            </a:endParaRPr>
          </a:p>
          <a:p>
            <a:pPr marL="457200" lvl="0" indent="-299085" algn="l" rtl="0">
              <a:spcBef>
                <a:spcPts val="0"/>
              </a:spcBef>
              <a:spcAft>
                <a:spcPts val="0"/>
              </a:spcAft>
              <a:buClr>
                <a:schemeClr val="dk1"/>
              </a:buClr>
              <a:buSzPct val="100000"/>
              <a:buChar char="●"/>
            </a:pPr>
            <a:r>
              <a:rPr lang="en" sz="1200">
                <a:solidFill>
                  <a:schemeClr val="dk1"/>
                </a:solidFill>
                <a:highlight>
                  <a:schemeClr val="lt1"/>
                </a:highlight>
              </a:rPr>
              <a:t>Communications center staffing</a:t>
            </a:r>
            <a:endParaRPr sz="1200">
              <a:solidFill>
                <a:schemeClr val="dk1"/>
              </a:solidFill>
              <a:highlight>
                <a:schemeClr val="lt1"/>
              </a:highlight>
            </a:endParaRPr>
          </a:p>
          <a:p>
            <a:pPr marL="457200" lvl="0" indent="-299085" algn="l" rtl="0">
              <a:spcBef>
                <a:spcPts val="0"/>
              </a:spcBef>
              <a:spcAft>
                <a:spcPts val="0"/>
              </a:spcAft>
              <a:buClr>
                <a:schemeClr val="dk1"/>
              </a:buClr>
              <a:buSzPct val="100000"/>
              <a:buChar char="●"/>
            </a:pPr>
            <a:r>
              <a:rPr lang="en" sz="1200">
                <a:solidFill>
                  <a:schemeClr val="dk1"/>
                </a:solidFill>
                <a:highlight>
                  <a:schemeClr val="lt1"/>
                </a:highlight>
              </a:rPr>
              <a:t>Emergency call center agent training</a:t>
            </a:r>
            <a:endParaRPr sz="1200">
              <a:solidFill>
                <a:schemeClr val="dk1"/>
              </a:solidFill>
              <a:highlight>
                <a:schemeClr val="lt1"/>
              </a:highlight>
            </a:endParaRPr>
          </a:p>
          <a:p>
            <a:pPr marL="457200" lvl="0" indent="-299085" algn="l" rtl="0">
              <a:spcBef>
                <a:spcPts val="0"/>
              </a:spcBef>
              <a:spcAft>
                <a:spcPts val="0"/>
              </a:spcAft>
              <a:buClr>
                <a:schemeClr val="dk1"/>
              </a:buClr>
              <a:buSzPct val="100000"/>
              <a:buChar char="●"/>
            </a:pPr>
            <a:r>
              <a:rPr lang="en" sz="1200">
                <a:solidFill>
                  <a:schemeClr val="dk1"/>
                </a:solidFill>
                <a:highlight>
                  <a:schemeClr val="lt1"/>
                </a:highlight>
              </a:rPr>
              <a:t>The number and size of computer-aided dispatch (CAD) facilities</a:t>
            </a:r>
            <a:endParaRPr sz="1200">
              <a:solidFill>
                <a:schemeClr val="dk1"/>
              </a:solidFill>
              <a:highlight>
                <a:schemeClr val="lt1"/>
              </a:highlight>
            </a:endParaRPr>
          </a:p>
          <a:p>
            <a:pPr marL="457200" lvl="0" indent="-299085" algn="l" rtl="0">
              <a:spcBef>
                <a:spcPts val="0"/>
              </a:spcBef>
              <a:spcAft>
                <a:spcPts val="0"/>
              </a:spcAft>
              <a:buClr>
                <a:schemeClr val="dk1"/>
              </a:buClr>
              <a:buSzPct val="100000"/>
              <a:buChar char="●"/>
            </a:pPr>
            <a:r>
              <a:rPr lang="en" sz="1200">
                <a:solidFill>
                  <a:schemeClr val="dk1"/>
                </a:solidFill>
                <a:highlight>
                  <a:schemeClr val="lt1"/>
                </a:highlight>
              </a:rPr>
              <a:t>How dispatch circuits communicate incident location</a:t>
            </a:r>
            <a:endParaRPr sz="1200">
              <a:solidFill>
                <a:schemeClr val="dk1"/>
              </a:solidFill>
              <a:highlight>
                <a:schemeClr val="lt1"/>
              </a:highlight>
            </a:endParaRPr>
          </a:p>
          <a:p>
            <a:pPr marL="0" lvl="0" indent="0" algn="l" rtl="0">
              <a:spcBef>
                <a:spcPts val="1500"/>
              </a:spcBef>
              <a:spcAft>
                <a:spcPts val="1500"/>
              </a:spcAft>
              <a:buNone/>
            </a:pPr>
            <a:r>
              <a:rPr lang="en" sz="1200">
                <a:solidFill>
                  <a:schemeClr val="dk1"/>
                </a:solidFill>
                <a:highlight>
                  <a:schemeClr val="lt1"/>
                </a:highlight>
              </a:rPr>
              <a:t>When these elements are in place, you have the resources to respond to emergencies promptly. As a result, you’re better able to prevent life and property loss.</a:t>
            </a:r>
            <a:endParaRPr sz="1200">
              <a:solidFill>
                <a:schemeClr val="dk1"/>
              </a:solidFill>
              <a:highlight>
                <a:schemeClr val="lt1"/>
              </a:highlight>
            </a:endParaRPr>
          </a:p>
        </p:txBody>
      </p:sp>
      <p:pic>
        <p:nvPicPr>
          <p:cNvPr id="185" name="Google Shape;185;p27" descr="Polson Rural Fire District"/>
          <p:cNvPicPr preferRelativeResize="0"/>
          <p:nvPr/>
        </p:nvPicPr>
        <p:blipFill>
          <a:blip r:embed="rId3">
            <a:alphaModFix/>
          </a:blip>
          <a:stretch>
            <a:fillRect/>
          </a:stretch>
        </p:blipFill>
        <p:spPr>
          <a:xfrm>
            <a:off x="8255925" y="4022375"/>
            <a:ext cx="752475" cy="990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fontScale="90000"/>
          </a:bodyPr>
          <a:lstStyle/>
          <a:p>
            <a:pPr marL="0" lvl="0" indent="0" algn="ctr" rtl="0">
              <a:lnSpc>
                <a:spcPct val="125000"/>
              </a:lnSpc>
              <a:spcBef>
                <a:spcPts val="0"/>
              </a:spcBef>
              <a:spcAft>
                <a:spcPts val="0"/>
              </a:spcAft>
              <a:buClr>
                <a:schemeClr val="dk1"/>
              </a:buClr>
              <a:buSzPct val="68750"/>
              <a:buFont typeface="Arial"/>
              <a:buNone/>
            </a:pPr>
            <a:r>
              <a:rPr lang="en" sz="1600" b="1" dirty="0">
                <a:highlight>
                  <a:schemeClr val="lt1"/>
                </a:highlight>
              </a:rPr>
              <a:t>The Polson Rural Fire District was established in 1960.</a:t>
            </a:r>
            <a:endParaRPr sz="1600" b="1" dirty="0">
              <a:highlight>
                <a:schemeClr val="lt1"/>
              </a:highlight>
            </a:endParaRPr>
          </a:p>
          <a:p>
            <a:pPr marL="0" lvl="0" indent="0" algn="l" rtl="0">
              <a:lnSpc>
                <a:spcPct val="150000"/>
              </a:lnSpc>
              <a:spcBef>
                <a:spcPts val="1800"/>
              </a:spcBef>
              <a:spcAft>
                <a:spcPts val="0"/>
              </a:spcAft>
              <a:buClr>
                <a:schemeClr val="dk1"/>
              </a:buClr>
              <a:buSzPct val="81481"/>
              <a:buFont typeface="Arial"/>
              <a:buNone/>
            </a:pPr>
            <a:r>
              <a:rPr lang="en" sz="1350" dirty="0">
                <a:highlight>
                  <a:schemeClr val="lt1"/>
                </a:highlight>
              </a:rPr>
              <a:t>The Polson Rural Fire District is comprised of a </a:t>
            </a:r>
            <a:r>
              <a:rPr lang="en" sz="1350" b="1" dirty="0">
                <a:highlight>
                  <a:schemeClr val="lt1"/>
                </a:highlight>
              </a:rPr>
              <a:t>full-time Fire Chief</a:t>
            </a:r>
            <a:r>
              <a:rPr lang="en" sz="1350" dirty="0">
                <a:highlight>
                  <a:schemeClr val="lt1"/>
                </a:highlight>
              </a:rPr>
              <a:t> and </a:t>
            </a:r>
            <a:r>
              <a:rPr lang="en" sz="1350" b="1" dirty="0">
                <a:highlight>
                  <a:schemeClr val="lt1"/>
                </a:highlight>
              </a:rPr>
              <a:t>37 volunteer Firefighters</a:t>
            </a:r>
            <a:r>
              <a:rPr lang="en" sz="1350" dirty="0">
                <a:highlight>
                  <a:schemeClr val="lt1"/>
                </a:highlight>
              </a:rPr>
              <a:t>. We currently respond to an average of </a:t>
            </a:r>
            <a:r>
              <a:rPr lang="en" sz="1350" b="1" u="sng" dirty="0">
                <a:highlight>
                  <a:schemeClr val="lt1"/>
                </a:highlight>
              </a:rPr>
              <a:t>300 calls for service per year</a:t>
            </a:r>
            <a:r>
              <a:rPr lang="en" sz="1350" b="1" dirty="0">
                <a:highlight>
                  <a:schemeClr val="lt1"/>
                </a:highlight>
              </a:rPr>
              <a:t>.</a:t>
            </a:r>
            <a:r>
              <a:rPr lang="en" sz="1350" dirty="0">
                <a:highlight>
                  <a:schemeClr val="lt1"/>
                </a:highlight>
              </a:rPr>
              <a:t> This includes structure fires, wildland fires, car accidents, </a:t>
            </a:r>
            <a:r>
              <a:rPr lang="en" sz="1350">
                <a:highlight>
                  <a:schemeClr val="lt1"/>
                </a:highlight>
              </a:rPr>
              <a:t>rescue operations(ice,water,confined space), </a:t>
            </a:r>
            <a:r>
              <a:rPr lang="en" sz="1350" dirty="0">
                <a:highlight>
                  <a:schemeClr val="lt1"/>
                </a:highlight>
              </a:rPr>
              <a:t>drone operations, EMS assist, Law Enforcement assist and public assist calls. We </a:t>
            </a:r>
            <a:r>
              <a:rPr lang="en" sz="1350" b="1" dirty="0">
                <a:highlight>
                  <a:schemeClr val="lt1"/>
                </a:highlight>
              </a:rPr>
              <a:t>operate out of 4 stations</a:t>
            </a:r>
            <a:r>
              <a:rPr lang="en" sz="1350" dirty="0">
                <a:highlight>
                  <a:schemeClr val="lt1"/>
                </a:highlight>
              </a:rPr>
              <a:t> to cover a </a:t>
            </a:r>
            <a:r>
              <a:rPr lang="en" sz="1350" b="1" dirty="0">
                <a:highlight>
                  <a:schemeClr val="lt1"/>
                </a:highlight>
              </a:rPr>
              <a:t>roughly 200 square mile area</a:t>
            </a:r>
            <a:r>
              <a:rPr lang="en" sz="1350" dirty="0">
                <a:highlight>
                  <a:schemeClr val="lt1"/>
                </a:highlight>
              </a:rPr>
              <a:t> surrounding the City of Polson. Your volunteer Firefighters dedicate substantial time to protecting our district, responding to calls and training 24/7. Polson Rural Fire District has trainings on the 1st, 2nd, and 4th Tuesday of every month in the evenings. </a:t>
            </a:r>
            <a:endParaRPr sz="1350" dirty="0">
              <a:highlight>
                <a:schemeClr val="lt1"/>
              </a:highlight>
            </a:endParaRPr>
          </a:p>
        </p:txBody>
      </p:sp>
      <p:sp>
        <p:nvSpPr>
          <p:cNvPr id="62" name="Google Shape;62;p14"/>
          <p:cNvSpPr txBox="1">
            <a:spLocks noGrp="1"/>
          </p:cNvSpPr>
          <p:nvPr>
            <p:ph type="subTitle" idx="1"/>
          </p:nvPr>
        </p:nvSpPr>
        <p:spPr>
          <a:xfrm>
            <a:off x="8103725" y="3908125"/>
            <a:ext cx="728700" cy="1070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63" name="Google Shape;63;p14"/>
          <p:cNvSpPr txBox="1"/>
          <p:nvPr/>
        </p:nvSpPr>
        <p:spPr>
          <a:xfrm>
            <a:off x="0" y="77700"/>
            <a:ext cx="8832300" cy="74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44" b="1" u="sng">
                <a:solidFill>
                  <a:schemeClr val="dk1"/>
                </a:solidFill>
                <a:latin typeface="Merriweather"/>
                <a:ea typeface="Merriweather"/>
                <a:cs typeface="Merriweather"/>
                <a:sym typeface="Merriweather"/>
              </a:rPr>
              <a:t>Polson Rural Fire District Facts</a:t>
            </a:r>
            <a:endParaRPr sz="400" u="sng">
              <a:latin typeface="Merriweather"/>
              <a:ea typeface="Merriweather"/>
              <a:cs typeface="Merriweather"/>
              <a:sym typeface="Merriweather"/>
            </a:endParaRPr>
          </a:p>
        </p:txBody>
      </p:sp>
      <p:pic>
        <p:nvPicPr>
          <p:cNvPr id="64" name="Google Shape;64;p14"/>
          <p:cNvPicPr preferRelativeResize="0"/>
          <p:nvPr/>
        </p:nvPicPr>
        <p:blipFill>
          <a:blip r:embed="rId3">
            <a:alphaModFix/>
          </a:blip>
          <a:stretch>
            <a:fillRect/>
          </a:stretch>
        </p:blipFill>
        <p:spPr>
          <a:xfrm>
            <a:off x="2373200" y="2905850"/>
            <a:ext cx="3763949" cy="1881974"/>
          </a:xfrm>
          <a:prstGeom prst="rect">
            <a:avLst/>
          </a:prstGeom>
          <a:noFill/>
          <a:ln>
            <a:noFill/>
          </a:ln>
        </p:spPr>
      </p:pic>
      <p:pic>
        <p:nvPicPr>
          <p:cNvPr id="65" name="Google Shape;65;p14" descr="Polson Rural Fire District"/>
          <p:cNvPicPr preferRelativeResize="0"/>
          <p:nvPr/>
        </p:nvPicPr>
        <p:blipFill>
          <a:blip r:embed="rId4">
            <a:alphaModFix/>
          </a:blip>
          <a:stretch>
            <a:fillRect/>
          </a:stretch>
        </p:blipFill>
        <p:spPr>
          <a:xfrm>
            <a:off x="8255925" y="4022375"/>
            <a:ext cx="752475" cy="990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311700" y="2818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u="sng">
                <a:latin typeface="Merriweather"/>
                <a:ea typeface="Merriweather"/>
                <a:cs typeface="Merriweather"/>
                <a:sym typeface="Merriweather"/>
              </a:rPr>
              <a:t>ISO Ratings Explained (continued)</a:t>
            </a:r>
            <a:endParaRPr/>
          </a:p>
        </p:txBody>
      </p:sp>
      <p:sp>
        <p:nvSpPr>
          <p:cNvPr id="191" name="Google Shape;191;p28"/>
          <p:cNvSpPr txBox="1">
            <a:spLocks noGrp="1"/>
          </p:cNvSpPr>
          <p:nvPr>
            <p:ph type="body" idx="1"/>
          </p:nvPr>
        </p:nvSpPr>
        <p:spPr>
          <a:xfrm>
            <a:off x="311700" y="950475"/>
            <a:ext cx="8520600" cy="3625800"/>
          </a:xfrm>
          <a:prstGeom prst="rect">
            <a:avLst/>
          </a:prstGeom>
        </p:spPr>
        <p:txBody>
          <a:bodyPr spcFirstLastPara="1" wrap="square" lIns="91425" tIns="91425" rIns="91425" bIns="91425" anchor="t" anchorCtr="0">
            <a:normAutofit/>
          </a:bodyPr>
          <a:lstStyle/>
          <a:p>
            <a:pPr marL="0" lvl="0" indent="0" algn="l" rtl="0">
              <a:spcBef>
                <a:spcPts val="1500"/>
              </a:spcBef>
              <a:spcAft>
                <a:spcPts val="0"/>
              </a:spcAft>
              <a:buClr>
                <a:schemeClr val="dk1"/>
              </a:buClr>
              <a:buSzPts val="1100"/>
              <a:buFont typeface="Arial"/>
              <a:buNone/>
            </a:pPr>
            <a:r>
              <a:rPr lang="en" sz="1200" u="sng">
                <a:solidFill>
                  <a:schemeClr val="dk1"/>
                </a:solidFill>
                <a:highlight>
                  <a:schemeClr val="lt1"/>
                </a:highlight>
              </a:rPr>
              <a:t>Community Risk Reduction: 5.5%</a:t>
            </a:r>
            <a:endParaRPr sz="1200" u="sng">
              <a:solidFill>
                <a:schemeClr val="dk1"/>
              </a:solidFill>
              <a:highlight>
                <a:schemeClr val="lt1"/>
              </a:highlight>
            </a:endParaRPr>
          </a:p>
          <a:p>
            <a:pPr marL="0" lvl="0" indent="0" algn="l" rtl="0">
              <a:spcBef>
                <a:spcPts val="1500"/>
              </a:spcBef>
              <a:spcAft>
                <a:spcPts val="0"/>
              </a:spcAft>
              <a:buClr>
                <a:schemeClr val="dk1"/>
              </a:buClr>
              <a:buSzPts val="1100"/>
              <a:buFont typeface="Arial"/>
              <a:buNone/>
            </a:pPr>
            <a:r>
              <a:rPr lang="en" sz="1200">
                <a:solidFill>
                  <a:schemeClr val="dk1"/>
                </a:solidFill>
                <a:highlight>
                  <a:schemeClr val="lt1"/>
                </a:highlight>
              </a:rPr>
              <a:t>The last chunk of an ISO score is all about what your department does to prevent fires in the community. According to the FSRS, you should at least consider implementing the following:</a:t>
            </a:r>
            <a:endParaRPr sz="1200">
              <a:solidFill>
                <a:schemeClr val="dk1"/>
              </a:solidFill>
              <a:highlight>
                <a:schemeClr val="lt1"/>
              </a:highlight>
            </a:endParaRPr>
          </a:p>
          <a:p>
            <a:pPr marL="457200" lvl="0" indent="-304800" algn="l" rtl="0">
              <a:spcBef>
                <a:spcPts val="1500"/>
              </a:spcBef>
              <a:spcAft>
                <a:spcPts val="0"/>
              </a:spcAft>
              <a:buClr>
                <a:schemeClr val="dk1"/>
              </a:buClr>
              <a:buSzPts val="1200"/>
              <a:buChar char="●"/>
            </a:pPr>
            <a:r>
              <a:rPr lang="en" sz="1200">
                <a:solidFill>
                  <a:schemeClr val="dk1"/>
                </a:solidFill>
                <a:highlight>
                  <a:schemeClr val="lt1"/>
                </a:highlight>
              </a:rPr>
              <a:t>Community-based fire safety education</a:t>
            </a:r>
            <a:endParaRPr sz="1200">
              <a:solidFill>
                <a:schemeClr val="dk1"/>
              </a:solidFill>
              <a:highlight>
                <a:schemeClr val="lt1"/>
              </a:highlight>
            </a:endParaRPr>
          </a:p>
          <a:p>
            <a:pPr marL="457200" lvl="0" indent="-304800" algn="l" rtl="0">
              <a:spcBef>
                <a:spcPts val="0"/>
              </a:spcBef>
              <a:spcAft>
                <a:spcPts val="0"/>
              </a:spcAft>
              <a:buClr>
                <a:schemeClr val="dk1"/>
              </a:buClr>
              <a:buSzPts val="1200"/>
              <a:buChar char="●"/>
            </a:pPr>
            <a:r>
              <a:rPr lang="en" sz="1200">
                <a:solidFill>
                  <a:schemeClr val="dk1"/>
                </a:solidFill>
                <a:highlight>
                  <a:schemeClr val="lt1"/>
                </a:highlight>
              </a:rPr>
              <a:t>Updated fire prevention techniques</a:t>
            </a:r>
            <a:endParaRPr sz="1200">
              <a:solidFill>
                <a:schemeClr val="dk1"/>
              </a:solidFill>
              <a:highlight>
                <a:schemeClr val="lt1"/>
              </a:highlight>
            </a:endParaRPr>
          </a:p>
          <a:p>
            <a:pPr marL="457200" lvl="0" indent="-304800" algn="l" rtl="0">
              <a:spcBef>
                <a:spcPts val="0"/>
              </a:spcBef>
              <a:spcAft>
                <a:spcPts val="0"/>
              </a:spcAft>
              <a:buClr>
                <a:schemeClr val="dk1"/>
              </a:buClr>
              <a:buSzPts val="1200"/>
              <a:buChar char="●"/>
            </a:pPr>
            <a:r>
              <a:rPr lang="en" sz="1200">
                <a:solidFill>
                  <a:schemeClr val="dk1"/>
                </a:solidFill>
                <a:highlight>
                  <a:schemeClr val="lt1"/>
                </a:highlight>
              </a:rPr>
              <a:t>Robust fire investigation procedures</a:t>
            </a:r>
            <a:endParaRPr sz="1200">
              <a:solidFill>
                <a:schemeClr val="dk1"/>
              </a:solidFill>
              <a:highlight>
                <a:schemeClr val="lt1"/>
              </a:highlight>
            </a:endParaRPr>
          </a:p>
          <a:p>
            <a:pPr marL="0" lvl="0" indent="0" algn="l" rtl="0">
              <a:spcBef>
                <a:spcPts val="1500"/>
              </a:spcBef>
              <a:spcAft>
                <a:spcPts val="0"/>
              </a:spcAft>
              <a:buClr>
                <a:schemeClr val="dk1"/>
              </a:buClr>
              <a:buSzPts val="1100"/>
              <a:buFont typeface="Arial"/>
              <a:buNone/>
            </a:pPr>
            <a:r>
              <a:rPr lang="en" sz="1200">
                <a:solidFill>
                  <a:schemeClr val="dk1"/>
                </a:solidFill>
                <a:highlight>
                  <a:schemeClr val="lt1"/>
                </a:highlight>
              </a:rPr>
              <a:t>Proper education ensures residents know how to reduce the likelihood of a fire. Also, the ability to thoroughly investigate fire incidents helps departments make better decisions about how to respond to future incidents. Better prevention, mitigation techniques, and fire responses can translate to less property damage.</a:t>
            </a:r>
            <a:endParaRPr sz="1200">
              <a:solidFill>
                <a:schemeClr val="dk1"/>
              </a:solidFill>
              <a:highlight>
                <a:schemeClr val="lt1"/>
              </a:highlight>
            </a:endParaRPr>
          </a:p>
          <a:p>
            <a:pPr marL="0" lvl="0" indent="0" algn="l" rtl="0">
              <a:spcBef>
                <a:spcPts val="1500"/>
              </a:spcBef>
              <a:spcAft>
                <a:spcPts val="0"/>
              </a:spcAft>
              <a:buNone/>
            </a:pPr>
            <a:r>
              <a:rPr lang="en" sz="1200">
                <a:solidFill>
                  <a:schemeClr val="dk1"/>
                </a:solidFill>
                <a:highlight>
                  <a:schemeClr val="lt1"/>
                </a:highlight>
              </a:rPr>
              <a:t>Note that the community risk reduction category, as a whole, represents “extra points” in the eyes of the ISO. The organization doesn’t wish to punish those who have yet to adopt these additional fire prevention measures.</a:t>
            </a:r>
            <a:endParaRPr/>
          </a:p>
        </p:txBody>
      </p:sp>
      <p:pic>
        <p:nvPicPr>
          <p:cNvPr id="192" name="Google Shape;192;p28" descr="Polson Rural Fire District"/>
          <p:cNvPicPr preferRelativeResize="0"/>
          <p:nvPr/>
        </p:nvPicPr>
        <p:blipFill>
          <a:blip r:embed="rId3">
            <a:alphaModFix/>
          </a:blip>
          <a:stretch>
            <a:fillRect/>
          </a:stretch>
        </p:blipFill>
        <p:spPr>
          <a:xfrm>
            <a:off x="8255925" y="4022375"/>
            <a:ext cx="752475" cy="990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257300" y="2663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u="sng">
                <a:latin typeface="Merriweather"/>
                <a:ea typeface="Merriweather"/>
                <a:cs typeface="Merriweather"/>
                <a:sym typeface="Merriweather"/>
              </a:rPr>
              <a:t>How Else Can Polson Rural Fire District Help You?</a:t>
            </a:r>
            <a:endParaRPr/>
          </a:p>
        </p:txBody>
      </p:sp>
      <p:sp>
        <p:nvSpPr>
          <p:cNvPr id="198" name="Google Shape;198;p29"/>
          <p:cNvSpPr txBox="1">
            <a:spLocks noGrp="1"/>
          </p:cNvSpPr>
          <p:nvPr>
            <p:ph type="body" idx="1"/>
          </p:nvPr>
        </p:nvSpPr>
        <p:spPr>
          <a:xfrm>
            <a:off x="311700" y="839025"/>
            <a:ext cx="8520600" cy="2266200"/>
          </a:xfrm>
          <a:prstGeom prst="rect">
            <a:avLst/>
          </a:prstGeom>
        </p:spPr>
        <p:txBody>
          <a:bodyPr spcFirstLastPara="1" wrap="square" lIns="91425" tIns="91425" rIns="91425" bIns="91425" anchor="t" anchorCtr="0">
            <a:normAutofit lnSpcReduction="10000"/>
          </a:bodyPr>
          <a:lstStyle/>
          <a:p>
            <a:pPr marL="0" lvl="0" indent="0" algn="l" rtl="0">
              <a:lnSpc>
                <a:spcPct val="105000"/>
              </a:lnSpc>
              <a:spcBef>
                <a:spcPts val="0"/>
              </a:spcBef>
              <a:spcAft>
                <a:spcPts val="0"/>
              </a:spcAft>
              <a:buNone/>
            </a:pPr>
            <a:r>
              <a:rPr lang="en" sz="1600">
                <a:solidFill>
                  <a:schemeClr val="dk1"/>
                </a:solidFill>
              </a:rPr>
              <a:t>We’re always open to suggestions as to how we can improve our services and assist our stakeholders. Please feel free to contact the district at </a:t>
            </a:r>
            <a:r>
              <a:rPr lang="en" sz="1600" b="1">
                <a:solidFill>
                  <a:schemeClr val="dk1"/>
                </a:solidFill>
              </a:rPr>
              <a:t>406-883-4244.</a:t>
            </a:r>
            <a:endParaRPr sz="1600" b="1">
              <a:solidFill>
                <a:schemeClr val="dk1"/>
              </a:solidFill>
            </a:endParaRPr>
          </a:p>
          <a:p>
            <a:pPr marL="0" lvl="0" indent="0" algn="l" rtl="0">
              <a:lnSpc>
                <a:spcPct val="105000"/>
              </a:lnSpc>
              <a:spcBef>
                <a:spcPts val="1200"/>
              </a:spcBef>
              <a:spcAft>
                <a:spcPts val="0"/>
              </a:spcAft>
              <a:buNone/>
            </a:pPr>
            <a:r>
              <a:rPr lang="en" sz="1600" b="1">
                <a:solidFill>
                  <a:srgbClr val="0B5394"/>
                </a:solidFill>
              </a:rPr>
              <a:t>WE’RE ALWAYS LOOKING FOR MORE VOLUNTEERS! WE CAN USE ASSISTANCE IN MANY WAYS SO DON’T BE AFRAID TO JUMP IN!</a:t>
            </a:r>
            <a:r>
              <a:rPr lang="en" sz="1600" b="1">
                <a:solidFill>
                  <a:schemeClr val="dk1"/>
                </a:solidFill>
              </a:rPr>
              <a:t> </a:t>
            </a:r>
            <a:endParaRPr sz="1600" b="1">
              <a:solidFill>
                <a:schemeClr val="dk1"/>
              </a:solidFill>
            </a:endParaRPr>
          </a:p>
          <a:p>
            <a:pPr marL="0" lvl="0" indent="0" algn="l" rtl="0">
              <a:lnSpc>
                <a:spcPct val="105000"/>
              </a:lnSpc>
              <a:spcBef>
                <a:spcPts val="1200"/>
              </a:spcBef>
              <a:spcAft>
                <a:spcPts val="1200"/>
              </a:spcAft>
              <a:buNone/>
            </a:pPr>
            <a:r>
              <a:rPr lang="en" sz="1600" b="1">
                <a:solidFill>
                  <a:schemeClr val="dk1"/>
                </a:solidFill>
              </a:rPr>
              <a:t>It’s a great way to contribute to your community, and… it’s fun. The best part of joining the fire district is building a new family. You won’t find a better group of people to spend time with. For real!</a:t>
            </a:r>
            <a:endParaRPr sz="1600" b="1">
              <a:solidFill>
                <a:schemeClr val="dk1"/>
              </a:solidFill>
            </a:endParaRPr>
          </a:p>
        </p:txBody>
      </p:sp>
      <p:pic>
        <p:nvPicPr>
          <p:cNvPr id="199" name="Google Shape;199;p29" descr="Polson Rural Fire District"/>
          <p:cNvPicPr preferRelativeResize="0"/>
          <p:nvPr/>
        </p:nvPicPr>
        <p:blipFill>
          <a:blip r:embed="rId3">
            <a:alphaModFix/>
          </a:blip>
          <a:stretch>
            <a:fillRect/>
          </a:stretch>
        </p:blipFill>
        <p:spPr>
          <a:xfrm>
            <a:off x="8255925" y="4022375"/>
            <a:ext cx="752475" cy="990600"/>
          </a:xfrm>
          <a:prstGeom prst="rect">
            <a:avLst/>
          </a:prstGeom>
          <a:noFill/>
          <a:ln>
            <a:noFill/>
          </a:ln>
        </p:spPr>
      </p:pic>
      <p:pic>
        <p:nvPicPr>
          <p:cNvPr id="200" name="Google Shape;200;p29"/>
          <p:cNvPicPr preferRelativeResize="0"/>
          <p:nvPr/>
        </p:nvPicPr>
        <p:blipFill>
          <a:blip r:embed="rId4">
            <a:alphaModFix/>
          </a:blip>
          <a:stretch>
            <a:fillRect/>
          </a:stretch>
        </p:blipFill>
        <p:spPr>
          <a:xfrm>
            <a:off x="3305037" y="2902527"/>
            <a:ext cx="4438213" cy="21104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Questions, Comments</a:t>
            </a:r>
            <a:endParaRPr>
              <a:latin typeface="Merriweather"/>
              <a:ea typeface="Merriweather"/>
              <a:cs typeface="Merriweather"/>
              <a:sym typeface="Merriweather"/>
            </a:endParaRPr>
          </a:p>
        </p:txBody>
      </p:sp>
      <p:pic>
        <p:nvPicPr>
          <p:cNvPr id="206" name="Google Shape;206;p30"/>
          <p:cNvPicPr preferRelativeResize="0"/>
          <p:nvPr/>
        </p:nvPicPr>
        <p:blipFill>
          <a:blip r:embed="rId3">
            <a:alphaModFix/>
          </a:blip>
          <a:stretch>
            <a:fillRect/>
          </a:stretch>
        </p:blipFill>
        <p:spPr>
          <a:xfrm>
            <a:off x="1804975" y="1203325"/>
            <a:ext cx="5534025" cy="3314700"/>
          </a:xfrm>
          <a:prstGeom prst="rect">
            <a:avLst/>
          </a:prstGeom>
          <a:noFill/>
          <a:ln>
            <a:noFill/>
          </a:ln>
        </p:spPr>
      </p:pic>
      <p:pic>
        <p:nvPicPr>
          <p:cNvPr id="207" name="Google Shape;207;p30" descr="Polson Rural Fire District"/>
          <p:cNvPicPr preferRelativeResize="0"/>
          <p:nvPr/>
        </p:nvPicPr>
        <p:blipFill>
          <a:blip r:embed="rId4">
            <a:alphaModFix/>
          </a:blip>
          <a:stretch>
            <a:fillRect/>
          </a:stretch>
        </p:blipFill>
        <p:spPr>
          <a:xfrm>
            <a:off x="8255925" y="4022375"/>
            <a:ext cx="752475" cy="990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Thank You For Your Support</a:t>
            </a:r>
            <a:endParaRPr>
              <a:latin typeface="Merriweather"/>
              <a:ea typeface="Merriweather"/>
              <a:cs typeface="Merriweather"/>
              <a:sym typeface="Merriweather"/>
            </a:endParaRPr>
          </a:p>
        </p:txBody>
      </p:sp>
      <p:pic>
        <p:nvPicPr>
          <p:cNvPr id="213" name="Google Shape;213;p31" descr="Polson Rural Fire District"/>
          <p:cNvPicPr preferRelativeResize="0"/>
          <p:nvPr/>
        </p:nvPicPr>
        <p:blipFill>
          <a:blip r:embed="rId3">
            <a:alphaModFix/>
          </a:blip>
          <a:stretch>
            <a:fillRect/>
          </a:stretch>
        </p:blipFill>
        <p:spPr>
          <a:xfrm>
            <a:off x="8255925" y="4022375"/>
            <a:ext cx="752475" cy="990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265075" y="594275"/>
            <a:ext cx="8520600" cy="441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400" b="1" u="sng">
                <a:solidFill>
                  <a:srgbClr val="9900FF"/>
                </a:solidFill>
              </a:rPr>
              <a:t>Polson Rural Fire District Station 1</a:t>
            </a:r>
            <a:endParaRPr sz="1400" b="1" u="sng">
              <a:solidFill>
                <a:srgbClr val="9900FF"/>
              </a:solidFill>
            </a:endParaRPr>
          </a:p>
          <a:p>
            <a:pPr marL="0" lvl="0" indent="0" algn="ctr" rtl="0">
              <a:spcBef>
                <a:spcPts val="0"/>
              </a:spcBef>
              <a:spcAft>
                <a:spcPts val="0"/>
              </a:spcAft>
              <a:buSzPts val="990"/>
              <a:buNone/>
            </a:pPr>
            <a:r>
              <a:rPr lang="en" sz="1400">
                <a:highlight>
                  <a:schemeClr val="lt1"/>
                </a:highlight>
              </a:rPr>
              <a:t>25b Regatta Rd, Polson</a:t>
            </a:r>
            <a:endParaRPr sz="1400">
              <a:highlight>
                <a:schemeClr val="lt1"/>
              </a:highlight>
            </a:endParaRPr>
          </a:p>
          <a:p>
            <a:pPr marL="0" lvl="0" indent="0" algn="ctr" rtl="0">
              <a:spcBef>
                <a:spcPts val="0"/>
              </a:spcBef>
              <a:spcAft>
                <a:spcPts val="0"/>
              </a:spcAft>
              <a:buSzPts val="990"/>
              <a:buNone/>
            </a:pPr>
            <a:r>
              <a:rPr lang="en" sz="1400" b="1"/>
              <a:t>16 primary responders</a:t>
            </a:r>
            <a:endParaRPr sz="1400" b="1"/>
          </a:p>
          <a:p>
            <a:pPr marL="0" lvl="0" indent="0" algn="ctr" rtl="0">
              <a:spcBef>
                <a:spcPts val="0"/>
              </a:spcBef>
              <a:spcAft>
                <a:spcPts val="0"/>
              </a:spcAft>
              <a:buSzPts val="990"/>
              <a:buNone/>
            </a:pPr>
            <a:r>
              <a:rPr lang="en" sz="1400" b="1"/>
              <a:t>1 Honorary Firefighter</a:t>
            </a:r>
            <a:endParaRPr sz="1400" b="1"/>
          </a:p>
          <a:p>
            <a:pPr marL="0" lvl="0" indent="0" algn="ctr" rtl="0">
              <a:spcBef>
                <a:spcPts val="0"/>
              </a:spcBef>
              <a:spcAft>
                <a:spcPts val="0"/>
              </a:spcAft>
              <a:buSzPts val="990"/>
              <a:buNone/>
            </a:pPr>
            <a:endParaRPr sz="1400" b="1"/>
          </a:p>
          <a:p>
            <a:pPr marL="0" lvl="0" indent="0" algn="ctr" rtl="0">
              <a:spcBef>
                <a:spcPts val="0"/>
              </a:spcBef>
              <a:spcAft>
                <a:spcPts val="0"/>
              </a:spcAft>
              <a:buClr>
                <a:schemeClr val="dk1"/>
              </a:buClr>
              <a:buSzPts val="990"/>
              <a:buFont typeface="Arial"/>
              <a:buNone/>
            </a:pPr>
            <a:r>
              <a:rPr lang="en" sz="1400" b="1" u="sng">
                <a:solidFill>
                  <a:srgbClr val="9900FF"/>
                </a:solidFill>
              </a:rPr>
              <a:t>Polson Rural Fire District Station 2</a:t>
            </a:r>
            <a:endParaRPr sz="1400" b="1" u="sng">
              <a:solidFill>
                <a:srgbClr val="9900FF"/>
              </a:solidFill>
            </a:endParaRPr>
          </a:p>
          <a:p>
            <a:pPr marL="0" lvl="0" indent="0" algn="ctr" rtl="0">
              <a:spcBef>
                <a:spcPts val="0"/>
              </a:spcBef>
              <a:spcAft>
                <a:spcPts val="0"/>
              </a:spcAft>
              <a:buSzPts val="990"/>
              <a:buNone/>
            </a:pPr>
            <a:r>
              <a:rPr lang="en" sz="1400">
                <a:highlight>
                  <a:schemeClr val="lt1"/>
                </a:highlight>
              </a:rPr>
              <a:t>28565 7th St, Big Arm</a:t>
            </a:r>
            <a:endParaRPr sz="1400">
              <a:highlight>
                <a:schemeClr val="lt1"/>
              </a:highlight>
            </a:endParaRPr>
          </a:p>
          <a:p>
            <a:pPr marL="0" lvl="0" indent="0" algn="ctr" rtl="0">
              <a:spcBef>
                <a:spcPts val="0"/>
              </a:spcBef>
              <a:spcAft>
                <a:spcPts val="0"/>
              </a:spcAft>
              <a:buSzPts val="990"/>
              <a:buNone/>
            </a:pPr>
            <a:r>
              <a:rPr lang="en" sz="1400" b="1"/>
              <a:t>8 primary responders</a:t>
            </a:r>
            <a:endParaRPr sz="1400" b="1"/>
          </a:p>
          <a:p>
            <a:pPr marL="0" lvl="0" indent="0" algn="ctr" rtl="0">
              <a:spcBef>
                <a:spcPts val="0"/>
              </a:spcBef>
              <a:spcAft>
                <a:spcPts val="0"/>
              </a:spcAft>
              <a:buSzPts val="990"/>
              <a:buNone/>
            </a:pPr>
            <a:r>
              <a:rPr lang="en" sz="1400" b="1"/>
              <a:t>1 Junior Firefighter</a:t>
            </a:r>
            <a:endParaRPr sz="1400" b="1"/>
          </a:p>
          <a:p>
            <a:pPr marL="0" lvl="0" indent="0" algn="ctr" rtl="0">
              <a:spcBef>
                <a:spcPts val="0"/>
              </a:spcBef>
              <a:spcAft>
                <a:spcPts val="0"/>
              </a:spcAft>
              <a:buSzPts val="990"/>
              <a:buNone/>
            </a:pPr>
            <a:endParaRPr sz="1400" b="1"/>
          </a:p>
          <a:p>
            <a:pPr marL="0" lvl="0" indent="0" algn="ctr" rtl="0">
              <a:spcBef>
                <a:spcPts val="0"/>
              </a:spcBef>
              <a:spcAft>
                <a:spcPts val="0"/>
              </a:spcAft>
              <a:buSzPts val="990"/>
              <a:buNone/>
            </a:pPr>
            <a:r>
              <a:rPr lang="en" sz="1400" b="1" u="sng">
                <a:solidFill>
                  <a:srgbClr val="9900FF"/>
                </a:solidFill>
              </a:rPr>
              <a:t>Polson Rural Fire District Station 3</a:t>
            </a:r>
            <a:endParaRPr sz="1400" b="1" u="sng">
              <a:solidFill>
                <a:srgbClr val="9900FF"/>
              </a:solidFill>
            </a:endParaRPr>
          </a:p>
          <a:p>
            <a:pPr marL="0" lvl="0" indent="0" algn="ctr" rtl="0">
              <a:spcBef>
                <a:spcPts val="0"/>
              </a:spcBef>
              <a:spcAft>
                <a:spcPts val="0"/>
              </a:spcAft>
              <a:buSzPts val="990"/>
              <a:buNone/>
            </a:pPr>
            <a:r>
              <a:rPr lang="en" sz="1400">
                <a:highlight>
                  <a:schemeClr val="lt1"/>
                </a:highlight>
              </a:rPr>
              <a:t>55459 Irvine Flats Rd, Polson</a:t>
            </a:r>
            <a:endParaRPr sz="1400">
              <a:highlight>
                <a:schemeClr val="lt1"/>
              </a:highlight>
            </a:endParaRPr>
          </a:p>
          <a:p>
            <a:pPr marL="0" lvl="0" indent="0" algn="ctr" rtl="0">
              <a:spcBef>
                <a:spcPts val="0"/>
              </a:spcBef>
              <a:spcAft>
                <a:spcPts val="0"/>
              </a:spcAft>
              <a:buSzPts val="990"/>
              <a:buNone/>
            </a:pPr>
            <a:r>
              <a:rPr lang="en" sz="1400" b="1"/>
              <a:t>4 primary responders</a:t>
            </a:r>
            <a:endParaRPr sz="1400" b="1"/>
          </a:p>
          <a:p>
            <a:pPr marL="0" lvl="0" indent="0" algn="ctr" rtl="0">
              <a:spcBef>
                <a:spcPts val="0"/>
              </a:spcBef>
              <a:spcAft>
                <a:spcPts val="0"/>
              </a:spcAft>
              <a:buSzPts val="990"/>
              <a:buNone/>
            </a:pPr>
            <a:endParaRPr sz="1400" b="1"/>
          </a:p>
          <a:p>
            <a:pPr marL="0" lvl="0" indent="0" algn="ctr" rtl="0">
              <a:spcBef>
                <a:spcPts val="0"/>
              </a:spcBef>
              <a:spcAft>
                <a:spcPts val="0"/>
              </a:spcAft>
              <a:buSzPts val="990"/>
              <a:buNone/>
            </a:pPr>
            <a:r>
              <a:rPr lang="en" sz="1400" b="1" u="sng">
                <a:solidFill>
                  <a:srgbClr val="9900FF"/>
                </a:solidFill>
              </a:rPr>
              <a:t>Polson Rural Fire District Station 4</a:t>
            </a:r>
            <a:endParaRPr sz="1400" b="1" u="sng">
              <a:solidFill>
                <a:srgbClr val="9900FF"/>
              </a:solidFill>
            </a:endParaRPr>
          </a:p>
          <a:p>
            <a:pPr marL="0" lvl="0" indent="0" algn="ctr" rtl="0">
              <a:spcBef>
                <a:spcPts val="0"/>
              </a:spcBef>
              <a:spcAft>
                <a:spcPts val="0"/>
              </a:spcAft>
              <a:buSzPts val="990"/>
              <a:buNone/>
            </a:pPr>
            <a:r>
              <a:rPr lang="en" sz="1400">
                <a:highlight>
                  <a:schemeClr val="lt1"/>
                </a:highlight>
              </a:rPr>
              <a:t>36500 Caffrey Road, Polson</a:t>
            </a:r>
            <a:endParaRPr sz="1400">
              <a:highlight>
                <a:schemeClr val="lt1"/>
              </a:highlight>
            </a:endParaRPr>
          </a:p>
          <a:p>
            <a:pPr marL="0" lvl="0" indent="0" algn="ctr" rtl="0">
              <a:spcBef>
                <a:spcPts val="0"/>
              </a:spcBef>
              <a:spcAft>
                <a:spcPts val="0"/>
              </a:spcAft>
              <a:buSzPts val="990"/>
              <a:buNone/>
            </a:pPr>
            <a:r>
              <a:rPr lang="en" sz="1400" b="1"/>
              <a:t>6 primary responders</a:t>
            </a:r>
            <a:endParaRPr sz="1400" b="1"/>
          </a:p>
          <a:p>
            <a:pPr marL="0" lvl="0" indent="0" algn="ctr" rtl="0">
              <a:spcBef>
                <a:spcPts val="0"/>
              </a:spcBef>
              <a:spcAft>
                <a:spcPts val="0"/>
              </a:spcAft>
              <a:buSzPts val="990"/>
              <a:buNone/>
            </a:pPr>
            <a:r>
              <a:rPr lang="en" sz="1400" b="1"/>
              <a:t>1 Junior Firefighter</a:t>
            </a:r>
            <a:endParaRPr sz="1400" b="1"/>
          </a:p>
          <a:p>
            <a:pPr marL="0" lvl="0" indent="0" algn="ctr" rtl="0">
              <a:spcBef>
                <a:spcPts val="0"/>
              </a:spcBef>
              <a:spcAft>
                <a:spcPts val="0"/>
              </a:spcAft>
              <a:buSzPts val="990"/>
              <a:buNone/>
            </a:pPr>
            <a:endParaRPr sz="1400" b="1"/>
          </a:p>
          <a:p>
            <a:pPr marL="0" lvl="0" indent="0" algn="l" rtl="0">
              <a:spcBef>
                <a:spcPts val="0"/>
              </a:spcBef>
              <a:spcAft>
                <a:spcPts val="0"/>
              </a:spcAft>
              <a:buSzPts val="990"/>
              <a:buNone/>
            </a:pPr>
            <a:r>
              <a:rPr lang="en" sz="1400" b="1"/>
              <a:t>**Responders will cover areas within the full district as requested</a:t>
            </a:r>
            <a:endParaRPr sz="1400" b="1"/>
          </a:p>
          <a:p>
            <a:pPr marL="0" lvl="0" indent="0" algn="ctr" rtl="0">
              <a:spcBef>
                <a:spcPts val="0"/>
              </a:spcBef>
              <a:spcAft>
                <a:spcPts val="0"/>
              </a:spcAft>
              <a:buClr>
                <a:schemeClr val="dk1"/>
              </a:buClr>
              <a:buSzPts val="990"/>
              <a:buFont typeface="Arial"/>
              <a:buNone/>
            </a:pPr>
            <a:endParaRPr sz="1500" b="1"/>
          </a:p>
          <a:p>
            <a:pPr marL="0" lvl="0" indent="0" algn="ctr" rtl="0">
              <a:spcBef>
                <a:spcPts val="0"/>
              </a:spcBef>
              <a:spcAft>
                <a:spcPts val="0"/>
              </a:spcAft>
              <a:buSzPts val="990"/>
              <a:buNone/>
            </a:pPr>
            <a:endParaRPr sz="2820"/>
          </a:p>
        </p:txBody>
      </p:sp>
      <p:pic>
        <p:nvPicPr>
          <p:cNvPr id="71" name="Google Shape;71;p15" descr="Polson Rural Fire District"/>
          <p:cNvPicPr preferRelativeResize="0"/>
          <p:nvPr/>
        </p:nvPicPr>
        <p:blipFill>
          <a:blip r:embed="rId3">
            <a:alphaModFix/>
          </a:blip>
          <a:stretch>
            <a:fillRect/>
          </a:stretch>
        </p:blipFill>
        <p:spPr>
          <a:xfrm>
            <a:off x="8255925" y="4022375"/>
            <a:ext cx="752475" cy="990600"/>
          </a:xfrm>
          <a:prstGeom prst="rect">
            <a:avLst/>
          </a:prstGeom>
          <a:noFill/>
          <a:ln>
            <a:noFill/>
          </a:ln>
        </p:spPr>
      </p:pic>
      <p:sp>
        <p:nvSpPr>
          <p:cNvPr id="72" name="Google Shape;72;p15"/>
          <p:cNvSpPr txBox="1"/>
          <p:nvPr/>
        </p:nvSpPr>
        <p:spPr>
          <a:xfrm>
            <a:off x="582700" y="135875"/>
            <a:ext cx="7917300" cy="45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u="sng">
                <a:solidFill>
                  <a:srgbClr val="161616"/>
                </a:solidFill>
                <a:latin typeface="Merriweather"/>
                <a:ea typeface="Merriweather"/>
                <a:cs typeface="Merriweather"/>
                <a:sym typeface="Merriweather"/>
              </a:rPr>
              <a:t>Station Locations and Number of Responders**</a:t>
            </a:r>
            <a:endParaRPr sz="2000" b="1" u="sng">
              <a:solidFill>
                <a:srgbClr val="161616"/>
              </a:solidFill>
              <a:latin typeface="Merriweather"/>
              <a:ea typeface="Merriweather"/>
              <a:cs typeface="Merriweather"/>
              <a:sym typeface="Merriweath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u="sng">
                <a:latin typeface="Merriweather"/>
                <a:ea typeface="Merriweather"/>
                <a:cs typeface="Merriweather"/>
                <a:sym typeface="Merriweather"/>
              </a:rPr>
              <a:t>2024 Responses In The Rocky Point Area</a:t>
            </a:r>
            <a:endParaRPr b="1" u="sng">
              <a:latin typeface="Merriweather"/>
              <a:ea typeface="Merriweather"/>
              <a:cs typeface="Merriweather"/>
              <a:sym typeface="Merriweather"/>
            </a:endParaRPr>
          </a:p>
        </p:txBody>
      </p:sp>
      <p:sp>
        <p:nvSpPr>
          <p:cNvPr id="78" name="Google Shape;78;p16"/>
          <p:cNvSpPr txBox="1">
            <a:spLocks noGrp="1"/>
          </p:cNvSpPr>
          <p:nvPr>
            <p:ph type="body" idx="1"/>
          </p:nvPr>
        </p:nvSpPr>
        <p:spPr>
          <a:xfrm>
            <a:off x="311700" y="1152475"/>
            <a:ext cx="8203800" cy="24681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sz="1600">
                <a:solidFill>
                  <a:schemeClr val="dk1"/>
                </a:solidFill>
              </a:rPr>
              <a:t>Polson Rural Fire District responded to the following calls in the Rocky Point area in 2024:</a:t>
            </a:r>
            <a:endParaRPr sz="1600">
              <a:solidFill>
                <a:schemeClr val="dk1"/>
              </a:solidFill>
            </a:endParaRPr>
          </a:p>
          <a:p>
            <a:pPr marL="457200" lvl="0" indent="-330200" algn="l" rtl="0">
              <a:spcBef>
                <a:spcPts val="1200"/>
              </a:spcBef>
              <a:spcAft>
                <a:spcPts val="0"/>
              </a:spcAft>
              <a:buClr>
                <a:schemeClr val="dk1"/>
              </a:buClr>
              <a:buSzPts val="1600"/>
              <a:buChar char="●"/>
            </a:pPr>
            <a:r>
              <a:rPr lang="en" sz="1600">
                <a:solidFill>
                  <a:schemeClr val="dk1"/>
                </a:solidFill>
              </a:rPr>
              <a:t>Six fire calls</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Two motor vehicle accident calls</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Six medical assistance calls </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Ten home fire alarms</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Two wind-related calls</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Two utility-related calls</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One law enforcement assistance call</a:t>
            </a:r>
            <a:endParaRPr sz="1600">
              <a:solidFill>
                <a:schemeClr val="dk1"/>
              </a:solidFill>
            </a:endParaRPr>
          </a:p>
        </p:txBody>
      </p:sp>
      <p:pic>
        <p:nvPicPr>
          <p:cNvPr id="79" name="Google Shape;79;p16"/>
          <p:cNvPicPr preferRelativeResize="0"/>
          <p:nvPr/>
        </p:nvPicPr>
        <p:blipFill>
          <a:blip r:embed="rId3">
            <a:alphaModFix/>
          </a:blip>
          <a:stretch>
            <a:fillRect/>
          </a:stretch>
        </p:blipFill>
        <p:spPr>
          <a:xfrm>
            <a:off x="4509500" y="2144400"/>
            <a:ext cx="4322812" cy="2468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10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620" b="1" u="sng">
                <a:latin typeface="Merriweather"/>
                <a:ea typeface="Merriweather"/>
                <a:cs typeface="Merriweather"/>
                <a:sym typeface="Merriweather"/>
              </a:rPr>
              <a:t>Stations and Apparatus</a:t>
            </a:r>
            <a:endParaRPr sz="3620" b="1" u="sng">
              <a:latin typeface="Merriweather"/>
              <a:ea typeface="Merriweather"/>
              <a:cs typeface="Merriweather"/>
              <a:sym typeface="Merriweather"/>
            </a:endParaRPr>
          </a:p>
        </p:txBody>
      </p:sp>
      <p:sp>
        <p:nvSpPr>
          <p:cNvPr id="85" name="Google Shape;85;p17"/>
          <p:cNvSpPr txBox="1">
            <a:spLocks noGrp="1"/>
          </p:cNvSpPr>
          <p:nvPr>
            <p:ph type="body" idx="1"/>
          </p:nvPr>
        </p:nvSpPr>
        <p:spPr>
          <a:xfrm>
            <a:off x="311700" y="771650"/>
            <a:ext cx="8520600" cy="13806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en" sz="1700"/>
              <a:t>Polson Rural Fire District currently operates out of </a:t>
            </a:r>
            <a:r>
              <a:rPr lang="en" sz="1700" b="1" i="1"/>
              <a:t>four stations</a:t>
            </a:r>
            <a:r>
              <a:rPr lang="en" sz="1700"/>
              <a:t> and runs command vehicles, </a:t>
            </a:r>
            <a:r>
              <a:rPr lang="en" sz="1700" i="1"/>
              <a:t>Type 1 structure engines, Type 2 water tenders, Type 3 water tenders, Type 5 wildland engines, Type 6 wildland engines and an aerial (ladder) truck</a:t>
            </a:r>
            <a:r>
              <a:rPr lang="en" sz="1700"/>
              <a:t>. </a:t>
            </a:r>
            <a:r>
              <a:rPr lang="en" sz="1700" b="1"/>
              <a:t>The fire district has plans to add a fifth station which will primarily cover the Rocky Point area of Polson</a:t>
            </a:r>
            <a:r>
              <a:rPr lang="en" sz="1700"/>
              <a:t>.</a:t>
            </a:r>
            <a:r>
              <a:rPr lang="en"/>
              <a:t> </a:t>
            </a:r>
            <a:endParaRPr/>
          </a:p>
        </p:txBody>
      </p:sp>
      <p:pic>
        <p:nvPicPr>
          <p:cNvPr id="86" name="Google Shape;86;p17" descr="Polson Rural Fire District"/>
          <p:cNvPicPr preferRelativeResize="0"/>
          <p:nvPr/>
        </p:nvPicPr>
        <p:blipFill>
          <a:blip r:embed="rId3">
            <a:alphaModFix/>
          </a:blip>
          <a:stretch>
            <a:fillRect/>
          </a:stretch>
        </p:blipFill>
        <p:spPr>
          <a:xfrm>
            <a:off x="8255925" y="4022375"/>
            <a:ext cx="752475" cy="990600"/>
          </a:xfrm>
          <a:prstGeom prst="rect">
            <a:avLst/>
          </a:prstGeom>
          <a:noFill/>
          <a:ln>
            <a:noFill/>
          </a:ln>
        </p:spPr>
      </p:pic>
      <p:pic>
        <p:nvPicPr>
          <p:cNvPr id="87" name="Google Shape;87;p17"/>
          <p:cNvPicPr preferRelativeResize="0"/>
          <p:nvPr/>
        </p:nvPicPr>
        <p:blipFill>
          <a:blip r:embed="rId4">
            <a:alphaModFix/>
          </a:blip>
          <a:stretch>
            <a:fillRect/>
          </a:stretch>
        </p:blipFill>
        <p:spPr>
          <a:xfrm>
            <a:off x="2158949" y="2198800"/>
            <a:ext cx="4681951" cy="2717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00425" y="1187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u="sng">
                <a:latin typeface="Merriweather"/>
                <a:ea typeface="Merriweather"/>
                <a:cs typeface="Merriweather"/>
                <a:sym typeface="Merriweather"/>
              </a:rPr>
              <a:t>Station 1 Apparatus (Regatta Rd)</a:t>
            </a:r>
            <a:endParaRPr u="sng">
              <a:latin typeface="Merriweather"/>
              <a:ea typeface="Merriweather"/>
              <a:cs typeface="Merriweather"/>
              <a:sym typeface="Merriweather"/>
            </a:endParaRPr>
          </a:p>
        </p:txBody>
      </p:sp>
      <p:sp>
        <p:nvSpPr>
          <p:cNvPr id="93" name="Google Shape;93;p18"/>
          <p:cNvSpPr txBox="1">
            <a:spLocks noGrp="1"/>
          </p:cNvSpPr>
          <p:nvPr>
            <p:ph type="body" idx="1"/>
          </p:nvPr>
        </p:nvSpPr>
        <p:spPr>
          <a:xfrm>
            <a:off x="324875" y="655300"/>
            <a:ext cx="8592300" cy="4115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1300" b="1" dirty="0"/>
              <a:t>318 </a:t>
            </a:r>
            <a:r>
              <a:rPr lang="en" sz="1300" dirty="0"/>
              <a:t>(Type 1, Structure,) </a:t>
            </a:r>
            <a:r>
              <a:rPr lang="en" sz="1300" b="1" dirty="0"/>
              <a:t>313</a:t>
            </a:r>
            <a:r>
              <a:rPr lang="en" sz="1300" dirty="0"/>
              <a:t> (Type 5, Wildland,) </a:t>
            </a:r>
            <a:r>
              <a:rPr lang="en" sz="1300" b="1" dirty="0"/>
              <a:t>315 </a:t>
            </a:r>
            <a:r>
              <a:rPr lang="en" sz="1300" dirty="0"/>
              <a:t>(Type 5, Wildland,) </a:t>
            </a:r>
            <a:r>
              <a:rPr lang="en" sz="1300" b="1" dirty="0"/>
              <a:t>326 </a:t>
            </a:r>
            <a:r>
              <a:rPr lang="en" sz="1300" dirty="0"/>
              <a:t>(Type 3, Tender/Engine,) </a:t>
            </a:r>
            <a:r>
              <a:rPr lang="en" sz="1300" b="1" dirty="0"/>
              <a:t>308 </a:t>
            </a:r>
            <a:r>
              <a:rPr lang="en" sz="1300" dirty="0"/>
              <a:t>(Type 3, Tender)</a:t>
            </a:r>
            <a:endParaRPr sz="1300" dirty="0"/>
          </a:p>
        </p:txBody>
      </p:sp>
      <p:pic>
        <p:nvPicPr>
          <p:cNvPr id="94" name="Google Shape;94;p18" descr="Polson Rural Fire District"/>
          <p:cNvPicPr preferRelativeResize="0"/>
          <p:nvPr/>
        </p:nvPicPr>
        <p:blipFill>
          <a:blip r:embed="rId3">
            <a:alphaModFix/>
          </a:blip>
          <a:stretch>
            <a:fillRect/>
          </a:stretch>
        </p:blipFill>
        <p:spPr>
          <a:xfrm>
            <a:off x="8255925" y="4022375"/>
            <a:ext cx="752475" cy="990600"/>
          </a:xfrm>
          <a:prstGeom prst="rect">
            <a:avLst/>
          </a:prstGeom>
          <a:noFill/>
          <a:ln>
            <a:noFill/>
          </a:ln>
        </p:spPr>
      </p:pic>
      <p:pic>
        <p:nvPicPr>
          <p:cNvPr id="95" name="Google Shape;95;p18"/>
          <p:cNvPicPr preferRelativeResize="0"/>
          <p:nvPr/>
        </p:nvPicPr>
        <p:blipFill>
          <a:blip r:embed="rId4">
            <a:alphaModFix/>
          </a:blip>
          <a:stretch>
            <a:fillRect/>
          </a:stretch>
        </p:blipFill>
        <p:spPr>
          <a:xfrm>
            <a:off x="380725" y="1211212"/>
            <a:ext cx="2783650" cy="1391825"/>
          </a:xfrm>
          <a:prstGeom prst="rect">
            <a:avLst/>
          </a:prstGeom>
          <a:noFill/>
          <a:ln>
            <a:noFill/>
          </a:ln>
        </p:spPr>
      </p:pic>
      <p:pic>
        <p:nvPicPr>
          <p:cNvPr id="96" name="Google Shape;96;p18"/>
          <p:cNvPicPr preferRelativeResize="0"/>
          <p:nvPr/>
        </p:nvPicPr>
        <p:blipFill>
          <a:blip r:embed="rId5">
            <a:alphaModFix/>
          </a:blip>
          <a:stretch>
            <a:fillRect/>
          </a:stretch>
        </p:blipFill>
        <p:spPr>
          <a:xfrm>
            <a:off x="3229200" y="1211212"/>
            <a:ext cx="2783650" cy="1391825"/>
          </a:xfrm>
          <a:prstGeom prst="rect">
            <a:avLst/>
          </a:prstGeom>
          <a:noFill/>
          <a:ln>
            <a:noFill/>
          </a:ln>
        </p:spPr>
      </p:pic>
      <p:pic>
        <p:nvPicPr>
          <p:cNvPr id="97" name="Google Shape;97;p18"/>
          <p:cNvPicPr preferRelativeResize="0"/>
          <p:nvPr/>
        </p:nvPicPr>
        <p:blipFill>
          <a:blip r:embed="rId6">
            <a:alphaModFix/>
          </a:blip>
          <a:stretch>
            <a:fillRect/>
          </a:stretch>
        </p:blipFill>
        <p:spPr>
          <a:xfrm>
            <a:off x="6077675" y="1197025"/>
            <a:ext cx="2783650" cy="1391825"/>
          </a:xfrm>
          <a:prstGeom prst="rect">
            <a:avLst/>
          </a:prstGeom>
          <a:noFill/>
          <a:ln>
            <a:noFill/>
          </a:ln>
        </p:spPr>
      </p:pic>
      <p:pic>
        <p:nvPicPr>
          <p:cNvPr id="98" name="Google Shape;98;p18"/>
          <p:cNvPicPr preferRelativeResize="0"/>
          <p:nvPr/>
        </p:nvPicPr>
        <p:blipFill>
          <a:blip r:embed="rId7">
            <a:alphaModFix/>
          </a:blip>
          <a:stretch>
            <a:fillRect/>
          </a:stretch>
        </p:blipFill>
        <p:spPr>
          <a:xfrm>
            <a:off x="1717100" y="2687750"/>
            <a:ext cx="2783650" cy="1391825"/>
          </a:xfrm>
          <a:prstGeom prst="rect">
            <a:avLst/>
          </a:prstGeom>
          <a:noFill/>
          <a:ln>
            <a:noFill/>
          </a:ln>
        </p:spPr>
      </p:pic>
      <p:pic>
        <p:nvPicPr>
          <p:cNvPr id="99" name="Google Shape;99;p18"/>
          <p:cNvPicPr preferRelativeResize="0"/>
          <p:nvPr/>
        </p:nvPicPr>
        <p:blipFill>
          <a:blip r:embed="rId8">
            <a:alphaModFix/>
          </a:blip>
          <a:stretch>
            <a:fillRect/>
          </a:stretch>
        </p:blipFill>
        <p:spPr>
          <a:xfrm>
            <a:off x="4689900" y="2687738"/>
            <a:ext cx="2783650" cy="1448600"/>
          </a:xfrm>
          <a:prstGeom prst="rect">
            <a:avLst/>
          </a:prstGeom>
          <a:noFill/>
          <a:ln>
            <a:noFill/>
          </a:ln>
        </p:spPr>
      </p:pic>
      <p:sp>
        <p:nvSpPr>
          <p:cNvPr id="100" name="Google Shape;100;p18"/>
          <p:cNvSpPr txBox="1"/>
          <p:nvPr/>
        </p:nvSpPr>
        <p:spPr>
          <a:xfrm>
            <a:off x="1052400" y="4221050"/>
            <a:ext cx="70392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i="1">
                <a:solidFill>
                  <a:schemeClr val="dk2"/>
                </a:solidFill>
              </a:rPr>
              <a:t>PRFD engines are designed to respond to all types of incidents including wildfires, structure fires, medical assistance calls, motor vehicle accidents, etc.</a:t>
            </a:r>
            <a:endParaRPr sz="1200" b="1" i="1">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11700" y="2585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u="sng" dirty="0">
                <a:latin typeface="Merriweather"/>
                <a:ea typeface="Merriweather"/>
                <a:cs typeface="Merriweather"/>
                <a:sym typeface="Merriweather"/>
              </a:rPr>
              <a:t>Station 1 Apparatus (Regatta Rd)</a:t>
            </a:r>
            <a:endParaRPr dirty="0"/>
          </a:p>
        </p:txBody>
      </p:sp>
      <p:sp>
        <p:nvSpPr>
          <p:cNvPr id="106" name="Google Shape;106;p19"/>
          <p:cNvSpPr txBox="1">
            <a:spLocks noGrp="1"/>
          </p:cNvSpPr>
          <p:nvPr>
            <p:ph type="body" idx="1"/>
          </p:nvPr>
        </p:nvSpPr>
        <p:spPr>
          <a:xfrm>
            <a:off x="311700" y="1152475"/>
            <a:ext cx="8520600" cy="471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700" dirty="0">
                <a:solidFill>
                  <a:srgbClr val="161616"/>
                </a:solidFill>
                <a:latin typeface="+mj-lt"/>
              </a:rPr>
              <a:t>Station also houses a Duty Officer Command Vehicle and the Chief’s Command Vehicle.</a:t>
            </a:r>
            <a:endParaRPr sz="1700" dirty="0">
              <a:solidFill>
                <a:srgbClr val="161616"/>
              </a:solidFill>
              <a:latin typeface="+mj-lt"/>
            </a:endParaRPr>
          </a:p>
        </p:txBody>
      </p:sp>
      <p:pic>
        <p:nvPicPr>
          <p:cNvPr id="107" name="Google Shape;107;p19" descr="Polson Rural Fire District"/>
          <p:cNvPicPr preferRelativeResize="0"/>
          <p:nvPr/>
        </p:nvPicPr>
        <p:blipFill>
          <a:blip r:embed="rId3">
            <a:alphaModFix/>
          </a:blip>
          <a:stretch>
            <a:fillRect/>
          </a:stretch>
        </p:blipFill>
        <p:spPr>
          <a:xfrm>
            <a:off x="8255925" y="4022375"/>
            <a:ext cx="752475" cy="990600"/>
          </a:xfrm>
          <a:prstGeom prst="rect">
            <a:avLst/>
          </a:prstGeom>
          <a:noFill/>
          <a:ln>
            <a:noFill/>
          </a:ln>
        </p:spPr>
      </p:pic>
      <p:pic>
        <p:nvPicPr>
          <p:cNvPr id="108" name="Google Shape;108;p19"/>
          <p:cNvPicPr preferRelativeResize="0"/>
          <p:nvPr/>
        </p:nvPicPr>
        <p:blipFill>
          <a:blip r:embed="rId4">
            <a:alphaModFix/>
          </a:blip>
          <a:stretch>
            <a:fillRect/>
          </a:stretch>
        </p:blipFill>
        <p:spPr>
          <a:xfrm>
            <a:off x="5014680" y="1862000"/>
            <a:ext cx="3378150" cy="1689075"/>
          </a:xfrm>
          <a:prstGeom prst="rect">
            <a:avLst/>
          </a:prstGeom>
          <a:noFill/>
          <a:ln>
            <a:noFill/>
          </a:ln>
        </p:spPr>
      </p:pic>
      <p:sp>
        <p:nvSpPr>
          <p:cNvPr id="110" name="Google Shape;110;p19"/>
          <p:cNvSpPr txBox="1"/>
          <p:nvPr/>
        </p:nvSpPr>
        <p:spPr>
          <a:xfrm>
            <a:off x="657425" y="3551075"/>
            <a:ext cx="7213200" cy="47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2"/>
                </a:solidFill>
              </a:rPr>
              <a:t>                    300                                                                 301</a:t>
            </a:r>
            <a:r>
              <a:rPr lang="en" sz="1800" dirty="0">
                <a:solidFill>
                  <a:schemeClr val="dk2"/>
                </a:solidFill>
              </a:rPr>
              <a:t>                                                                     </a:t>
            </a:r>
            <a:endParaRPr sz="1800" dirty="0">
              <a:solidFill>
                <a:schemeClr val="dk2"/>
              </a:solidFill>
            </a:endParaRPr>
          </a:p>
        </p:txBody>
      </p:sp>
      <p:pic>
        <p:nvPicPr>
          <p:cNvPr id="2" name="Picture 1">
            <a:extLst>
              <a:ext uri="{FF2B5EF4-FFF2-40B4-BE49-F238E27FC236}">
                <a16:creationId xmlns:a16="http://schemas.microsoft.com/office/drawing/2014/main" id="{60D0DFE3-07C5-24B5-43FD-11C87B9D8D86}"/>
              </a:ext>
            </a:extLst>
          </p:cNvPr>
          <p:cNvPicPr>
            <a:picLocks noChangeAspect="1"/>
          </p:cNvPicPr>
          <p:nvPr/>
        </p:nvPicPr>
        <p:blipFill>
          <a:blip r:embed="rId5"/>
          <a:stretch>
            <a:fillRect/>
          </a:stretch>
        </p:blipFill>
        <p:spPr>
          <a:xfrm>
            <a:off x="751170" y="1862000"/>
            <a:ext cx="2740175" cy="16890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1700" y="2663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u="sng">
                <a:latin typeface="Merriweather"/>
                <a:ea typeface="Merriweather"/>
                <a:cs typeface="Merriweather"/>
                <a:sym typeface="Merriweather"/>
              </a:rPr>
              <a:t>Station 2 Apparatus (Big Arm)</a:t>
            </a:r>
            <a:endParaRPr/>
          </a:p>
        </p:txBody>
      </p:sp>
      <p:sp>
        <p:nvSpPr>
          <p:cNvPr id="116" name="Google Shape;116;p20"/>
          <p:cNvSpPr txBox="1">
            <a:spLocks noGrp="1"/>
          </p:cNvSpPr>
          <p:nvPr>
            <p:ph type="body" idx="1"/>
          </p:nvPr>
        </p:nvSpPr>
        <p:spPr>
          <a:xfrm>
            <a:off x="311700" y="918275"/>
            <a:ext cx="8520600" cy="40947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Clr>
                <a:schemeClr val="dk1"/>
              </a:buClr>
              <a:buSzPts val="1100"/>
              <a:buFont typeface="Arial"/>
              <a:buNone/>
            </a:pPr>
            <a:r>
              <a:rPr lang="en" sz="1700" b="1" dirty="0"/>
              <a:t>328 </a:t>
            </a:r>
            <a:r>
              <a:rPr lang="en" sz="1700" dirty="0"/>
              <a:t>(Type 1, Structure,) </a:t>
            </a:r>
            <a:r>
              <a:rPr lang="en" sz="1700" b="1" dirty="0"/>
              <a:t>325</a:t>
            </a:r>
            <a:r>
              <a:rPr lang="en" sz="1700" dirty="0"/>
              <a:t> (Type 5, Wildland,) </a:t>
            </a:r>
            <a:r>
              <a:rPr lang="en" sz="1700" b="1" dirty="0"/>
              <a:t>312 </a:t>
            </a:r>
            <a:r>
              <a:rPr lang="en" sz="1700" dirty="0"/>
              <a:t>(Type 2, Tender,) </a:t>
            </a:r>
            <a:r>
              <a:rPr lang="en" sz="1700" b="1" dirty="0"/>
              <a:t>303</a:t>
            </a:r>
            <a:r>
              <a:rPr lang="en" sz="1700" dirty="0"/>
              <a:t> (Command)</a:t>
            </a:r>
            <a:r>
              <a:rPr lang="en" dirty="0"/>
              <a:t> </a:t>
            </a:r>
            <a:endParaRPr dirty="0"/>
          </a:p>
        </p:txBody>
      </p:sp>
      <p:pic>
        <p:nvPicPr>
          <p:cNvPr id="117" name="Google Shape;117;p20" descr="Polson Rural Fire District"/>
          <p:cNvPicPr preferRelativeResize="0"/>
          <p:nvPr/>
        </p:nvPicPr>
        <p:blipFill>
          <a:blip r:embed="rId3">
            <a:alphaModFix/>
          </a:blip>
          <a:stretch>
            <a:fillRect/>
          </a:stretch>
        </p:blipFill>
        <p:spPr>
          <a:xfrm>
            <a:off x="8255925" y="4022375"/>
            <a:ext cx="752475" cy="990600"/>
          </a:xfrm>
          <a:prstGeom prst="rect">
            <a:avLst/>
          </a:prstGeom>
          <a:noFill/>
          <a:ln>
            <a:noFill/>
          </a:ln>
        </p:spPr>
      </p:pic>
      <p:pic>
        <p:nvPicPr>
          <p:cNvPr id="118" name="Google Shape;118;p20"/>
          <p:cNvPicPr preferRelativeResize="0"/>
          <p:nvPr/>
        </p:nvPicPr>
        <p:blipFill>
          <a:blip r:embed="rId4">
            <a:alphaModFix/>
          </a:blip>
          <a:stretch>
            <a:fillRect/>
          </a:stretch>
        </p:blipFill>
        <p:spPr>
          <a:xfrm>
            <a:off x="1380050" y="1702225"/>
            <a:ext cx="3056450" cy="1528225"/>
          </a:xfrm>
          <a:prstGeom prst="rect">
            <a:avLst/>
          </a:prstGeom>
          <a:noFill/>
          <a:ln>
            <a:noFill/>
          </a:ln>
        </p:spPr>
      </p:pic>
      <p:pic>
        <p:nvPicPr>
          <p:cNvPr id="119" name="Google Shape;119;p20"/>
          <p:cNvPicPr preferRelativeResize="0"/>
          <p:nvPr/>
        </p:nvPicPr>
        <p:blipFill>
          <a:blip r:embed="rId5">
            <a:alphaModFix/>
          </a:blip>
          <a:stretch>
            <a:fillRect/>
          </a:stretch>
        </p:blipFill>
        <p:spPr>
          <a:xfrm>
            <a:off x="4720075" y="1702225"/>
            <a:ext cx="3056450" cy="1528225"/>
          </a:xfrm>
          <a:prstGeom prst="rect">
            <a:avLst/>
          </a:prstGeom>
          <a:noFill/>
          <a:ln>
            <a:noFill/>
          </a:ln>
        </p:spPr>
      </p:pic>
      <p:pic>
        <p:nvPicPr>
          <p:cNvPr id="120" name="Google Shape;120;p20"/>
          <p:cNvPicPr preferRelativeResize="0"/>
          <p:nvPr/>
        </p:nvPicPr>
        <p:blipFill>
          <a:blip r:embed="rId6">
            <a:alphaModFix/>
          </a:blip>
          <a:stretch>
            <a:fillRect/>
          </a:stretch>
        </p:blipFill>
        <p:spPr>
          <a:xfrm>
            <a:off x="1380051" y="3295650"/>
            <a:ext cx="3056450" cy="1528225"/>
          </a:xfrm>
          <a:prstGeom prst="rect">
            <a:avLst/>
          </a:prstGeom>
          <a:noFill/>
          <a:ln>
            <a:noFill/>
          </a:ln>
        </p:spPr>
      </p:pic>
      <p:pic>
        <p:nvPicPr>
          <p:cNvPr id="121" name="Google Shape;121;p20"/>
          <p:cNvPicPr preferRelativeResize="0"/>
          <p:nvPr/>
        </p:nvPicPr>
        <p:blipFill>
          <a:blip r:embed="rId7">
            <a:alphaModFix/>
          </a:blip>
          <a:stretch>
            <a:fillRect/>
          </a:stretch>
        </p:blipFill>
        <p:spPr>
          <a:xfrm>
            <a:off x="4720075" y="3312150"/>
            <a:ext cx="3056449" cy="1495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xfrm>
            <a:off x="311700" y="2430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u="sng">
                <a:latin typeface="Merriweather"/>
                <a:ea typeface="Merriweather"/>
                <a:cs typeface="Merriweather"/>
                <a:sym typeface="Merriweather"/>
              </a:rPr>
              <a:t>Station 3 Apparatus (Irvine Flats)</a:t>
            </a:r>
            <a:endParaRPr/>
          </a:p>
        </p:txBody>
      </p:sp>
      <p:sp>
        <p:nvSpPr>
          <p:cNvPr id="127" name="Google Shape;127;p21"/>
          <p:cNvSpPr txBox="1">
            <a:spLocks noGrp="1"/>
          </p:cNvSpPr>
          <p:nvPr>
            <p:ph type="body" idx="1"/>
          </p:nvPr>
        </p:nvSpPr>
        <p:spPr>
          <a:xfrm>
            <a:off x="311700" y="815700"/>
            <a:ext cx="8520600" cy="4053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Clr>
                <a:schemeClr val="dk1"/>
              </a:buClr>
              <a:buSzPts val="1100"/>
              <a:buFont typeface="Arial"/>
              <a:buNone/>
            </a:pPr>
            <a:r>
              <a:rPr lang="en" sz="1700" b="1" dirty="0"/>
              <a:t>333</a:t>
            </a:r>
            <a:r>
              <a:rPr lang="en" sz="1700" dirty="0"/>
              <a:t> (Type 5, Wildland,) </a:t>
            </a:r>
            <a:r>
              <a:rPr lang="en" sz="1700" b="1" dirty="0"/>
              <a:t>311 </a:t>
            </a:r>
            <a:r>
              <a:rPr lang="en" sz="1700" dirty="0"/>
              <a:t>(Type 2, TAC Tender,) </a:t>
            </a:r>
            <a:r>
              <a:rPr lang="en" sz="1700" b="1" dirty="0"/>
              <a:t>302</a:t>
            </a:r>
            <a:r>
              <a:rPr lang="en" sz="1700" dirty="0"/>
              <a:t> (Command)</a:t>
            </a:r>
            <a:endParaRPr dirty="0"/>
          </a:p>
        </p:txBody>
      </p:sp>
      <p:pic>
        <p:nvPicPr>
          <p:cNvPr id="128" name="Google Shape;128;p21" descr="Polson Rural Fire District"/>
          <p:cNvPicPr preferRelativeResize="0"/>
          <p:nvPr/>
        </p:nvPicPr>
        <p:blipFill>
          <a:blip r:embed="rId3">
            <a:alphaModFix/>
          </a:blip>
          <a:stretch>
            <a:fillRect/>
          </a:stretch>
        </p:blipFill>
        <p:spPr>
          <a:xfrm>
            <a:off x="8255925" y="4022375"/>
            <a:ext cx="752475" cy="990600"/>
          </a:xfrm>
          <a:prstGeom prst="rect">
            <a:avLst/>
          </a:prstGeom>
          <a:noFill/>
          <a:ln>
            <a:noFill/>
          </a:ln>
        </p:spPr>
      </p:pic>
      <p:pic>
        <p:nvPicPr>
          <p:cNvPr id="129" name="Google Shape;129;p21"/>
          <p:cNvPicPr preferRelativeResize="0"/>
          <p:nvPr/>
        </p:nvPicPr>
        <p:blipFill>
          <a:blip r:embed="rId4">
            <a:alphaModFix/>
          </a:blip>
          <a:stretch>
            <a:fillRect/>
          </a:stretch>
        </p:blipFill>
        <p:spPr>
          <a:xfrm>
            <a:off x="859875" y="1265575"/>
            <a:ext cx="3281350" cy="1640675"/>
          </a:xfrm>
          <a:prstGeom prst="rect">
            <a:avLst/>
          </a:prstGeom>
          <a:noFill/>
          <a:ln>
            <a:noFill/>
          </a:ln>
        </p:spPr>
      </p:pic>
      <p:pic>
        <p:nvPicPr>
          <p:cNvPr id="130" name="Google Shape;130;p21"/>
          <p:cNvPicPr preferRelativeResize="0"/>
          <p:nvPr/>
        </p:nvPicPr>
        <p:blipFill>
          <a:blip r:embed="rId5">
            <a:alphaModFix/>
          </a:blip>
          <a:stretch>
            <a:fillRect/>
          </a:stretch>
        </p:blipFill>
        <p:spPr>
          <a:xfrm>
            <a:off x="4786500" y="1281125"/>
            <a:ext cx="3219150" cy="1609575"/>
          </a:xfrm>
          <a:prstGeom prst="rect">
            <a:avLst/>
          </a:prstGeom>
          <a:noFill/>
          <a:ln>
            <a:noFill/>
          </a:ln>
        </p:spPr>
      </p:pic>
      <p:pic>
        <p:nvPicPr>
          <p:cNvPr id="2" name="Picture 1">
            <a:extLst>
              <a:ext uri="{FF2B5EF4-FFF2-40B4-BE49-F238E27FC236}">
                <a16:creationId xmlns:a16="http://schemas.microsoft.com/office/drawing/2014/main" id="{A0F80ABD-45FD-6D45-2969-93D12758E98C}"/>
              </a:ext>
            </a:extLst>
          </p:cNvPr>
          <p:cNvPicPr>
            <a:picLocks noChangeAspect="1"/>
          </p:cNvPicPr>
          <p:nvPr/>
        </p:nvPicPr>
        <p:blipFill>
          <a:blip r:embed="rId6"/>
          <a:stretch>
            <a:fillRect/>
          </a:stretch>
        </p:blipFill>
        <p:spPr>
          <a:xfrm>
            <a:off x="2819400" y="2978727"/>
            <a:ext cx="3200400" cy="2034248"/>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1441</Words>
  <Application>Microsoft Office PowerPoint</Application>
  <PresentationFormat>On-screen Show (16:9)</PresentationFormat>
  <Paragraphs>113</Paragraphs>
  <Slides>23</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Merriweather</vt:lpstr>
      <vt:lpstr>Arial</vt:lpstr>
      <vt:lpstr>Simple Light</vt:lpstr>
      <vt:lpstr>Polson Rural Fire District Serving our community with dedication and professionalism Serving our community with dedication and professionalism.</vt:lpstr>
      <vt:lpstr>The Polson Rural Fire District was established in 1960. The Polson Rural Fire District is comprised of a full-time Fire Chief and 37 volunteer Firefighters. We currently respond to an average of 300 calls for service per year. This includes structure fires, wildland fires, car accidents, rescue operations(ice,water,confined space), drone operations, EMS assist, Law Enforcement assist and public assist calls. We operate out of 4 stations to cover a roughly 200 square mile area surrounding the City of Polson. Your volunteer Firefighters dedicate substantial time to protecting our district, responding to calls and training 24/7. Polson Rural Fire District has trainings on the 1st, 2nd, and 4th Tuesday of every month in the evenings. </vt:lpstr>
      <vt:lpstr>Polson Rural Fire District Station 1 25b Regatta Rd, Polson 16 primary responders 1 Honorary Firefighter  Polson Rural Fire District Station 2 28565 7th St, Big Arm 8 primary responders 1 Junior Firefighter  Polson Rural Fire District Station 3 55459 Irvine Flats Rd, Polson 4 primary responders  Polson Rural Fire District Station 4 36500 Caffrey Road, Polson 6 primary responders 1 Junior Firefighter  **Responders will cover areas within the full district as requested  </vt:lpstr>
      <vt:lpstr>2024 Responses In The Rocky Point Area</vt:lpstr>
      <vt:lpstr>Stations and Apparatus</vt:lpstr>
      <vt:lpstr>Station 1 Apparatus (Regatta Rd)</vt:lpstr>
      <vt:lpstr>Station 1 Apparatus (Regatta Rd)</vt:lpstr>
      <vt:lpstr>Station 2 Apparatus (Big Arm)</vt:lpstr>
      <vt:lpstr>Station 3 Apparatus (Irvine Flats)</vt:lpstr>
      <vt:lpstr>Station 4 Apparatus (Caffrey Rd)</vt:lpstr>
      <vt:lpstr>Hey, Here’s What The Stations Look Like!</vt:lpstr>
      <vt:lpstr>Site For Potential Station 5 (45-Morgan Lane)</vt:lpstr>
      <vt:lpstr>PowerPoint Presentation</vt:lpstr>
      <vt:lpstr>PowerPoint Presentation</vt:lpstr>
      <vt:lpstr>PowerPoint Presentation</vt:lpstr>
      <vt:lpstr>PowerPoint Presentation</vt:lpstr>
      <vt:lpstr>How Polson Rural Fire District Can Help Save You Money On Insurance</vt:lpstr>
      <vt:lpstr>ISO Ratings Explained</vt:lpstr>
      <vt:lpstr>ISO Ratings Explained (continued)</vt:lpstr>
      <vt:lpstr>ISO Ratings Explained (continued)</vt:lpstr>
      <vt:lpstr>How Else Can Polson Rural Fire District Help You?</vt:lpstr>
      <vt:lpstr>Questions, Comments</vt:lpstr>
      <vt:lpstr>Thank You For Your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Grant Clapp</dc:creator>
  <cp:lastModifiedBy>Polson Rural Fire District</cp:lastModifiedBy>
  <cp:revision>5</cp:revision>
  <dcterms:modified xsi:type="dcterms:W3CDTF">2025-06-13T00:27:40Z</dcterms:modified>
</cp:coreProperties>
</file>