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57" r:id="rId6"/>
    <p:sldId id="259" r:id="rId7"/>
    <p:sldId id="260" r:id="rId8"/>
    <p:sldId id="263" r:id="rId9"/>
    <p:sldId id="262" r:id="rId10"/>
    <p:sldId id="264" r:id="rId11"/>
    <p:sldId id="265" r:id="rId12"/>
    <p:sldId id="261" r:id="rId13"/>
    <p:sldId id="266" r:id="rId14"/>
    <p:sldId id="267" r:id="rId15"/>
  </p:sldIdLst>
  <p:sldSz cx="6858000" cy="12192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p:scale>
          <a:sx n="66" d="100"/>
          <a:sy n="66" d="100"/>
        </p:scale>
        <p:origin x="2203" y="-9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m Harper" userId="8a637614-cfa2-44b2-8ab0-d7dbc2dcf07f" providerId="ADAL" clId="{ACACCBA6-93A4-4FBB-8174-8C0A3BBCF833}"/>
    <pc:docChg chg="modSld">
      <pc:chgData name="Sam Harper" userId="8a637614-cfa2-44b2-8ab0-d7dbc2dcf07f" providerId="ADAL" clId="{ACACCBA6-93A4-4FBB-8174-8C0A3BBCF833}" dt="2026-02-24T13:16:58.516" v="8" actId="20577"/>
      <pc:docMkLst>
        <pc:docMk/>
      </pc:docMkLst>
      <pc:sldChg chg="modSp mod">
        <pc:chgData name="Sam Harper" userId="8a637614-cfa2-44b2-8ab0-d7dbc2dcf07f" providerId="ADAL" clId="{ACACCBA6-93A4-4FBB-8174-8C0A3BBCF833}" dt="2026-02-24T13:16:58.516" v="8" actId="20577"/>
        <pc:sldMkLst>
          <pc:docMk/>
          <pc:sldMk cId="1969524031" sldId="264"/>
        </pc:sldMkLst>
        <pc:spChg chg="mod">
          <ac:chgData name="Sam Harper" userId="8a637614-cfa2-44b2-8ab0-d7dbc2dcf07f" providerId="ADAL" clId="{ACACCBA6-93A4-4FBB-8174-8C0A3BBCF833}" dt="2026-02-24T13:16:58.516" v="8" actId="20577"/>
          <ac:spMkLst>
            <pc:docMk/>
            <pc:sldMk cId="1969524031" sldId="264"/>
            <ac:spMk id="7" creationId="{CE8A5A8F-CD51-31D2-13DF-105397966F03}"/>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57250" y="1995312"/>
            <a:ext cx="5143500" cy="4244622"/>
          </a:xfrm>
        </p:spPr>
        <p:txBody>
          <a:bodyPr anchor="b"/>
          <a:lstStyle>
            <a:lvl1pPr algn="ctr">
              <a:defRPr sz="3375"/>
            </a:lvl1pPr>
          </a:lstStyle>
          <a:p>
            <a:r>
              <a:rPr lang="en-US"/>
              <a:t>Click to edit Master title style</a:t>
            </a:r>
            <a:endParaRPr lang="en-US" dirty="0"/>
          </a:p>
        </p:txBody>
      </p:sp>
      <p:sp>
        <p:nvSpPr>
          <p:cNvPr id="3" name="Subtitle 2"/>
          <p:cNvSpPr>
            <a:spLocks noGrp="1"/>
          </p:cNvSpPr>
          <p:nvPr>
            <p:ph type="subTitle" idx="1"/>
          </p:nvPr>
        </p:nvSpPr>
        <p:spPr>
          <a:xfrm>
            <a:off x="857250" y="6403623"/>
            <a:ext cx="5143500" cy="2943577"/>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6" y="649111"/>
            <a:ext cx="1478756" cy="1033215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7" y="649111"/>
            <a:ext cx="4350544" cy="1033215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3039535"/>
            <a:ext cx="5915025" cy="5071532"/>
          </a:xfrm>
        </p:spPr>
        <p:txBody>
          <a:bodyPr anchor="b"/>
          <a:lstStyle>
            <a:lvl1pPr>
              <a:defRPr sz="3375"/>
            </a:lvl1pPr>
          </a:lstStyle>
          <a:p>
            <a:r>
              <a:rPr lang="en-US"/>
              <a:t>Click to edit Master title style</a:t>
            </a:r>
            <a:endParaRPr lang="en-US" dirty="0"/>
          </a:p>
        </p:txBody>
      </p:sp>
      <p:sp>
        <p:nvSpPr>
          <p:cNvPr id="3" name="Text Placeholder 2"/>
          <p:cNvSpPr>
            <a:spLocks noGrp="1"/>
          </p:cNvSpPr>
          <p:nvPr>
            <p:ph type="body" idx="1"/>
          </p:nvPr>
        </p:nvSpPr>
        <p:spPr>
          <a:xfrm>
            <a:off x="467916" y="8159046"/>
            <a:ext cx="5915025" cy="2666999"/>
          </a:xfrm>
        </p:spPr>
        <p:txBody>
          <a:bodyPr/>
          <a:lstStyle>
            <a:lvl1pPr marL="0" indent="0">
              <a:buNone/>
              <a:defRPr sz="1350">
                <a:solidFill>
                  <a:schemeClr val="tx1">
                    <a:tint val="82000"/>
                  </a:schemeClr>
                </a:solidFill>
              </a:defRPr>
            </a:lvl1pPr>
            <a:lvl2pPr marL="257175" indent="0">
              <a:buNone/>
              <a:defRPr sz="1125">
                <a:solidFill>
                  <a:schemeClr val="tx1">
                    <a:tint val="82000"/>
                  </a:schemeClr>
                </a:solidFill>
              </a:defRPr>
            </a:lvl2pPr>
            <a:lvl3pPr marL="514350" indent="0">
              <a:buNone/>
              <a:defRPr sz="1013">
                <a:solidFill>
                  <a:schemeClr val="tx1">
                    <a:tint val="82000"/>
                  </a:schemeClr>
                </a:solidFill>
              </a:defRPr>
            </a:lvl3pPr>
            <a:lvl4pPr marL="771525" indent="0">
              <a:buNone/>
              <a:defRPr sz="900">
                <a:solidFill>
                  <a:schemeClr val="tx1">
                    <a:tint val="82000"/>
                  </a:schemeClr>
                </a:solidFill>
              </a:defRPr>
            </a:lvl4pPr>
            <a:lvl5pPr marL="1028700" indent="0">
              <a:buNone/>
              <a:defRPr sz="900">
                <a:solidFill>
                  <a:schemeClr val="tx1">
                    <a:tint val="82000"/>
                  </a:schemeClr>
                </a:solidFill>
              </a:defRPr>
            </a:lvl5pPr>
            <a:lvl6pPr marL="1285875" indent="0">
              <a:buNone/>
              <a:defRPr sz="900">
                <a:solidFill>
                  <a:schemeClr val="tx1">
                    <a:tint val="82000"/>
                  </a:schemeClr>
                </a:solidFill>
              </a:defRPr>
            </a:lvl6pPr>
            <a:lvl7pPr marL="1543050" indent="0">
              <a:buNone/>
              <a:defRPr sz="900">
                <a:solidFill>
                  <a:schemeClr val="tx1">
                    <a:tint val="82000"/>
                  </a:schemeClr>
                </a:solidFill>
              </a:defRPr>
            </a:lvl7pPr>
            <a:lvl8pPr marL="1800225" indent="0">
              <a:buNone/>
              <a:defRPr sz="900">
                <a:solidFill>
                  <a:schemeClr val="tx1">
                    <a:tint val="82000"/>
                  </a:schemeClr>
                </a:solidFill>
              </a:defRPr>
            </a:lvl8pPr>
            <a:lvl9pPr marL="2057400" indent="0">
              <a:buNone/>
              <a:defRPr sz="9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2/24/2026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3245556"/>
            <a:ext cx="2914650" cy="7735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3245556"/>
            <a:ext cx="2914650" cy="7735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2/24/2026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649112"/>
            <a:ext cx="5915025" cy="2356556"/>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988734"/>
            <a:ext cx="2901255" cy="146473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4" name="Content Placeholder 3"/>
          <p:cNvSpPr>
            <a:spLocks noGrp="1"/>
          </p:cNvSpPr>
          <p:nvPr>
            <p:ph sz="half" idx="2"/>
          </p:nvPr>
        </p:nvSpPr>
        <p:spPr>
          <a:xfrm>
            <a:off x="472381" y="4453467"/>
            <a:ext cx="2901255" cy="65503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988734"/>
            <a:ext cx="2915543" cy="146473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p:cNvSpPr>
            <a:spLocks noGrp="1"/>
          </p:cNvSpPr>
          <p:nvPr>
            <p:ph sz="quarter" idx="4"/>
          </p:nvPr>
        </p:nvSpPr>
        <p:spPr>
          <a:xfrm>
            <a:off x="3471863" y="4453467"/>
            <a:ext cx="2915543" cy="65503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2/24/2026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2/24/2026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2/24/2026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3" cy="2844800"/>
          </a:xfrm>
        </p:spPr>
        <p:txBody>
          <a:bodyPr anchor="b"/>
          <a:lstStyle>
            <a:lvl1pPr>
              <a:defRPr sz="1800"/>
            </a:lvl1pPr>
          </a:lstStyle>
          <a:p>
            <a:r>
              <a:rPr lang="en-US"/>
              <a:t>Click to edit Master title style</a:t>
            </a:r>
            <a:endParaRPr lang="en-US" dirty="0"/>
          </a:p>
        </p:txBody>
      </p:sp>
      <p:sp>
        <p:nvSpPr>
          <p:cNvPr id="3" name="Content Placeholder 2"/>
          <p:cNvSpPr>
            <a:spLocks noGrp="1"/>
          </p:cNvSpPr>
          <p:nvPr>
            <p:ph idx="1"/>
          </p:nvPr>
        </p:nvSpPr>
        <p:spPr>
          <a:xfrm>
            <a:off x="2915543" y="1755423"/>
            <a:ext cx="3471863" cy="8664222"/>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3657600"/>
            <a:ext cx="2211883" cy="6776156"/>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3" cy="2844800"/>
          </a:xfrm>
        </p:spPr>
        <p:txBody>
          <a:bodyPr anchor="b"/>
          <a:lstStyle>
            <a:lvl1pPr>
              <a:defRPr sz="1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755423"/>
            <a:ext cx="3471863" cy="8664222"/>
          </a:xfrm>
        </p:spPr>
        <p:txBody>
          <a:bodyPr anchor="t"/>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a:t>Click icon to add picture</a:t>
            </a:r>
            <a:endParaRPr lang="en-US" dirty="0"/>
          </a:p>
        </p:txBody>
      </p:sp>
      <p:sp>
        <p:nvSpPr>
          <p:cNvPr id="4" name="Text Placeholder 3"/>
          <p:cNvSpPr>
            <a:spLocks noGrp="1"/>
          </p:cNvSpPr>
          <p:nvPr>
            <p:ph type="body" sz="half" idx="2"/>
          </p:nvPr>
        </p:nvSpPr>
        <p:spPr>
          <a:xfrm>
            <a:off x="472381" y="3657600"/>
            <a:ext cx="2211883" cy="6776156"/>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649112"/>
            <a:ext cx="5915025" cy="235655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3245556"/>
            <a:ext cx="5915025" cy="77357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11300179"/>
            <a:ext cx="1543050" cy="649111"/>
          </a:xfrm>
          <a:prstGeom prst="rect">
            <a:avLst/>
          </a:prstGeom>
        </p:spPr>
        <p:txBody>
          <a:bodyPr vert="horz" lIns="91440" tIns="45720" rIns="91440" bIns="45720" rtlCol="0" anchor="ctr"/>
          <a:lstStyle>
            <a:lvl1pPr algn="l">
              <a:defRPr sz="675">
                <a:solidFill>
                  <a:schemeClr val="tx1">
                    <a:tint val="82000"/>
                  </a:schemeClr>
                </a:solidFill>
              </a:defRPr>
            </a:lvl1pPr>
          </a:lstStyle>
          <a:p>
            <a:fld id="{846CE7D5-CF57-46EF-B807-FDD0502418D4}" type="datetimeFigureOut">
              <a:rPr lang="en-US" smtClean="0"/>
              <a:t>2/24/2026</a:t>
            </a:fld>
            <a:endParaRPr lang="en-US"/>
          </a:p>
        </p:txBody>
      </p:sp>
      <p:sp>
        <p:nvSpPr>
          <p:cNvPr id="5" name="Footer Placeholder 4"/>
          <p:cNvSpPr>
            <a:spLocks noGrp="1"/>
          </p:cNvSpPr>
          <p:nvPr>
            <p:ph type="ftr" sz="quarter" idx="3"/>
          </p:nvPr>
        </p:nvSpPr>
        <p:spPr>
          <a:xfrm>
            <a:off x="2271713" y="11300179"/>
            <a:ext cx="2314575" cy="649111"/>
          </a:xfrm>
          <a:prstGeom prst="rect">
            <a:avLst/>
          </a:prstGeom>
        </p:spPr>
        <p:txBody>
          <a:bodyPr vert="horz" lIns="91440" tIns="45720" rIns="91440" bIns="45720" rtlCol="0" anchor="ctr"/>
          <a:lstStyle>
            <a:lvl1pPr algn="ctr">
              <a:defRPr sz="675">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4843463" y="11300179"/>
            <a:ext cx="1543050" cy="649111"/>
          </a:xfrm>
          <a:prstGeom prst="rect">
            <a:avLst/>
          </a:prstGeom>
        </p:spPr>
        <p:txBody>
          <a:bodyPr vert="horz" lIns="91440" tIns="45720" rIns="91440" bIns="45720" rtlCol="0" anchor="ctr"/>
          <a:lstStyle>
            <a:lvl1pPr algn="r">
              <a:defRPr sz="675">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childrenscommissioner.gov.uk/" TargetMode="External"/><Relationship Id="rId2" Type="http://schemas.openxmlformats.org/officeDocument/2006/relationships/hyperlink" Target="mailto:help.team@childrenscommissioner.gov.uk" TargetMode="External"/><Relationship Id="rId1" Type="http://schemas.openxmlformats.org/officeDocument/2006/relationships/slideLayout" Target="../slideLayouts/slideLayout7.xml"/><Relationship Id="rId4" Type="http://schemas.openxmlformats.org/officeDocument/2006/relationships/hyperlink" Target="mailto:WSChildrenServices@westsussex.gov.uk" TargetMode="External"/></Relationships>
</file>

<file path=ppt/slides/_rels/slide11.xml.rels><?xml version="1.0" encoding="UTF-8" standalone="yes"?>
<Relationships xmlns="http://schemas.openxmlformats.org/package/2006/relationships"><Relationship Id="rId2" Type="http://schemas.openxmlformats.org/officeDocument/2006/relationships/hyperlink" Target="mailto:enquiries@ofsted.gov.uk"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7517" y="418223"/>
            <a:ext cx="4262966" cy="1450625"/>
          </a:xfrm>
        </p:spPr>
        <p:txBody>
          <a:bodyPr vert="horz" lIns="91440" tIns="45720" rIns="91440" bIns="45720" rtlCol="0" anchor="ctr">
            <a:normAutofit fontScale="90000"/>
          </a:bodyPr>
          <a:lstStyle/>
          <a:p>
            <a:r>
              <a:rPr lang="en-US" sz="5000" dirty="0">
                <a:solidFill>
                  <a:srgbClr val="92D050"/>
                </a:solidFill>
                <a:ea typeface="+mj-lt"/>
                <a:cs typeface="+mj-lt"/>
              </a:rPr>
              <a:t>Your Guide to Chestnut Lodge</a:t>
            </a:r>
            <a:endParaRPr lang="en-US" dirty="0"/>
          </a:p>
        </p:txBody>
      </p:sp>
      <p:sp>
        <p:nvSpPr>
          <p:cNvPr id="3" name="Subtitle 2"/>
          <p:cNvSpPr>
            <a:spLocks noGrp="1"/>
          </p:cNvSpPr>
          <p:nvPr>
            <p:ph type="subTitle" idx="1"/>
          </p:nvPr>
        </p:nvSpPr>
        <p:spPr>
          <a:xfrm>
            <a:off x="333691" y="5732238"/>
            <a:ext cx="6203950" cy="718506"/>
          </a:xfrm>
        </p:spPr>
        <p:txBody>
          <a:bodyPr vert="horz" lIns="91440" tIns="45720" rIns="91440" bIns="45720" rtlCol="0" anchor="t">
            <a:normAutofit/>
          </a:bodyPr>
          <a:lstStyle/>
          <a:p>
            <a:pPr algn="l">
              <a:lnSpc>
                <a:spcPct val="100000"/>
              </a:lnSpc>
              <a:spcBef>
                <a:spcPts val="0"/>
              </a:spcBef>
            </a:pPr>
            <a:r>
              <a:rPr lang="en-US" b="1" dirty="0">
                <a:latin typeface="Candara"/>
              </a:rPr>
              <a:t>CONTACT DETAILS</a:t>
            </a:r>
            <a:endParaRPr lang="en-US" dirty="0"/>
          </a:p>
          <a:p>
            <a:pPr algn="l">
              <a:lnSpc>
                <a:spcPct val="100000"/>
              </a:lnSpc>
              <a:spcBef>
                <a:spcPts val="0"/>
              </a:spcBef>
            </a:pPr>
            <a:r>
              <a:rPr lang="en-US" b="1" dirty="0">
                <a:latin typeface="Candara"/>
              </a:rPr>
              <a:t>Address:  </a:t>
            </a:r>
            <a:r>
              <a:rPr lang="en-US" dirty="0">
                <a:latin typeface="Candara"/>
              </a:rPr>
              <a:t>Chestnut Lodge Children’s Home, Durrington, Worthing, BN43 5QU</a:t>
            </a:r>
            <a:endParaRPr lang="en-US" dirty="0"/>
          </a:p>
          <a:p>
            <a:pPr algn="l">
              <a:lnSpc>
                <a:spcPct val="100000"/>
              </a:lnSpc>
              <a:spcBef>
                <a:spcPts val="0"/>
              </a:spcBef>
            </a:pPr>
            <a:r>
              <a:rPr lang="en-US" b="1" dirty="0">
                <a:latin typeface="Candara"/>
              </a:rPr>
              <a:t>Phone:  </a:t>
            </a:r>
            <a:r>
              <a:rPr lang="en-US" dirty="0">
                <a:latin typeface="Candara"/>
              </a:rPr>
              <a:t>01903</a:t>
            </a:r>
            <a:endParaRPr lang="en-US" dirty="0"/>
          </a:p>
        </p:txBody>
      </p:sp>
      <p:pic>
        <p:nvPicPr>
          <p:cNvPr id="4" name="Picture 3" descr="A logo for a family care company&#10;&#10;AI-generated content may be incorrect.">
            <a:extLst>
              <a:ext uri="{FF2B5EF4-FFF2-40B4-BE49-F238E27FC236}">
                <a16:creationId xmlns:a16="http://schemas.microsoft.com/office/drawing/2014/main" id="{0C56A0F9-55C6-A9D2-A715-B666CA7A2AD5}"/>
              </a:ext>
            </a:extLst>
          </p:cNvPr>
          <p:cNvPicPr>
            <a:picLocks noChangeAspect="1"/>
          </p:cNvPicPr>
          <p:nvPr/>
        </p:nvPicPr>
        <p:blipFill>
          <a:blip r:embed="rId2"/>
          <a:stretch>
            <a:fillRect/>
          </a:stretch>
        </p:blipFill>
        <p:spPr>
          <a:xfrm>
            <a:off x="965100" y="9499731"/>
            <a:ext cx="1610240" cy="1692618"/>
          </a:xfrm>
          <a:prstGeom prst="rect">
            <a:avLst/>
          </a:prstGeom>
        </p:spPr>
      </p:pic>
      <p:pic>
        <p:nvPicPr>
          <p:cNvPr id="5" name="Picture 4" descr="A house with a driveway and a fence&#10;&#10;AI-generated content may be incorrect.">
            <a:extLst>
              <a:ext uri="{FF2B5EF4-FFF2-40B4-BE49-F238E27FC236}">
                <a16:creationId xmlns:a16="http://schemas.microsoft.com/office/drawing/2014/main" id="{0451EEDA-A8C3-20FD-A598-46C802536C76}"/>
              </a:ext>
            </a:extLst>
          </p:cNvPr>
          <p:cNvPicPr>
            <a:picLocks noChangeAspect="1"/>
          </p:cNvPicPr>
          <p:nvPr/>
        </p:nvPicPr>
        <p:blipFill>
          <a:blip r:embed="rId3"/>
          <a:stretch>
            <a:fillRect/>
          </a:stretch>
        </p:blipFill>
        <p:spPr>
          <a:xfrm>
            <a:off x="397247" y="1849294"/>
            <a:ext cx="6037420" cy="3677939"/>
          </a:xfrm>
          <a:prstGeom prst="rect">
            <a:avLst/>
          </a:prstGeom>
        </p:spPr>
      </p:pic>
      <p:sp>
        <p:nvSpPr>
          <p:cNvPr id="6" name="TextBox 5">
            <a:extLst>
              <a:ext uri="{FF2B5EF4-FFF2-40B4-BE49-F238E27FC236}">
                <a16:creationId xmlns:a16="http://schemas.microsoft.com/office/drawing/2014/main" id="{07F0F415-9048-D20A-6D76-565831A7FE72}"/>
              </a:ext>
            </a:extLst>
          </p:cNvPr>
          <p:cNvSpPr txBox="1"/>
          <p:nvPr/>
        </p:nvSpPr>
        <p:spPr>
          <a:xfrm>
            <a:off x="207702" y="7386561"/>
            <a:ext cx="3124200" cy="169277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600" b="1" dirty="0">
                <a:solidFill>
                  <a:srgbClr val="92D050"/>
                </a:solidFill>
                <a:latin typeface="Candara"/>
              </a:rPr>
              <a:t>Welcome to Willow Family Care </a:t>
            </a:r>
            <a:endParaRPr lang="en-US" dirty="0">
              <a:solidFill>
                <a:srgbClr val="92D050"/>
              </a:solidFill>
              <a:latin typeface="Aptos" panose="020B0004020202020204"/>
            </a:endParaRPr>
          </a:p>
          <a:p>
            <a:pPr algn="ctr"/>
            <a:r>
              <a:rPr lang="en-US" sz="2600" b="1" dirty="0">
                <a:solidFill>
                  <a:srgbClr val="92D050"/>
                </a:solidFill>
                <a:latin typeface="Candara"/>
              </a:rPr>
              <a:t>and your home at Chestnut Lodge!</a:t>
            </a:r>
            <a:endParaRPr lang="en-US">
              <a:solidFill>
                <a:srgbClr val="92D050"/>
              </a:solidFill>
            </a:endParaRPr>
          </a:p>
        </p:txBody>
      </p:sp>
      <p:sp>
        <p:nvSpPr>
          <p:cNvPr id="7" name="TextBox 6">
            <a:extLst>
              <a:ext uri="{FF2B5EF4-FFF2-40B4-BE49-F238E27FC236}">
                <a16:creationId xmlns:a16="http://schemas.microsoft.com/office/drawing/2014/main" id="{A3F69236-3717-A6C7-A4D6-9BD210E1323D}"/>
              </a:ext>
            </a:extLst>
          </p:cNvPr>
          <p:cNvSpPr txBox="1"/>
          <p:nvPr/>
        </p:nvSpPr>
        <p:spPr>
          <a:xfrm>
            <a:off x="3330725" y="6460871"/>
            <a:ext cx="3098800" cy="48936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1200" dirty="0">
                <a:latin typeface="Candara"/>
                <a:ea typeface="+mn-lt"/>
                <a:cs typeface="+mn-lt"/>
              </a:rPr>
              <a:t>We all hope you will be very happy here. This guide is to help you settle in and to answer some of the questions you may have. If you think of anymore, just ask any member of staff and they will be able to help you.</a:t>
            </a:r>
            <a:endParaRPr lang="en-US" sz="1200">
              <a:latin typeface="Candara"/>
            </a:endParaRPr>
          </a:p>
          <a:p>
            <a:pPr algn="just"/>
            <a:endParaRPr lang="en-US" sz="1200" dirty="0">
              <a:latin typeface="Candara"/>
              <a:ea typeface="+mn-lt"/>
              <a:cs typeface="+mn-lt"/>
            </a:endParaRPr>
          </a:p>
          <a:p>
            <a:pPr algn="just"/>
            <a:r>
              <a:rPr lang="en-US" sz="1200" dirty="0">
                <a:latin typeface="Candara"/>
                <a:ea typeface="+mn-lt"/>
                <a:cs typeface="+mn-lt"/>
              </a:rPr>
              <a:t>During your assessment week, you will probably get the hang of some of the house rules and routines. This booklet is your guide to Chestnut Lodge, your home, where we hope you will settle well and enjoy all that is on offer to you, both formal and fun.</a:t>
            </a:r>
            <a:endParaRPr lang="en-US" sz="1200">
              <a:latin typeface="Candara"/>
            </a:endParaRPr>
          </a:p>
          <a:p>
            <a:pPr algn="just"/>
            <a:endParaRPr lang="en-US" sz="1200" dirty="0">
              <a:latin typeface="Candara"/>
              <a:ea typeface="+mn-lt"/>
              <a:cs typeface="+mn-lt"/>
            </a:endParaRPr>
          </a:p>
          <a:p>
            <a:pPr algn="just"/>
            <a:r>
              <a:rPr lang="en-US" sz="1200" dirty="0">
                <a:latin typeface="Candara"/>
                <a:ea typeface="+mn-lt"/>
                <a:cs typeface="+mn-lt"/>
              </a:rPr>
              <a:t>We understand that you may be feeling anxious about coming to Chestnut Lodge. It is sometimes quite difficult to meet new people and be in a new environment, but we will try our best to help you settle in as quickly as possible.</a:t>
            </a:r>
            <a:endParaRPr lang="en-US" sz="1200">
              <a:latin typeface="Candara"/>
            </a:endParaRPr>
          </a:p>
          <a:p>
            <a:pPr algn="just"/>
            <a:endParaRPr lang="en-US" sz="1200" dirty="0">
              <a:latin typeface="Candara"/>
              <a:ea typeface="+mn-lt"/>
              <a:cs typeface="+mn-lt"/>
            </a:endParaRPr>
          </a:p>
          <a:p>
            <a:pPr algn="just"/>
            <a:r>
              <a:rPr lang="en-US" sz="1200" dirty="0">
                <a:latin typeface="Candara"/>
                <a:ea typeface="+mn-lt"/>
                <a:cs typeface="+mn-lt"/>
              </a:rPr>
              <a:t>Throughout this guide, we will look at some of the things that we are most often asked about. We hope you find this useful.</a:t>
            </a:r>
            <a:endParaRPr lang="en-US" sz="1200">
              <a:latin typeface="Candara"/>
            </a:endParaRPr>
          </a:p>
          <a:p>
            <a:pPr algn="just"/>
            <a:endParaRPr lang="en-US" sz="1200" dirty="0">
              <a:latin typeface="Candara"/>
              <a:ea typeface="+mn-lt"/>
              <a:cs typeface="+mn-lt"/>
            </a:endParaRPr>
          </a:p>
          <a:p>
            <a:pPr algn="just"/>
            <a:r>
              <a:rPr lang="en-US" sz="1200" dirty="0">
                <a:latin typeface="Candara"/>
                <a:ea typeface="+mn-lt"/>
                <a:cs typeface="+mn-lt"/>
              </a:rPr>
              <a:t>We look forward to having you join us at Chestnut Lodge!!</a:t>
            </a:r>
            <a:endParaRPr lang="en-US" sz="1200" dirty="0">
              <a:latin typeface="Candara"/>
            </a:endParaRPr>
          </a:p>
        </p:txBody>
      </p:sp>
      <p:sp>
        <p:nvSpPr>
          <p:cNvPr id="9" name="Slide Number Placeholder 8">
            <a:extLst>
              <a:ext uri="{FF2B5EF4-FFF2-40B4-BE49-F238E27FC236}">
                <a16:creationId xmlns:a16="http://schemas.microsoft.com/office/drawing/2014/main" id="{F7B0B3D8-370E-B6F4-C9F9-6D631590FAF0}"/>
              </a:ext>
            </a:extLst>
          </p:cNvPr>
          <p:cNvSpPr>
            <a:spLocks noGrp="1"/>
          </p:cNvSpPr>
          <p:nvPr>
            <p:ph type="sldNum" sz="quarter" idx="12"/>
          </p:nvPr>
        </p:nvSpPr>
        <p:spPr/>
        <p:txBody>
          <a:bodyPr/>
          <a:lstStyle/>
          <a:p>
            <a:fld id="{330EA680-D336-4FF7-8B7A-9848BB0A1C32}" type="slidenum">
              <a:rPr lang="en-US" smtClean="0"/>
              <a:t>1</a:t>
            </a:fld>
            <a:endParaRPr lang="en-US"/>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6F7F779-8C43-A7DC-FE15-9AB5DE9FCE5F}"/>
              </a:ext>
            </a:extLst>
          </p:cNvPr>
          <p:cNvSpPr>
            <a:spLocks noGrp="1"/>
          </p:cNvSpPr>
          <p:nvPr>
            <p:ph type="sldNum" sz="quarter" idx="12"/>
          </p:nvPr>
        </p:nvSpPr>
        <p:spPr/>
        <p:txBody>
          <a:bodyPr/>
          <a:lstStyle/>
          <a:p>
            <a:fld id="{330EA680-D336-4FF7-8B7A-9848BB0A1C32}" type="slidenum">
              <a:rPr lang="en-US" sz="1200" dirty="0" smtClean="0">
                <a:latin typeface="Candara"/>
              </a:rPr>
              <a:t>10</a:t>
            </a:fld>
            <a:endParaRPr lang="en-US" sz="1200" dirty="0">
              <a:latin typeface="Candara"/>
            </a:endParaRPr>
          </a:p>
        </p:txBody>
      </p:sp>
      <p:sp>
        <p:nvSpPr>
          <p:cNvPr id="3" name="TextBox 2">
            <a:extLst>
              <a:ext uri="{FF2B5EF4-FFF2-40B4-BE49-F238E27FC236}">
                <a16:creationId xmlns:a16="http://schemas.microsoft.com/office/drawing/2014/main" id="{7DBAB27C-367C-0A68-D8CE-31C0DF76EB56}"/>
              </a:ext>
            </a:extLst>
          </p:cNvPr>
          <p:cNvSpPr txBox="1"/>
          <p:nvPr/>
        </p:nvSpPr>
        <p:spPr>
          <a:xfrm>
            <a:off x="309085" y="383533"/>
            <a:ext cx="2844207" cy="109876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solidFill>
                  <a:srgbClr val="92D050"/>
                </a:solidFill>
                <a:latin typeface="Candara"/>
              </a:rPr>
              <a:t>RIGHT TO MAKE A COMPLAINT</a:t>
            </a:r>
            <a:endParaRPr lang="en-US" dirty="0">
              <a:solidFill>
                <a:srgbClr val="92D050"/>
              </a:solidFill>
              <a:latin typeface="Candara"/>
            </a:endParaRPr>
          </a:p>
          <a:p>
            <a:endParaRPr lang="en-US" sz="1200" dirty="0">
              <a:latin typeface="Candara"/>
            </a:endParaRPr>
          </a:p>
          <a:p>
            <a:pPr algn="just"/>
            <a:r>
              <a:rPr lang="en-US" sz="1200" dirty="0">
                <a:latin typeface="Candara"/>
              </a:rPr>
              <a:t>If you want to make a complaint, whether it is a problem with another child, a member of staff, or with the way you are being cared for, there are many ways in which you can complain. If you are unclear how to do this, a member of staff can help you. You can also bring your complaints to:</a:t>
            </a:r>
            <a:endParaRPr lang="en-US" dirty="0"/>
          </a:p>
          <a:p>
            <a:pPr algn="just"/>
            <a:endParaRPr lang="en-US" sz="1200" dirty="0">
              <a:latin typeface="Candara"/>
            </a:endParaRPr>
          </a:p>
          <a:p>
            <a:pPr marL="285750" indent="-285750" algn="just">
              <a:buFont typeface="Arial"/>
              <a:buChar char="•"/>
            </a:pPr>
            <a:r>
              <a:rPr lang="en-US" sz="1200" dirty="0">
                <a:latin typeface="Candara"/>
              </a:rPr>
              <a:t>House Meetings</a:t>
            </a:r>
          </a:p>
          <a:p>
            <a:pPr marL="285750" indent="-285750" algn="just">
              <a:buFont typeface="Arial"/>
              <a:buChar char="•"/>
            </a:pPr>
            <a:r>
              <a:rPr lang="en-US" sz="1200" dirty="0">
                <a:latin typeface="Candara"/>
              </a:rPr>
              <a:t>Keywork Sessions</a:t>
            </a:r>
          </a:p>
          <a:p>
            <a:pPr marL="285750" indent="-285750" algn="just">
              <a:buFont typeface="Arial"/>
              <a:buChar char="•"/>
            </a:pPr>
            <a:r>
              <a:rPr lang="en-US" sz="1200" dirty="0">
                <a:latin typeface="Candara"/>
              </a:rPr>
              <a:t>Home / Assistant Managers</a:t>
            </a:r>
          </a:p>
          <a:p>
            <a:pPr marL="285750" indent="-285750" algn="just">
              <a:buFont typeface="Arial"/>
              <a:buChar char="•"/>
            </a:pPr>
            <a:r>
              <a:rPr lang="en-US" sz="1200" dirty="0">
                <a:latin typeface="Candara"/>
              </a:rPr>
              <a:t>Calling your Social Worker</a:t>
            </a:r>
          </a:p>
          <a:p>
            <a:pPr marL="285750" indent="-285750" algn="just">
              <a:buFont typeface="Arial"/>
              <a:buChar char="•"/>
            </a:pPr>
            <a:r>
              <a:rPr lang="en-US" sz="1200" dirty="0">
                <a:latin typeface="Candara"/>
              </a:rPr>
              <a:t>Speaking with Willow Family Directors – David, Jamie or Annie.</a:t>
            </a:r>
          </a:p>
          <a:p>
            <a:pPr algn="just"/>
            <a:endParaRPr lang="en-US" sz="1200" dirty="0">
              <a:latin typeface="Candara" panose="020E0502030303020204" pitchFamily="34" charset="0"/>
            </a:endParaRPr>
          </a:p>
          <a:p>
            <a:r>
              <a:rPr lang="en-GB" sz="1200" b="1" dirty="0">
                <a:latin typeface="Candara" panose="020E0502030303020204" pitchFamily="34" charset="0"/>
              </a:rPr>
              <a:t>RIGHT TO MAKE A COMPLAINT</a:t>
            </a:r>
            <a:endParaRPr lang="en-GB" sz="1200" dirty="0">
              <a:latin typeface="Candara" panose="020E0502030303020204" pitchFamily="34" charset="0"/>
            </a:endParaRPr>
          </a:p>
          <a:p>
            <a:r>
              <a:rPr lang="en-US" sz="1200" dirty="0">
                <a:latin typeface="Candara" panose="020E0502030303020204" pitchFamily="34" charset="0"/>
              </a:rPr>
              <a:t>If you want to make a complaint, whether it is a problem with another child, a member of staff, or with the way you are being cared for, there are many ways in which you can complain. If you are unclear how to do this, a member of staff can help you. You can also bring your complaints to:</a:t>
            </a:r>
            <a:endParaRPr lang="en-GB" sz="1200" dirty="0">
              <a:latin typeface="Candara" panose="020E0502030303020204" pitchFamily="34" charset="0"/>
            </a:endParaRPr>
          </a:p>
          <a:p>
            <a:pPr lvl="0"/>
            <a:r>
              <a:rPr lang="en-US" sz="1200" dirty="0">
                <a:latin typeface="Candara" panose="020E0502030303020204" pitchFamily="34" charset="0"/>
              </a:rPr>
              <a:t>House Meetings</a:t>
            </a:r>
            <a:endParaRPr lang="en-GB" sz="1200" dirty="0">
              <a:latin typeface="Candara" panose="020E0502030303020204" pitchFamily="34" charset="0"/>
            </a:endParaRPr>
          </a:p>
          <a:p>
            <a:pPr lvl="0"/>
            <a:r>
              <a:rPr lang="en-US" sz="1200" dirty="0">
                <a:latin typeface="Candara" panose="020E0502030303020204" pitchFamily="34" charset="0"/>
              </a:rPr>
              <a:t>Keywork Sessions</a:t>
            </a:r>
            <a:endParaRPr lang="en-GB" sz="1200" dirty="0">
              <a:latin typeface="Candara" panose="020E0502030303020204" pitchFamily="34" charset="0"/>
            </a:endParaRPr>
          </a:p>
          <a:p>
            <a:pPr lvl="0"/>
            <a:r>
              <a:rPr lang="en-US" sz="1200" dirty="0">
                <a:latin typeface="Candara" panose="020E0502030303020204" pitchFamily="34" charset="0"/>
              </a:rPr>
              <a:t>Home / Assistant Managers</a:t>
            </a:r>
            <a:endParaRPr lang="en-GB" sz="1200" dirty="0">
              <a:latin typeface="Candara" panose="020E0502030303020204" pitchFamily="34" charset="0"/>
            </a:endParaRPr>
          </a:p>
          <a:p>
            <a:pPr lvl="0"/>
            <a:r>
              <a:rPr lang="en-US" sz="1200" dirty="0">
                <a:latin typeface="Candara" panose="020E0502030303020204" pitchFamily="34" charset="0"/>
              </a:rPr>
              <a:t>Calling your Social Worker</a:t>
            </a:r>
            <a:endParaRPr lang="en-GB" sz="1200" dirty="0">
              <a:latin typeface="Candara" panose="020E0502030303020204" pitchFamily="34" charset="0"/>
            </a:endParaRPr>
          </a:p>
          <a:p>
            <a:pPr lvl="0"/>
            <a:r>
              <a:rPr lang="en-US" sz="1200" dirty="0">
                <a:latin typeface="Candara" panose="020E0502030303020204" pitchFamily="34" charset="0"/>
              </a:rPr>
              <a:t>Speaking with Willow Family Directors – David, Jamie or Annie.</a:t>
            </a:r>
            <a:endParaRPr lang="en-GB" sz="1200" dirty="0">
              <a:latin typeface="Candara" panose="020E0502030303020204" pitchFamily="34" charset="0"/>
            </a:endParaRPr>
          </a:p>
          <a:p>
            <a:r>
              <a:rPr lang="en-US" sz="1200" dirty="0">
                <a:latin typeface="Candara" panose="020E0502030303020204" pitchFamily="34" charset="0"/>
              </a:rPr>
              <a:t> </a:t>
            </a:r>
            <a:endParaRPr lang="en-GB" sz="1200" dirty="0">
              <a:latin typeface="Candara" panose="020E0502030303020204" pitchFamily="34" charset="0"/>
            </a:endParaRPr>
          </a:p>
          <a:p>
            <a:r>
              <a:rPr lang="en-GB" sz="1200" b="1" dirty="0">
                <a:latin typeface="Candara" panose="020E0502030303020204" pitchFamily="34" charset="0"/>
              </a:rPr>
              <a:t>WHAT HAPPENS AFTER YOU MAKE A COMPLAINT</a:t>
            </a:r>
            <a:endParaRPr lang="en-GB" sz="1200" dirty="0">
              <a:latin typeface="Candara" panose="020E0502030303020204" pitchFamily="34" charset="0"/>
            </a:endParaRPr>
          </a:p>
          <a:p>
            <a:r>
              <a:rPr lang="en-GB" sz="1200" dirty="0">
                <a:latin typeface="Candara" panose="020E0502030303020204" pitchFamily="34" charset="0"/>
              </a:rPr>
              <a:t> </a:t>
            </a:r>
          </a:p>
          <a:p>
            <a:r>
              <a:rPr lang="en-GB" sz="1200" dirty="0">
                <a:latin typeface="Candara" panose="020E0502030303020204" pitchFamily="34" charset="0"/>
              </a:rPr>
              <a:t>We take all complaints seriously and will always try to deal with them fairly, respectfully, and as quickly as possible.</a:t>
            </a:r>
          </a:p>
          <a:p>
            <a:r>
              <a:rPr lang="en-GB" sz="1200" dirty="0">
                <a:latin typeface="Candara" panose="020E0502030303020204" pitchFamily="34" charset="0"/>
              </a:rPr>
              <a:t> </a:t>
            </a:r>
          </a:p>
          <a:p>
            <a:r>
              <a:rPr lang="en-GB" sz="1200" dirty="0">
                <a:latin typeface="Candara" panose="020E0502030303020204" pitchFamily="34" charset="0"/>
              </a:rPr>
              <a:t>Once a complaint has been raised:</a:t>
            </a:r>
          </a:p>
          <a:p>
            <a:r>
              <a:rPr lang="en-GB" sz="1200" dirty="0">
                <a:latin typeface="Candara" panose="020E0502030303020204" pitchFamily="34" charset="0"/>
              </a:rPr>
              <a:t>Within 24 hours</a:t>
            </a:r>
          </a:p>
          <a:p>
            <a:r>
              <a:rPr lang="en-GB" sz="1200" dirty="0">
                <a:latin typeface="Candara" panose="020E0502030303020204" pitchFamily="34" charset="0"/>
              </a:rPr>
              <a:t> </a:t>
            </a:r>
          </a:p>
          <a:p>
            <a:r>
              <a:rPr lang="en-GB" sz="1200" dirty="0">
                <a:latin typeface="Candara" panose="020E0502030303020204" pitchFamily="34" charset="0"/>
              </a:rPr>
              <a:t>Your complaint will be shared with the management team so they are aware and can decide the best way to respond.</a:t>
            </a:r>
          </a:p>
          <a:p>
            <a:r>
              <a:rPr lang="en-GB" sz="1200" dirty="0">
                <a:latin typeface="Candara" panose="020E0502030303020204" pitchFamily="34" charset="0"/>
              </a:rPr>
              <a:t>Within 48 hours</a:t>
            </a:r>
          </a:p>
          <a:p>
            <a:r>
              <a:rPr lang="en-GB" sz="1200" dirty="0">
                <a:latin typeface="Candara" panose="020E0502030303020204" pitchFamily="34" charset="0"/>
              </a:rPr>
              <a:t> </a:t>
            </a:r>
          </a:p>
          <a:p>
            <a:r>
              <a:rPr lang="en-GB" sz="1200" dirty="0">
                <a:latin typeface="Candara" panose="020E0502030303020204" pitchFamily="34" charset="0"/>
              </a:rPr>
              <a:t>You will be given a response to let you know that your complaint has been received and what will happen next. This may include who is dealing with it and what steps will be taken.</a:t>
            </a:r>
          </a:p>
          <a:p>
            <a:r>
              <a:rPr lang="en-GB" sz="1200" dirty="0">
                <a:latin typeface="Candara" panose="020E0502030303020204" pitchFamily="34" charset="0"/>
              </a:rPr>
              <a:t>Up to 7 days</a:t>
            </a:r>
          </a:p>
          <a:p>
            <a:r>
              <a:rPr lang="en-GB" sz="1200" dirty="0">
                <a:latin typeface="Candara" panose="020E0502030303020204" pitchFamily="34" charset="0"/>
              </a:rPr>
              <a:t> </a:t>
            </a:r>
          </a:p>
          <a:p>
            <a:r>
              <a:rPr lang="en-GB" sz="1200" dirty="0">
                <a:latin typeface="Candara" panose="020E0502030303020204" pitchFamily="34" charset="0"/>
              </a:rPr>
              <a:t> </a:t>
            </a:r>
          </a:p>
        </p:txBody>
      </p:sp>
      <p:sp>
        <p:nvSpPr>
          <p:cNvPr id="4" name="TextBox 3">
            <a:extLst>
              <a:ext uri="{FF2B5EF4-FFF2-40B4-BE49-F238E27FC236}">
                <a16:creationId xmlns:a16="http://schemas.microsoft.com/office/drawing/2014/main" id="{1860DBA7-0BED-C475-4F44-FD1A4D5C20C3}"/>
              </a:ext>
            </a:extLst>
          </p:cNvPr>
          <p:cNvSpPr txBox="1"/>
          <p:nvPr/>
        </p:nvSpPr>
        <p:spPr>
          <a:xfrm>
            <a:off x="3444906" y="7742730"/>
            <a:ext cx="3087548" cy="30469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endParaRPr lang="en-US" sz="1200" dirty="0">
              <a:latin typeface="Candara"/>
            </a:endParaRPr>
          </a:p>
          <a:p>
            <a:pPr algn="just"/>
            <a:r>
              <a:rPr lang="en-US" sz="1200" dirty="0">
                <a:latin typeface="Candara"/>
              </a:rPr>
              <a:t>If you’re in care, leaving care, living away from home or working with social services, they can give you free, impartial help and advice. You can speak to them confidentially about any questions you have or anything that’s troubling you – no issue is too big or too small. Just get in touch with them via email: </a:t>
            </a:r>
            <a:r>
              <a:rPr lang="en-US" sz="1200" dirty="0">
                <a:latin typeface="Candara"/>
                <a:hlinkClick r:id="rId2"/>
              </a:rPr>
              <a:t>help.team@childrenscommissioner.gov.uk</a:t>
            </a:r>
            <a:endParaRPr lang="en-US" sz="1200" dirty="0">
              <a:latin typeface="Candara"/>
            </a:endParaRPr>
          </a:p>
          <a:p>
            <a:pPr algn="just"/>
            <a:endParaRPr lang="en-US" sz="1200" dirty="0">
              <a:latin typeface="Candara"/>
            </a:endParaRPr>
          </a:p>
          <a:p>
            <a:pPr algn="just"/>
            <a:r>
              <a:rPr lang="en-US" sz="1200" dirty="0">
                <a:latin typeface="Candara"/>
              </a:rPr>
              <a:t>If you’d rather speak to them on the phone, you can call free on 0800 528 0731 or visit the website: </a:t>
            </a:r>
            <a:endParaRPr lang="en-US" sz="1200" dirty="0">
              <a:latin typeface="Aptos" panose="020B0004020202020204"/>
            </a:endParaRPr>
          </a:p>
          <a:p>
            <a:pPr algn="just"/>
            <a:r>
              <a:rPr lang="en-US" sz="1200" u="sng" dirty="0">
                <a:latin typeface="Candara"/>
                <a:hlinkClick r:id="rId3"/>
              </a:rPr>
              <a:t>Homepage|Children's Commissioner for England</a:t>
            </a:r>
            <a:endParaRPr lang="en-US" sz="1200" dirty="0"/>
          </a:p>
        </p:txBody>
      </p:sp>
      <p:sp>
        <p:nvSpPr>
          <p:cNvPr id="5" name="TextBox 4">
            <a:extLst>
              <a:ext uri="{FF2B5EF4-FFF2-40B4-BE49-F238E27FC236}">
                <a16:creationId xmlns:a16="http://schemas.microsoft.com/office/drawing/2014/main" id="{87B82482-D5BF-2AD4-B5F2-A7E228B89AE7}"/>
              </a:ext>
            </a:extLst>
          </p:cNvPr>
          <p:cNvSpPr txBox="1"/>
          <p:nvPr/>
        </p:nvSpPr>
        <p:spPr>
          <a:xfrm>
            <a:off x="3428446" y="383533"/>
            <a:ext cx="3120469" cy="443198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solidFill>
                  <a:srgbClr val="92D050"/>
                </a:solidFill>
                <a:latin typeface="Candara"/>
              </a:rPr>
              <a:t>SUPPORT LINES</a:t>
            </a:r>
            <a:endParaRPr lang="en-US" dirty="0">
              <a:solidFill>
                <a:srgbClr val="92D050"/>
              </a:solidFill>
            </a:endParaRPr>
          </a:p>
          <a:p>
            <a:pPr algn="ctr"/>
            <a:endParaRPr lang="en-US" sz="1200">
              <a:latin typeface="Candara"/>
            </a:endParaRPr>
          </a:p>
          <a:p>
            <a:pPr algn="just"/>
            <a:r>
              <a:rPr lang="en-US" sz="1200" dirty="0">
                <a:latin typeface="Candara"/>
              </a:rPr>
              <a:t>The Youth Emotional Support (YES) service is aimed at children and young people ages 11-18 years and offers support for concerns relating to emotional wellbeing and other concerns.</a:t>
            </a:r>
          </a:p>
          <a:p>
            <a:pPr algn="just"/>
            <a:endParaRPr lang="en-US" sz="1200" dirty="0">
              <a:latin typeface="Candara"/>
            </a:endParaRPr>
          </a:p>
          <a:p>
            <a:pPr marL="285750" indent="-285750" algn="just">
              <a:buFont typeface="Arial"/>
              <a:buChar char="•"/>
            </a:pPr>
            <a:r>
              <a:rPr lang="en-US" sz="1200" dirty="0">
                <a:latin typeface="Candara"/>
              </a:rPr>
              <a:t>Mental, physical, or sexual health</a:t>
            </a:r>
            <a:endParaRPr lang="en-US" sz="1200">
              <a:latin typeface="Candara"/>
            </a:endParaRPr>
          </a:p>
          <a:p>
            <a:pPr marL="285750" indent="-285750" algn="just">
              <a:buFont typeface="Arial"/>
              <a:buChar char="•"/>
            </a:pPr>
            <a:r>
              <a:rPr lang="en-US" sz="1200" dirty="0">
                <a:latin typeface="Candara"/>
              </a:rPr>
              <a:t>Family and peer relationships</a:t>
            </a:r>
            <a:endParaRPr lang="en-US" sz="1200">
              <a:latin typeface="Candara"/>
            </a:endParaRPr>
          </a:p>
          <a:p>
            <a:pPr marL="285750" indent="-285750" algn="just">
              <a:buFont typeface="Arial"/>
              <a:buChar char="•"/>
            </a:pPr>
            <a:r>
              <a:rPr lang="en-US" sz="1200" dirty="0">
                <a:latin typeface="Candara"/>
              </a:rPr>
              <a:t>Education and employment</a:t>
            </a:r>
            <a:endParaRPr lang="en-US" sz="1200">
              <a:latin typeface="Candara"/>
            </a:endParaRPr>
          </a:p>
          <a:p>
            <a:pPr marL="285750" indent="-285750" algn="just">
              <a:buFont typeface="Arial"/>
              <a:buChar char="•"/>
            </a:pPr>
            <a:r>
              <a:rPr lang="en-US" sz="1200" dirty="0">
                <a:latin typeface="Candara"/>
              </a:rPr>
              <a:t>Housing and homelessness </a:t>
            </a:r>
            <a:endParaRPr lang="en-US" sz="1200">
              <a:latin typeface="Candara"/>
            </a:endParaRPr>
          </a:p>
          <a:p>
            <a:pPr marL="285750" indent="-285750" algn="just">
              <a:buFont typeface="Arial"/>
              <a:buChar char="•"/>
            </a:pPr>
            <a:r>
              <a:rPr lang="en-US" sz="1200" dirty="0">
                <a:latin typeface="Candara"/>
              </a:rPr>
              <a:t>Criminal or sexual exploitation</a:t>
            </a:r>
            <a:endParaRPr lang="en-US" sz="1200">
              <a:latin typeface="Candara"/>
            </a:endParaRPr>
          </a:p>
          <a:p>
            <a:pPr marL="285750" indent="-285750" algn="just">
              <a:buFont typeface="Arial"/>
              <a:buChar char="•"/>
            </a:pPr>
            <a:r>
              <a:rPr lang="en-US" sz="1200" dirty="0">
                <a:latin typeface="Candara"/>
              </a:rPr>
              <a:t>Substance misuse </a:t>
            </a:r>
            <a:endParaRPr lang="en-US" sz="1200">
              <a:latin typeface="Candara"/>
            </a:endParaRPr>
          </a:p>
          <a:p>
            <a:pPr algn="just"/>
            <a:endParaRPr lang="en-US" sz="1200" dirty="0">
              <a:latin typeface="Candara"/>
            </a:endParaRPr>
          </a:p>
          <a:p>
            <a:pPr algn="just"/>
            <a:r>
              <a:rPr lang="en-US" sz="1200" dirty="0">
                <a:latin typeface="Candara"/>
              </a:rPr>
              <a:t>You can access their services through ‘find it out </a:t>
            </a:r>
            <a:r>
              <a:rPr lang="en-US" sz="1200" err="1">
                <a:latin typeface="Candara"/>
              </a:rPr>
              <a:t>plus’</a:t>
            </a:r>
            <a:r>
              <a:rPr lang="en-US" sz="1200" dirty="0">
                <a:latin typeface="Candara"/>
              </a:rPr>
              <a:t> </a:t>
            </a:r>
            <a:r>
              <a:rPr lang="en-US" sz="1200" err="1">
                <a:latin typeface="Candara"/>
              </a:rPr>
              <a:t>centres</a:t>
            </a:r>
            <a:r>
              <a:rPr lang="en-US" sz="1200" dirty="0">
                <a:latin typeface="Candara"/>
              </a:rPr>
              <a:t> in West Sussex. The nearest West Sussex Centre is Adur and can be contacted on the number below:</a:t>
            </a:r>
            <a:endParaRPr lang="en-US" sz="1200">
              <a:latin typeface="Candara"/>
            </a:endParaRPr>
          </a:p>
          <a:p>
            <a:pPr marL="285750" indent="-285750" algn="just">
              <a:buFont typeface="Arial"/>
              <a:buChar char="•"/>
            </a:pPr>
            <a:r>
              <a:rPr lang="en-US" sz="1200" dirty="0">
                <a:latin typeface="Candara"/>
              </a:rPr>
              <a:t>Telephone: 01403 229900 (Mon-Fri</a:t>
            </a:r>
            <a:endParaRPr lang="en-US" sz="1200">
              <a:latin typeface="Candara"/>
            </a:endParaRPr>
          </a:p>
          <a:p>
            <a:pPr algn="just"/>
            <a:r>
              <a:rPr lang="en-US" sz="1200" dirty="0">
                <a:latin typeface="Candara"/>
              </a:rPr>
              <a:t>  9am to 5pm)</a:t>
            </a:r>
            <a:endParaRPr lang="en-US" sz="1200">
              <a:latin typeface="Candara"/>
            </a:endParaRPr>
          </a:p>
          <a:p>
            <a:pPr marL="285750" indent="-285750" algn="just">
              <a:buFont typeface="Arial"/>
              <a:buChar char="•"/>
            </a:pPr>
            <a:r>
              <a:rPr lang="en-US" sz="1200">
                <a:latin typeface="Candara"/>
              </a:rPr>
              <a:t>Email: </a:t>
            </a:r>
            <a:r>
              <a:rPr lang="en-US" sz="1200" u="sng" dirty="0">
                <a:latin typeface="Candara"/>
                <a:hlinkClick r:id="rId4"/>
              </a:rPr>
              <a:t>WSChildrenServices@westsussex.gov.uk</a:t>
            </a:r>
            <a:endParaRPr lang="en-US" sz="1200" dirty="0"/>
          </a:p>
        </p:txBody>
      </p:sp>
      <p:sp>
        <p:nvSpPr>
          <p:cNvPr id="6" name="TextBox 5">
            <a:extLst>
              <a:ext uri="{FF2B5EF4-FFF2-40B4-BE49-F238E27FC236}">
                <a16:creationId xmlns:a16="http://schemas.microsoft.com/office/drawing/2014/main" id="{71C59CC3-BD55-A4DF-15B7-737F68ABFB7F}"/>
              </a:ext>
            </a:extLst>
          </p:cNvPr>
          <p:cNvSpPr txBox="1"/>
          <p:nvPr/>
        </p:nvSpPr>
        <p:spPr>
          <a:xfrm>
            <a:off x="3529943" y="5477944"/>
            <a:ext cx="2897501" cy="1754326"/>
          </a:xfrm>
          <a:prstGeom prst="rect">
            <a:avLst/>
          </a:prstGeom>
          <a:noFill/>
          <a:ln w="28575">
            <a:solidFill>
              <a:schemeClr val="tx2">
                <a:lumMod val="75000"/>
                <a:lumOff val="25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solidFill>
                  <a:srgbClr val="002060"/>
                </a:solidFill>
                <a:ea typeface="+mn-lt"/>
                <a:cs typeface="+mn-lt"/>
              </a:rPr>
              <a:t>“</a:t>
            </a:r>
            <a:r>
              <a:rPr lang="en-US" i="1" dirty="0">
                <a:solidFill>
                  <a:srgbClr val="000000"/>
                </a:solidFill>
                <a:ea typeface="+mn-lt"/>
                <a:cs typeface="+mn-lt"/>
              </a:rPr>
              <a:t>Promise me you’ll always remember – you're braver than you believe, stronger than you seem, and smarter than you think” </a:t>
            </a:r>
            <a:endParaRPr lang="en-US">
              <a:solidFill>
                <a:srgbClr val="000000"/>
              </a:solidFill>
              <a:ea typeface="+mn-lt"/>
              <a:cs typeface="+mn-lt"/>
            </a:endParaRPr>
          </a:p>
          <a:p>
            <a:pPr algn="ctr"/>
            <a:r>
              <a:rPr lang="en-US" i="1" dirty="0">
                <a:ea typeface="+mn-lt"/>
                <a:cs typeface="+mn-lt"/>
              </a:rPr>
              <a:t> Christopher Robin</a:t>
            </a:r>
            <a:endParaRPr lang="en-US" dirty="0"/>
          </a:p>
        </p:txBody>
      </p:sp>
    </p:spTree>
    <p:extLst>
      <p:ext uri="{BB962C8B-B14F-4D97-AF65-F5344CB8AC3E}">
        <p14:creationId xmlns:p14="http://schemas.microsoft.com/office/powerpoint/2010/main" val="1493484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E6DE9A8-1652-DF2F-1046-BA74CFD1F17E}"/>
              </a:ext>
            </a:extLst>
          </p:cNvPr>
          <p:cNvSpPr>
            <a:spLocks noGrp="1"/>
          </p:cNvSpPr>
          <p:nvPr>
            <p:ph sz="half" idx="1"/>
          </p:nvPr>
        </p:nvSpPr>
        <p:spPr>
          <a:xfrm>
            <a:off x="510301" y="5496560"/>
            <a:ext cx="5999957" cy="2997201"/>
          </a:xfrm>
        </p:spPr>
        <p:txBody>
          <a:bodyPr>
            <a:normAutofit fontScale="92500" lnSpcReduction="10000"/>
          </a:bodyPr>
          <a:lstStyle/>
          <a:p>
            <a:endParaRPr lang="en-GB" sz="1300" dirty="0">
              <a:latin typeface="Candara" panose="020E0502030303020204" pitchFamily="34" charset="0"/>
            </a:endParaRPr>
          </a:p>
          <a:p>
            <a:pPr marL="0" indent="0" algn="ctr">
              <a:buNone/>
            </a:pPr>
            <a:r>
              <a:rPr lang="en-US" sz="1900" b="1" dirty="0">
                <a:solidFill>
                  <a:srgbClr val="92D050"/>
                </a:solidFill>
                <a:latin typeface="Candara"/>
              </a:rPr>
              <a:t>OFSTED – CONTACT INFORMATION</a:t>
            </a:r>
            <a:endParaRPr lang="en-US" sz="1900" dirty="0">
              <a:solidFill>
                <a:srgbClr val="92D050"/>
              </a:solidFill>
              <a:latin typeface="Candara"/>
            </a:endParaRPr>
          </a:p>
          <a:p>
            <a:endParaRPr lang="en-GB" sz="1300" dirty="0">
              <a:latin typeface="Candara" panose="020E0502030303020204" pitchFamily="34" charset="0"/>
            </a:endParaRPr>
          </a:p>
          <a:p>
            <a:r>
              <a:rPr lang="en-GB" sz="1300" dirty="0">
                <a:latin typeface="Candara" panose="020E0502030303020204" pitchFamily="34" charset="0"/>
              </a:rPr>
              <a:t>You will always be listened to, kept informed, and supported throughout the process. Making a complaint will not get you into trouble, and you will not be treated unfairly for speaking up.</a:t>
            </a:r>
          </a:p>
          <a:p>
            <a:r>
              <a:rPr lang="en-GB" sz="1300" dirty="0">
                <a:latin typeface="Candara" panose="020E0502030303020204" pitchFamily="34" charset="0"/>
              </a:rPr>
              <a:t>If you are unhappy with how your complaint is being handled, you can ask for further support or contact Ofsted or the Children’s Commissioner.</a:t>
            </a:r>
            <a:endParaRPr lang="en-US" sz="1300" dirty="0">
              <a:latin typeface="Candara" panose="020E0502030303020204" pitchFamily="34" charset="0"/>
            </a:endParaRPr>
          </a:p>
          <a:p>
            <a:pPr algn="just"/>
            <a:r>
              <a:rPr lang="en-US" sz="1300" dirty="0">
                <a:latin typeface="Candara" panose="020E0502030303020204" pitchFamily="34" charset="0"/>
              </a:rPr>
              <a:t>You can also complain to Ofsted:</a:t>
            </a:r>
          </a:p>
          <a:p>
            <a:pPr marL="285750" indent="-285750" algn="just">
              <a:buFont typeface="Arial"/>
              <a:buChar char="•"/>
            </a:pPr>
            <a:r>
              <a:rPr lang="en-US" sz="1300" dirty="0">
                <a:latin typeface="Candara" panose="020E0502030303020204" pitchFamily="34" charset="0"/>
              </a:rPr>
              <a:t>Write to: Ofsted, Piccadilly Gate, Store Street, Manchester, M1 2WD</a:t>
            </a:r>
          </a:p>
          <a:p>
            <a:pPr marL="285750" indent="-285750" algn="just">
              <a:buFont typeface="Arial"/>
              <a:buChar char="•"/>
            </a:pPr>
            <a:r>
              <a:rPr lang="en-US" sz="1300" dirty="0">
                <a:latin typeface="Candara" panose="020E0502030303020204" pitchFamily="34" charset="0"/>
              </a:rPr>
              <a:t>Email: </a:t>
            </a:r>
            <a:r>
              <a:rPr lang="en-US" sz="1300" u="sng" dirty="0">
                <a:latin typeface="Candara" panose="020E0502030303020204" pitchFamily="34" charset="0"/>
                <a:hlinkClick r:id="rId2"/>
              </a:rPr>
              <a:t>enquiries@ofsted.gov.uk</a:t>
            </a:r>
            <a:endParaRPr lang="en-US" sz="1300" dirty="0">
              <a:latin typeface="Candara" panose="020E0502030303020204" pitchFamily="34" charset="0"/>
            </a:endParaRPr>
          </a:p>
          <a:p>
            <a:pPr marL="285750" indent="-285750" algn="just">
              <a:buFont typeface="Arial"/>
              <a:buChar char="•"/>
            </a:pPr>
            <a:r>
              <a:rPr lang="en-US" sz="1300" dirty="0">
                <a:latin typeface="Candara" panose="020E0502030303020204" pitchFamily="34" charset="0"/>
              </a:rPr>
              <a:t>Telephone: 0300 123 4666</a:t>
            </a:r>
          </a:p>
          <a:p>
            <a:endParaRPr lang="en-GB" dirty="0"/>
          </a:p>
        </p:txBody>
      </p:sp>
      <p:sp>
        <p:nvSpPr>
          <p:cNvPr id="2" name="Slide Number Placeholder 1">
            <a:extLst>
              <a:ext uri="{FF2B5EF4-FFF2-40B4-BE49-F238E27FC236}">
                <a16:creationId xmlns:a16="http://schemas.microsoft.com/office/drawing/2014/main" id="{BB170C8D-01EE-06FC-E059-FC46C04286FB}"/>
              </a:ext>
            </a:extLst>
          </p:cNvPr>
          <p:cNvSpPr>
            <a:spLocks noGrp="1"/>
          </p:cNvSpPr>
          <p:nvPr>
            <p:ph type="sldNum" sz="quarter" idx="12"/>
          </p:nvPr>
        </p:nvSpPr>
        <p:spPr/>
        <p:txBody>
          <a:bodyPr/>
          <a:lstStyle/>
          <a:p>
            <a:fld id="{330EA680-D336-4FF7-8B7A-9848BB0A1C32}" type="slidenum">
              <a:rPr lang="en-US" smtClean="0"/>
              <a:t>11</a:t>
            </a:fld>
            <a:endParaRPr lang="en-US"/>
          </a:p>
        </p:txBody>
      </p:sp>
      <p:sp>
        <p:nvSpPr>
          <p:cNvPr id="6" name="TextBox 5">
            <a:extLst>
              <a:ext uri="{FF2B5EF4-FFF2-40B4-BE49-F238E27FC236}">
                <a16:creationId xmlns:a16="http://schemas.microsoft.com/office/drawing/2014/main" id="{8958EC87-A959-B3E4-DF8C-C548CFDEFF06}"/>
              </a:ext>
            </a:extLst>
          </p:cNvPr>
          <p:cNvSpPr txBox="1"/>
          <p:nvPr/>
        </p:nvSpPr>
        <p:spPr>
          <a:xfrm>
            <a:off x="642142" y="801217"/>
            <a:ext cx="5573713" cy="3600986"/>
          </a:xfrm>
          <a:prstGeom prst="rect">
            <a:avLst/>
          </a:prstGeom>
          <a:noFill/>
        </p:spPr>
        <p:txBody>
          <a:bodyPr wrap="square" rtlCol="0">
            <a:spAutoFit/>
          </a:bodyPr>
          <a:lstStyle/>
          <a:p>
            <a:r>
              <a:rPr lang="en-GB" sz="1200" dirty="0">
                <a:latin typeface="Candara" panose="020E0502030303020204" pitchFamily="34" charset="0"/>
              </a:rPr>
              <a:t>We aim to fully resolve complaints within one week. This may include meetings, speaking to the people involved, and agreeing any actions needed. If it is likely to take longer, we will explain why and keep you updated.</a:t>
            </a:r>
          </a:p>
          <a:p>
            <a:endParaRPr lang="en-GB" sz="1200" dirty="0">
              <a:latin typeface="Candara" panose="020E0502030303020204" pitchFamily="34" charset="0"/>
            </a:endParaRPr>
          </a:p>
          <a:p>
            <a:r>
              <a:rPr lang="en-GB" sz="1200" dirty="0">
                <a:latin typeface="Candara" panose="020E0502030303020204" pitchFamily="34" charset="0"/>
              </a:rPr>
              <a:t>Once a complaint has been raised:</a:t>
            </a:r>
          </a:p>
          <a:p>
            <a:r>
              <a:rPr lang="en-GB" sz="1200" dirty="0">
                <a:latin typeface="Candara" panose="020E0502030303020204" pitchFamily="34" charset="0"/>
              </a:rPr>
              <a:t>Within 24 hours</a:t>
            </a:r>
          </a:p>
          <a:p>
            <a:r>
              <a:rPr lang="en-GB" sz="1200" dirty="0">
                <a:latin typeface="Candara" panose="020E0502030303020204" pitchFamily="34" charset="0"/>
              </a:rPr>
              <a:t> </a:t>
            </a:r>
          </a:p>
          <a:p>
            <a:r>
              <a:rPr lang="en-GB" sz="1200" dirty="0">
                <a:latin typeface="Candara" panose="020E0502030303020204" pitchFamily="34" charset="0"/>
              </a:rPr>
              <a:t>Your complaint will be shared with the management team so they are aware and can decide the best way to respond.</a:t>
            </a:r>
          </a:p>
          <a:p>
            <a:r>
              <a:rPr lang="en-GB" sz="1200" dirty="0">
                <a:latin typeface="Candara" panose="020E0502030303020204" pitchFamily="34" charset="0"/>
              </a:rPr>
              <a:t>Within 48 hours</a:t>
            </a:r>
          </a:p>
          <a:p>
            <a:r>
              <a:rPr lang="en-GB" sz="1200" dirty="0">
                <a:latin typeface="Candara" panose="020E0502030303020204" pitchFamily="34" charset="0"/>
              </a:rPr>
              <a:t> </a:t>
            </a:r>
          </a:p>
          <a:p>
            <a:r>
              <a:rPr lang="en-GB" sz="1200" dirty="0">
                <a:latin typeface="Candara" panose="020E0502030303020204" pitchFamily="34" charset="0"/>
              </a:rPr>
              <a:t>You will be given a response to let you know that your complaint has been received and what will happen next. This may include who is dealing with it and what steps will be taken.</a:t>
            </a:r>
          </a:p>
          <a:p>
            <a:r>
              <a:rPr lang="en-GB" sz="1200" dirty="0">
                <a:latin typeface="Candara" panose="020E0502030303020204" pitchFamily="34" charset="0"/>
              </a:rPr>
              <a:t>Up to 7 days</a:t>
            </a:r>
          </a:p>
          <a:p>
            <a:r>
              <a:rPr lang="en-GB" sz="1200" dirty="0">
                <a:latin typeface="Candara" panose="020E0502030303020204" pitchFamily="34" charset="0"/>
              </a:rPr>
              <a:t> </a:t>
            </a:r>
          </a:p>
          <a:p>
            <a:r>
              <a:rPr lang="en-GB" sz="1200" dirty="0">
                <a:latin typeface="Candara" panose="020E0502030303020204" pitchFamily="34" charset="0"/>
              </a:rPr>
              <a:t>We aim to fully resolve complaints within one week. This may include meetings, speaking to the people involved, and agreeing any actions needed. If it is likely to take longer, we will explain why and keep you updated.</a:t>
            </a:r>
          </a:p>
        </p:txBody>
      </p:sp>
    </p:spTree>
    <p:extLst>
      <p:ext uri="{BB962C8B-B14F-4D97-AF65-F5344CB8AC3E}">
        <p14:creationId xmlns:p14="http://schemas.microsoft.com/office/powerpoint/2010/main" val="2891837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1D3D38F-CD4A-AF73-FF79-8CF1B7171D6D}"/>
              </a:ext>
            </a:extLst>
          </p:cNvPr>
          <p:cNvSpPr>
            <a:spLocks noGrp="1"/>
          </p:cNvSpPr>
          <p:nvPr>
            <p:ph idx="1"/>
          </p:nvPr>
        </p:nvSpPr>
        <p:spPr>
          <a:xfrm>
            <a:off x="471488" y="774204"/>
            <a:ext cx="5915025" cy="7735712"/>
          </a:xfrm>
        </p:spPr>
        <p:txBody>
          <a:bodyPr vert="horz" lIns="91440" tIns="45720" rIns="91440" bIns="45720" rtlCol="0" anchor="t">
            <a:normAutofit/>
          </a:bodyPr>
          <a:lstStyle/>
          <a:p>
            <a:pPr marL="0" indent="0">
              <a:buNone/>
            </a:pPr>
            <a:r>
              <a:rPr lang="en-US" sz="1800" b="1" dirty="0">
                <a:solidFill>
                  <a:srgbClr val="92D050"/>
                </a:solidFill>
                <a:latin typeface="Candara"/>
              </a:rPr>
              <a:t>CONTENTS</a:t>
            </a:r>
            <a:endParaRPr lang="en-US" sz="1800" dirty="0">
              <a:solidFill>
                <a:srgbClr val="92D050"/>
              </a:solidFill>
            </a:endParaRPr>
          </a:p>
          <a:p>
            <a:pPr marL="0" indent="0">
              <a:buNone/>
            </a:pPr>
            <a:endParaRPr lang="en-US" sz="1200" dirty="0"/>
          </a:p>
          <a:p>
            <a:pPr marL="0" indent="0">
              <a:buNone/>
            </a:pPr>
            <a:r>
              <a:rPr lang="en-US" sz="1200" dirty="0"/>
              <a:t>Welcome ...............................................................................1</a:t>
            </a:r>
            <a:endParaRPr lang="en-US" dirty="0"/>
          </a:p>
          <a:p>
            <a:pPr marL="0" indent="0">
              <a:buNone/>
            </a:pPr>
            <a:r>
              <a:rPr lang="en-US" sz="1200" dirty="0"/>
              <a:t>Contents ............................................................................... 2</a:t>
            </a:r>
          </a:p>
          <a:p>
            <a:pPr marL="0" indent="0">
              <a:buNone/>
            </a:pPr>
            <a:r>
              <a:rPr lang="en-US" sz="1200" dirty="0"/>
              <a:t>Your Bedroom ........................................................................ 3</a:t>
            </a:r>
            <a:endParaRPr lang="en-US" dirty="0"/>
          </a:p>
          <a:p>
            <a:pPr marL="0" indent="0">
              <a:buNone/>
            </a:pPr>
            <a:r>
              <a:rPr lang="en-US" sz="1200" dirty="0"/>
              <a:t>Other Rooms / Managers Office /  Games Room ...................... 4</a:t>
            </a:r>
            <a:endParaRPr lang="en-US" dirty="0"/>
          </a:p>
          <a:p>
            <a:pPr marL="0" indent="0">
              <a:buNone/>
            </a:pPr>
            <a:r>
              <a:rPr lang="en-US" sz="1200" dirty="0"/>
              <a:t>Kitchen / Dining Room / Laundry ............................................. 5</a:t>
            </a:r>
            <a:endParaRPr lang="en-US" dirty="0"/>
          </a:p>
          <a:p>
            <a:pPr marL="0" indent="0">
              <a:buNone/>
            </a:pPr>
            <a:r>
              <a:rPr lang="en-US" sz="1200" dirty="0"/>
              <a:t>Garden .................................................................................. 5</a:t>
            </a:r>
            <a:endParaRPr lang="en-US" dirty="0"/>
          </a:p>
          <a:p>
            <a:pPr marL="0" indent="0">
              <a:buNone/>
            </a:pPr>
            <a:r>
              <a:rPr lang="en-US" sz="1200" dirty="0"/>
              <a:t>Bedtime / Waking Up Time ...................................................... 6</a:t>
            </a:r>
            <a:endParaRPr lang="en-US" dirty="0"/>
          </a:p>
          <a:p>
            <a:pPr marL="0" indent="0">
              <a:buNone/>
            </a:pPr>
            <a:r>
              <a:rPr lang="en-US" sz="1200" dirty="0"/>
              <a:t>TV, Music &amp; Computers ........................................................... 6</a:t>
            </a:r>
            <a:endParaRPr lang="en-US" dirty="0"/>
          </a:p>
          <a:p>
            <a:pPr marL="0" indent="0">
              <a:buNone/>
            </a:pPr>
            <a:r>
              <a:rPr lang="en-US" sz="1200" dirty="0"/>
              <a:t>Money / Phone Calls ............................................................... 6</a:t>
            </a:r>
            <a:endParaRPr lang="en-US" dirty="0"/>
          </a:p>
          <a:p>
            <a:pPr marL="0" indent="0">
              <a:buNone/>
            </a:pPr>
            <a:r>
              <a:rPr lang="en-US" sz="1200" dirty="0"/>
              <a:t>Advocacy ............................................................................... 6 </a:t>
            </a:r>
            <a:endParaRPr lang="en-US" dirty="0"/>
          </a:p>
          <a:p>
            <a:pPr marL="0" indent="0">
              <a:buNone/>
            </a:pPr>
            <a:r>
              <a:rPr lang="en-US" sz="1200" dirty="0"/>
              <a:t>House Meeting / Travel Arrangements ...................................... 7</a:t>
            </a:r>
            <a:endParaRPr lang="en-US" dirty="0"/>
          </a:p>
          <a:p>
            <a:pPr marL="0" indent="0">
              <a:buNone/>
            </a:pPr>
            <a:r>
              <a:rPr lang="en-US" sz="1200" dirty="0"/>
              <a:t>Trips &amp; Activities / Contact / Ring Doorbell ................................ 7</a:t>
            </a:r>
            <a:endParaRPr lang="en-US" dirty="0"/>
          </a:p>
          <a:p>
            <a:pPr marL="0" indent="0">
              <a:buNone/>
            </a:pPr>
            <a:r>
              <a:rPr lang="en-US" sz="1200" dirty="0"/>
              <a:t>Education / Health .................................................................. 8</a:t>
            </a:r>
            <a:endParaRPr lang="en-US" dirty="0"/>
          </a:p>
          <a:p>
            <a:pPr marL="0" indent="0">
              <a:buNone/>
            </a:pPr>
            <a:r>
              <a:rPr lang="en-US" sz="1200" dirty="0"/>
              <a:t>Keyworkers / Review &amp; Care Plan.............................................. 8</a:t>
            </a:r>
            <a:endParaRPr lang="en-US" dirty="0"/>
          </a:p>
          <a:p>
            <a:pPr marL="0" indent="0">
              <a:buNone/>
            </a:pPr>
            <a:r>
              <a:rPr lang="en-US" sz="1200" dirty="0"/>
              <a:t>Smoking &amp; Fire Safety …........................................................... 9</a:t>
            </a:r>
            <a:endParaRPr lang="en-US" dirty="0"/>
          </a:p>
          <a:p>
            <a:pPr marL="0" indent="0">
              <a:buNone/>
            </a:pPr>
            <a:r>
              <a:rPr lang="en-US" sz="1200" dirty="0"/>
              <a:t>Culture &amp; Religion / Bullying / Sanctions.................................... 9</a:t>
            </a:r>
            <a:endParaRPr lang="en-US" dirty="0"/>
          </a:p>
          <a:p>
            <a:pPr marL="0" indent="0">
              <a:buNone/>
            </a:pPr>
            <a:r>
              <a:rPr lang="en-US" sz="1200" dirty="0"/>
              <a:t>Right to Make a Complaint ....................................................... 10</a:t>
            </a:r>
            <a:endParaRPr lang="en-US" dirty="0"/>
          </a:p>
          <a:p>
            <a:pPr marL="0" indent="0">
              <a:buNone/>
            </a:pPr>
            <a:r>
              <a:rPr lang="en-US" sz="1200" dirty="0"/>
              <a:t>Getting in touch with the </a:t>
            </a:r>
            <a:r>
              <a:rPr lang="en-US" sz="1200" dirty="0" err="1"/>
              <a:t>Childrens</a:t>
            </a:r>
            <a:r>
              <a:rPr lang="en-US" sz="1200" dirty="0"/>
              <a:t> Commissioner …................. 10 </a:t>
            </a:r>
          </a:p>
          <a:p>
            <a:pPr marL="0" indent="0">
              <a:buNone/>
            </a:pPr>
            <a:r>
              <a:rPr lang="en-US" sz="1200" dirty="0"/>
              <a:t>Support Lines .......................................................................... 10</a:t>
            </a:r>
            <a:endParaRPr lang="en-US"/>
          </a:p>
          <a:p>
            <a:pPr marL="0" indent="0">
              <a:buNone/>
            </a:pPr>
            <a:endParaRPr lang="en-US" sz="1200" dirty="0"/>
          </a:p>
        </p:txBody>
      </p:sp>
      <p:sp>
        <p:nvSpPr>
          <p:cNvPr id="6" name="Slide Number Placeholder 5">
            <a:extLst>
              <a:ext uri="{FF2B5EF4-FFF2-40B4-BE49-F238E27FC236}">
                <a16:creationId xmlns:a16="http://schemas.microsoft.com/office/drawing/2014/main" id="{24CEA598-1F3A-ED8D-D261-6D9B551F4222}"/>
              </a:ext>
            </a:extLst>
          </p:cNvPr>
          <p:cNvSpPr>
            <a:spLocks noGrp="1"/>
          </p:cNvSpPr>
          <p:nvPr>
            <p:ph type="sldNum" sz="quarter" idx="12"/>
          </p:nvPr>
        </p:nvSpPr>
        <p:spPr/>
        <p:txBody>
          <a:bodyPr/>
          <a:lstStyle/>
          <a:p>
            <a:fld id="{330EA680-D336-4FF7-8B7A-9848BB0A1C32}" type="slidenum">
              <a:rPr lang="en-US" sz="1200" dirty="0" smtClean="0">
                <a:latin typeface="Candara"/>
              </a:rPr>
              <a:t>2</a:t>
            </a:fld>
            <a:endParaRPr lang="en-US" sz="1200" dirty="0">
              <a:latin typeface="Candara"/>
            </a:endParaRPr>
          </a:p>
        </p:txBody>
      </p:sp>
    </p:spTree>
    <p:extLst>
      <p:ext uri="{BB962C8B-B14F-4D97-AF65-F5344CB8AC3E}">
        <p14:creationId xmlns:p14="http://schemas.microsoft.com/office/powerpoint/2010/main" val="16422790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52CA1C9-BBFB-08B1-1BB5-7D7CAA5E8EE5}"/>
              </a:ext>
            </a:extLst>
          </p:cNvPr>
          <p:cNvSpPr txBox="1"/>
          <p:nvPr/>
        </p:nvSpPr>
        <p:spPr>
          <a:xfrm>
            <a:off x="310072" y="508898"/>
            <a:ext cx="6256215" cy="461664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solidFill>
                  <a:srgbClr val="92D050"/>
                </a:solidFill>
                <a:latin typeface="Candara"/>
              </a:rPr>
              <a:t>YOUR BEDROOM</a:t>
            </a:r>
            <a:endParaRPr lang="en-US" dirty="0">
              <a:solidFill>
                <a:srgbClr val="92D050"/>
              </a:solidFill>
            </a:endParaRPr>
          </a:p>
          <a:p>
            <a:pPr algn="just"/>
            <a:endParaRPr lang="en-US" sz="1200" dirty="0"/>
          </a:p>
          <a:p>
            <a:pPr algn="just"/>
            <a:r>
              <a:rPr lang="en-US" sz="1200" dirty="0">
                <a:latin typeface="Candara"/>
              </a:rPr>
              <a:t>You will have your own bedroom with a small double bed and a study area.</a:t>
            </a:r>
          </a:p>
          <a:p>
            <a:pPr algn="just"/>
            <a:r>
              <a:rPr lang="en-US" sz="1200" dirty="0">
                <a:latin typeface="Candara"/>
              </a:rPr>
              <a:t>We will provide you with a TV in your room (see TV / Bedrooms section for more about this) and bedding and décor of your choosing.</a:t>
            </a:r>
          </a:p>
          <a:p>
            <a:pPr algn="just"/>
            <a:endParaRPr lang="en-US" sz="1200" dirty="0">
              <a:latin typeface="Candara"/>
            </a:endParaRPr>
          </a:p>
          <a:p>
            <a:pPr algn="just"/>
            <a:r>
              <a:rPr lang="en-US" sz="1200" dirty="0">
                <a:latin typeface="Candara"/>
              </a:rPr>
              <a:t>Your room is your responsibility, so please keep it as clean and tidy as possible. Staff will check if you are keeping it tidy, so no hiding stuff under your bed!</a:t>
            </a:r>
          </a:p>
          <a:p>
            <a:pPr algn="just"/>
            <a:endParaRPr lang="en-US" sz="1200" dirty="0">
              <a:latin typeface="Candara"/>
            </a:endParaRPr>
          </a:p>
          <a:p>
            <a:pPr algn="just"/>
            <a:r>
              <a:rPr lang="en-US" sz="1200" dirty="0">
                <a:latin typeface="Candara"/>
              </a:rPr>
              <a:t>We ask that you respect other children’s personal space. We expect you to knock and wait for an answer before entering, and you can expect staff to do the same.</a:t>
            </a:r>
          </a:p>
          <a:p>
            <a:pPr algn="just"/>
            <a:r>
              <a:rPr lang="en-US" sz="1200" dirty="0">
                <a:latin typeface="Candara"/>
              </a:rPr>
              <a:t>There may be times when staff need to go into your room, but we will try to do this when you are present. If staff need to enter when you are not present, we will let you know.</a:t>
            </a:r>
          </a:p>
          <a:p>
            <a:pPr algn="just"/>
            <a:endParaRPr lang="en-US" sz="1200" dirty="0">
              <a:latin typeface="Candara"/>
            </a:endParaRPr>
          </a:p>
          <a:p>
            <a:pPr algn="just"/>
            <a:r>
              <a:rPr lang="en-US" sz="1200" dirty="0">
                <a:latin typeface="Candara"/>
              </a:rPr>
              <a:t>Visitors are not allowed to go into any of the bedrooms without permission from staff. It is possible for you to have friends around if you arrange this with staff beforehand, but your bedroom door will need to be open at all times.</a:t>
            </a:r>
          </a:p>
          <a:p>
            <a:pPr algn="just"/>
            <a:endParaRPr lang="en-US" sz="1200" dirty="0">
              <a:latin typeface="Candara"/>
            </a:endParaRPr>
          </a:p>
          <a:p>
            <a:pPr algn="just"/>
            <a:r>
              <a:rPr lang="en-US" sz="1200" dirty="0">
                <a:latin typeface="Candara"/>
              </a:rPr>
              <a:t>There may be times when other children are not allowed in your room, but staff will always talk to you about this.</a:t>
            </a:r>
          </a:p>
          <a:p>
            <a:pPr algn="just"/>
            <a:endParaRPr lang="en-US" sz="1200" dirty="0">
              <a:latin typeface="Candara"/>
            </a:endParaRPr>
          </a:p>
          <a:p>
            <a:pPr algn="just"/>
            <a:r>
              <a:rPr lang="en-US" sz="1200" dirty="0">
                <a:latin typeface="Candara"/>
              </a:rPr>
              <a:t>We will give you a key for your bedroom door, which will be your responsibility to look after. If you lose your key, you will need to pay £5 for a replacement, which will be deducted from your pocket money allowance. We encourage you to lock your door when you are not in your room.</a:t>
            </a:r>
            <a:endParaRPr lang="en-US" sz="1200"/>
          </a:p>
        </p:txBody>
      </p:sp>
      <p:sp>
        <p:nvSpPr>
          <p:cNvPr id="3" name="TextBox 2">
            <a:extLst>
              <a:ext uri="{FF2B5EF4-FFF2-40B4-BE49-F238E27FC236}">
                <a16:creationId xmlns:a16="http://schemas.microsoft.com/office/drawing/2014/main" id="{1CE459A7-BE8C-AB4E-92D2-03BCD45739BB}"/>
              </a:ext>
            </a:extLst>
          </p:cNvPr>
          <p:cNvSpPr txBox="1"/>
          <p:nvPr/>
        </p:nvSpPr>
        <p:spPr>
          <a:xfrm>
            <a:off x="4485053" y="5572369"/>
            <a:ext cx="2087358"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1200" dirty="0">
                <a:latin typeface="Candara"/>
                <a:ea typeface="Candara, sans-serif"/>
                <a:cs typeface="Candara, sans-serif"/>
              </a:rPr>
              <a:t>Here are some photos of one of the bedrooms. This will be a space that you can make your own and put your own stamp on.</a:t>
            </a:r>
            <a:endParaRPr lang="en-US" dirty="0"/>
          </a:p>
          <a:p>
            <a:pPr algn="just"/>
            <a:endParaRPr lang="en-US" sz="1200" dirty="0">
              <a:latin typeface="Candara"/>
              <a:ea typeface="Candara, sans-serif"/>
              <a:cs typeface="Candara, sans-serif"/>
            </a:endParaRPr>
          </a:p>
          <a:p>
            <a:pPr algn="just"/>
            <a:r>
              <a:rPr lang="en-US" sz="1200" dirty="0">
                <a:latin typeface="Candara"/>
                <a:ea typeface="Candara, sans-serif"/>
                <a:cs typeface="Candara, sans-serif"/>
              </a:rPr>
              <a:t>Staff will support you with this and you can add accessories to your own taste.</a:t>
            </a:r>
          </a:p>
        </p:txBody>
      </p:sp>
      <p:pic>
        <p:nvPicPr>
          <p:cNvPr id="8" name="Picture 7" descr="A bedroom with a blue blanket and a chair&#10;&#10;AI-generated content may be incorrect.">
            <a:extLst>
              <a:ext uri="{FF2B5EF4-FFF2-40B4-BE49-F238E27FC236}">
                <a16:creationId xmlns:a16="http://schemas.microsoft.com/office/drawing/2014/main" id="{B2109794-1A06-C8FF-AD72-62725A728819}"/>
              </a:ext>
            </a:extLst>
          </p:cNvPr>
          <p:cNvPicPr>
            <a:picLocks noChangeAspect="1"/>
          </p:cNvPicPr>
          <p:nvPr/>
        </p:nvPicPr>
        <p:blipFill>
          <a:blip r:embed="rId2"/>
          <a:stretch>
            <a:fillRect/>
          </a:stretch>
        </p:blipFill>
        <p:spPr>
          <a:xfrm>
            <a:off x="312614" y="5570825"/>
            <a:ext cx="3798278" cy="2467540"/>
          </a:xfrm>
          <a:prstGeom prst="rect">
            <a:avLst/>
          </a:prstGeom>
        </p:spPr>
      </p:pic>
      <p:pic>
        <p:nvPicPr>
          <p:cNvPr id="9" name="Picture 8" descr="A bedroom with a bed and a desk&#10;&#10;AI-generated content may be incorrect.">
            <a:extLst>
              <a:ext uri="{FF2B5EF4-FFF2-40B4-BE49-F238E27FC236}">
                <a16:creationId xmlns:a16="http://schemas.microsoft.com/office/drawing/2014/main" id="{F543BF8C-15AF-33DD-A123-09E5FF55F7E8}"/>
              </a:ext>
            </a:extLst>
          </p:cNvPr>
          <p:cNvPicPr>
            <a:picLocks noChangeAspect="1"/>
          </p:cNvPicPr>
          <p:nvPr/>
        </p:nvPicPr>
        <p:blipFill>
          <a:blip r:embed="rId3"/>
          <a:stretch>
            <a:fillRect/>
          </a:stretch>
        </p:blipFill>
        <p:spPr>
          <a:xfrm>
            <a:off x="306753" y="8430358"/>
            <a:ext cx="3793067" cy="2473244"/>
          </a:xfrm>
          <a:prstGeom prst="rect">
            <a:avLst/>
          </a:prstGeom>
        </p:spPr>
      </p:pic>
      <p:sp>
        <p:nvSpPr>
          <p:cNvPr id="5" name="Slide Number Placeholder 4">
            <a:extLst>
              <a:ext uri="{FF2B5EF4-FFF2-40B4-BE49-F238E27FC236}">
                <a16:creationId xmlns:a16="http://schemas.microsoft.com/office/drawing/2014/main" id="{E01F4596-CCA2-03BB-DB03-4B4E3448E975}"/>
              </a:ext>
            </a:extLst>
          </p:cNvPr>
          <p:cNvSpPr>
            <a:spLocks noGrp="1"/>
          </p:cNvSpPr>
          <p:nvPr>
            <p:ph type="sldNum" sz="quarter" idx="12"/>
          </p:nvPr>
        </p:nvSpPr>
        <p:spPr/>
        <p:txBody>
          <a:bodyPr/>
          <a:lstStyle/>
          <a:p>
            <a:fld id="{330EA680-D336-4FF7-8B7A-9848BB0A1C32}" type="slidenum">
              <a:rPr lang="en-US" sz="1200" dirty="0" smtClean="0">
                <a:latin typeface="Candara"/>
              </a:rPr>
              <a:t>3</a:t>
            </a:fld>
            <a:endParaRPr lang="en-US" sz="1200" dirty="0">
              <a:latin typeface="Candara"/>
            </a:endParaRPr>
          </a:p>
        </p:txBody>
      </p:sp>
    </p:spTree>
    <p:extLst>
      <p:ext uri="{BB962C8B-B14F-4D97-AF65-F5344CB8AC3E}">
        <p14:creationId xmlns:p14="http://schemas.microsoft.com/office/powerpoint/2010/main" val="32265126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9BED06D-B959-C3C5-2136-33F28DFCF4B4}"/>
              </a:ext>
            </a:extLst>
          </p:cNvPr>
          <p:cNvSpPr txBox="1"/>
          <p:nvPr/>
        </p:nvSpPr>
        <p:spPr>
          <a:xfrm>
            <a:off x="630766" y="7315200"/>
            <a:ext cx="5884335" cy="1292662"/>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b="1" dirty="0">
                <a:solidFill>
                  <a:srgbClr val="92D050"/>
                </a:solidFill>
                <a:latin typeface="Candara"/>
              </a:rPr>
              <a:t>THE GAMES ROOM / SECOND STAFF SLEEPING IN ROOM </a:t>
            </a:r>
            <a:endParaRPr lang="en-US" sz="1200" dirty="0">
              <a:solidFill>
                <a:srgbClr val="000000"/>
              </a:solidFill>
              <a:latin typeface="Candara"/>
            </a:endParaRPr>
          </a:p>
          <a:p>
            <a:pPr algn="ctr"/>
            <a:endParaRPr lang="en-US" sz="1200" dirty="0">
              <a:solidFill>
                <a:srgbClr val="92D050"/>
              </a:solidFill>
              <a:latin typeface="Candara"/>
              <a:ea typeface="Candara, sans-serif"/>
              <a:cs typeface="Candara, sans-serif"/>
            </a:endParaRPr>
          </a:p>
          <a:p>
            <a:pPr algn="just"/>
            <a:r>
              <a:rPr lang="en-US" sz="1200" dirty="0">
                <a:latin typeface="Candara"/>
                <a:ea typeface="Candara, sans-serif"/>
                <a:cs typeface="Candara, sans-serif"/>
              </a:rPr>
              <a:t>There is a chill/games room upstairs where you can relax and play the consoles if you would like. In the evening, this will double up as the staff sleep in room, which will allow you to have a member of staff upstairs in case you need any support. We ask you to ensure the room is always kept tidy.</a:t>
            </a:r>
          </a:p>
        </p:txBody>
      </p:sp>
      <p:pic>
        <p:nvPicPr>
          <p:cNvPr id="3" name="Picture 2" descr="A room with a desk and a chair&#10;&#10;AI-generated content may be incorrect.">
            <a:extLst>
              <a:ext uri="{FF2B5EF4-FFF2-40B4-BE49-F238E27FC236}">
                <a16:creationId xmlns:a16="http://schemas.microsoft.com/office/drawing/2014/main" id="{9D05B2CE-C655-5F1F-923A-85AD93FD6186}"/>
              </a:ext>
            </a:extLst>
          </p:cNvPr>
          <p:cNvPicPr>
            <a:picLocks noChangeAspect="1"/>
          </p:cNvPicPr>
          <p:nvPr/>
        </p:nvPicPr>
        <p:blipFill>
          <a:blip r:embed="rId2"/>
          <a:stretch>
            <a:fillRect/>
          </a:stretch>
        </p:blipFill>
        <p:spPr>
          <a:xfrm>
            <a:off x="1621365" y="4677304"/>
            <a:ext cx="3632201" cy="2397126"/>
          </a:xfrm>
          <a:prstGeom prst="rect">
            <a:avLst/>
          </a:prstGeom>
        </p:spPr>
      </p:pic>
      <p:pic>
        <p:nvPicPr>
          <p:cNvPr id="4" name="Picture 3" descr="A green couch in a room&#10;&#10;AI-generated content may be incorrect.">
            <a:extLst>
              <a:ext uri="{FF2B5EF4-FFF2-40B4-BE49-F238E27FC236}">
                <a16:creationId xmlns:a16="http://schemas.microsoft.com/office/drawing/2014/main" id="{7AB92E00-0311-3B5D-67AA-745D1958C71B}"/>
              </a:ext>
            </a:extLst>
          </p:cNvPr>
          <p:cNvPicPr>
            <a:picLocks noChangeAspect="1"/>
          </p:cNvPicPr>
          <p:nvPr/>
        </p:nvPicPr>
        <p:blipFill>
          <a:blip r:embed="rId3"/>
          <a:stretch>
            <a:fillRect/>
          </a:stretch>
        </p:blipFill>
        <p:spPr>
          <a:xfrm>
            <a:off x="1617134" y="8900582"/>
            <a:ext cx="3623733" cy="2417234"/>
          </a:xfrm>
          <a:prstGeom prst="rect">
            <a:avLst/>
          </a:prstGeom>
        </p:spPr>
      </p:pic>
      <p:sp>
        <p:nvSpPr>
          <p:cNvPr id="6" name="TextBox 5">
            <a:extLst>
              <a:ext uri="{FF2B5EF4-FFF2-40B4-BE49-F238E27FC236}">
                <a16:creationId xmlns:a16="http://schemas.microsoft.com/office/drawing/2014/main" id="{B1A50208-136F-83AB-EE7D-0D22EE0D4E57}"/>
              </a:ext>
            </a:extLst>
          </p:cNvPr>
          <p:cNvSpPr txBox="1"/>
          <p:nvPr/>
        </p:nvSpPr>
        <p:spPr>
          <a:xfrm>
            <a:off x="437575" y="405392"/>
            <a:ext cx="6057877" cy="1477328"/>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b="1" dirty="0">
                <a:solidFill>
                  <a:srgbClr val="92D050"/>
                </a:solidFill>
                <a:latin typeface="Candara"/>
              </a:rPr>
              <a:t>OTHER ROOMS</a:t>
            </a:r>
            <a:endParaRPr lang="en-US" dirty="0">
              <a:latin typeface="Candara"/>
            </a:endParaRPr>
          </a:p>
          <a:p>
            <a:pPr algn="just"/>
            <a:endParaRPr lang="en-US" sz="1200" dirty="0">
              <a:latin typeface="Candara"/>
            </a:endParaRPr>
          </a:p>
          <a:p>
            <a:pPr algn="just"/>
            <a:r>
              <a:rPr lang="en-US" sz="1200" dirty="0">
                <a:latin typeface="Candara"/>
              </a:rPr>
              <a:t>We recommend you keep your personal belongings in your room, where you can be sure they are safe. This is your home, and we want you to feel comfortable. We don’t mind you bringing your stuff down to use, but please take it back to your room afterwards. We are unable to replace anything that is damaged by being left in communal areas of the home, which are for everyone to use.</a:t>
            </a:r>
            <a:endParaRPr lang="en-US" dirty="0"/>
          </a:p>
        </p:txBody>
      </p:sp>
      <p:sp>
        <p:nvSpPr>
          <p:cNvPr id="10" name="TextBox 9">
            <a:extLst>
              <a:ext uri="{FF2B5EF4-FFF2-40B4-BE49-F238E27FC236}">
                <a16:creationId xmlns:a16="http://schemas.microsoft.com/office/drawing/2014/main" id="{F4807C7F-6401-3E0F-FF6A-698483741C7D}"/>
              </a:ext>
            </a:extLst>
          </p:cNvPr>
          <p:cNvSpPr txBox="1"/>
          <p:nvPr/>
        </p:nvSpPr>
        <p:spPr>
          <a:xfrm>
            <a:off x="456808" y="2123905"/>
            <a:ext cx="6065780" cy="2215991"/>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b="1" dirty="0">
                <a:solidFill>
                  <a:srgbClr val="92D050"/>
                </a:solidFill>
                <a:latin typeface="Candara"/>
              </a:rPr>
              <a:t>THE MANAGERS OFFICE</a:t>
            </a:r>
            <a:endParaRPr lang="en-US" dirty="0">
              <a:latin typeface="Candara"/>
            </a:endParaRPr>
          </a:p>
          <a:p>
            <a:pPr algn="ctr"/>
            <a:endParaRPr lang="en-US" sz="1200" dirty="0">
              <a:latin typeface="Candara"/>
            </a:endParaRPr>
          </a:p>
          <a:p>
            <a:pPr algn="just"/>
            <a:r>
              <a:rPr lang="en-US" sz="1200" dirty="0">
                <a:latin typeface="Candara"/>
              </a:rPr>
              <a:t>There is an office on the ground floor, where managers will spend time during the day completing paperwork and making phone calls. </a:t>
            </a:r>
            <a:endParaRPr lang="en-US" dirty="0">
              <a:latin typeface="Aptos" panose="020B0004020202020204"/>
            </a:endParaRPr>
          </a:p>
          <a:p>
            <a:pPr algn="just"/>
            <a:endParaRPr lang="en-US" sz="1200" dirty="0">
              <a:latin typeface="Candara"/>
            </a:endParaRPr>
          </a:p>
          <a:p>
            <a:pPr algn="just"/>
            <a:r>
              <a:rPr lang="en-US" sz="1200" dirty="0">
                <a:latin typeface="Candara"/>
              </a:rPr>
              <a:t>You are very welcome in the office after knocking and being invited in. Please be aware that confidential information is stored in the office. There may be times when managers are in important meetings and are unable to let you in straight away. They will ensure someone is available for you as soon as possible and are grateful for your respecting the office space. Your information is private to you and those who look after you, which is why meetings remain confidential to all children.</a:t>
            </a:r>
            <a:endParaRPr lang="en-US"/>
          </a:p>
        </p:txBody>
      </p:sp>
      <p:sp>
        <p:nvSpPr>
          <p:cNvPr id="7" name="Slide Number Placeholder 6">
            <a:extLst>
              <a:ext uri="{FF2B5EF4-FFF2-40B4-BE49-F238E27FC236}">
                <a16:creationId xmlns:a16="http://schemas.microsoft.com/office/drawing/2014/main" id="{CFE7BD95-C90E-CB06-E611-CC45AD16173A}"/>
              </a:ext>
            </a:extLst>
          </p:cNvPr>
          <p:cNvSpPr>
            <a:spLocks noGrp="1"/>
          </p:cNvSpPr>
          <p:nvPr>
            <p:ph type="sldNum" sz="quarter" idx="12"/>
          </p:nvPr>
        </p:nvSpPr>
        <p:spPr/>
        <p:txBody>
          <a:bodyPr/>
          <a:lstStyle/>
          <a:p>
            <a:fld id="{330EA680-D336-4FF7-8B7A-9848BB0A1C32}" type="slidenum">
              <a:rPr lang="en-US" sz="1200" dirty="0" smtClean="0">
                <a:latin typeface="Candara"/>
              </a:rPr>
              <a:t>4</a:t>
            </a:fld>
            <a:endParaRPr lang="en-US" sz="1200" dirty="0">
              <a:latin typeface="Candara"/>
            </a:endParaRPr>
          </a:p>
        </p:txBody>
      </p:sp>
    </p:spTree>
    <p:extLst>
      <p:ext uri="{BB962C8B-B14F-4D97-AF65-F5344CB8AC3E}">
        <p14:creationId xmlns:p14="http://schemas.microsoft.com/office/powerpoint/2010/main" val="23048730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3379AD08-6EEF-49C5-E6B4-E59F1A96BA07}"/>
              </a:ext>
            </a:extLst>
          </p:cNvPr>
          <p:cNvGraphicFramePr>
            <a:graphicFrameLocks noGrp="1"/>
          </p:cNvGraphicFramePr>
          <p:nvPr>
            <p:extLst>
              <p:ext uri="{D42A27DB-BD31-4B8C-83A1-F6EECF244321}">
                <p14:modId xmlns:p14="http://schemas.microsoft.com/office/powerpoint/2010/main" val="3347323973"/>
              </p:ext>
            </p:extLst>
          </p:nvPr>
        </p:nvGraphicFramePr>
        <p:xfrm>
          <a:off x="764645" y="3430482"/>
          <a:ext cx="2314575" cy="956310"/>
        </p:xfrm>
        <a:graphic>
          <a:graphicData uri="http://schemas.openxmlformats.org/drawingml/2006/table">
            <a:tbl>
              <a:tblPr bandRow="1">
                <a:tableStyleId>{5C22544A-7EE6-4342-B048-85BDC9FD1C3A}</a:tableStyleId>
              </a:tblPr>
              <a:tblGrid>
                <a:gridCol w="912790">
                  <a:extLst>
                    <a:ext uri="{9D8B030D-6E8A-4147-A177-3AD203B41FA5}">
                      <a16:colId xmlns:a16="http://schemas.microsoft.com/office/drawing/2014/main" val="233477059"/>
                    </a:ext>
                  </a:extLst>
                </a:gridCol>
                <a:gridCol w="1401785">
                  <a:extLst>
                    <a:ext uri="{9D8B030D-6E8A-4147-A177-3AD203B41FA5}">
                      <a16:colId xmlns:a16="http://schemas.microsoft.com/office/drawing/2014/main" val="3516090037"/>
                    </a:ext>
                  </a:extLst>
                </a:gridCol>
              </a:tblGrid>
              <a:tr h="0">
                <a:tc>
                  <a:txBody>
                    <a:bodyPr/>
                    <a:lstStyle/>
                    <a:p>
                      <a:pPr algn="l">
                        <a:buNone/>
                      </a:pPr>
                      <a:r>
                        <a:rPr lang="en-US" sz="1200" b="1" dirty="0">
                          <a:effectLst/>
                          <a:latin typeface="Candara, sans-serif"/>
                        </a:rPr>
                        <a:t>Breakfast</a:t>
                      </a:r>
                      <a:endParaRPr lang="en-US" dirty="0">
                        <a:effectLst/>
                      </a:endParaRPr>
                    </a:p>
                  </a:txBody>
                  <a:tcPr marL="66675" marR="66675" marT="66675" marB="66675">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noFill/>
                  </a:tcPr>
                </a:tc>
                <a:tc>
                  <a:txBody>
                    <a:bodyPr/>
                    <a:lstStyle/>
                    <a:p>
                      <a:pPr algn="l">
                        <a:buNone/>
                      </a:pPr>
                      <a:r>
                        <a:rPr lang="en-US" sz="1200" b="1" dirty="0">
                          <a:effectLst/>
                          <a:latin typeface="Candara, sans-serif"/>
                        </a:rPr>
                        <a:t>7.30 – 9.00 am</a:t>
                      </a:r>
                      <a:endParaRPr lang="en-US" dirty="0">
                        <a:effectLst/>
                      </a:endParaRPr>
                    </a:p>
                  </a:txBody>
                  <a:tcPr marL="66675" marR="66675" marT="66675" marB="66675">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2876019112"/>
                  </a:ext>
                </a:extLst>
              </a:tr>
              <a:tr h="0">
                <a:tc>
                  <a:txBody>
                    <a:bodyPr/>
                    <a:lstStyle/>
                    <a:p>
                      <a:pPr algn="l">
                        <a:buNone/>
                      </a:pPr>
                      <a:r>
                        <a:rPr lang="en-US" sz="1200" b="1" dirty="0">
                          <a:effectLst/>
                          <a:latin typeface="Candara, sans-serif"/>
                        </a:rPr>
                        <a:t>Lunch</a:t>
                      </a:r>
                      <a:endParaRPr lang="en-US" dirty="0">
                        <a:effectLst/>
                      </a:endParaRPr>
                    </a:p>
                  </a:txBody>
                  <a:tcPr marL="66675" marR="66675" marT="66675" marB="66675">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noFill/>
                  </a:tcPr>
                </a:tc>
                <a:tc>
                  <a:txBody>
                    <a:bodyPr/>
                    <a:lstStyle/>
                    <a:p>
                      <a:pPr algn="l">
                        <a:buNone/>
                      </a:pPr>
                      <a:r>
                        <a:rPr lang="en-US" sz="1200" b="1" dirty="0">
                          <a:effectLst/>
                          <a:latin typeface="Candara, sans-serif"/>
                        </a:rPr>
                        <a:t>12.30 – 2.00 pm</a:t>
                      </a:r>
                      <a:endParaRPr lang="en-US" dirty="0">
                        <a:effectLst/>
                      </a:endParaRPr>
                    </a:p>
                  </a:txBody>
                  <a:tcPr marL="66675" marR="66675" marT="66675" marB="66675">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719744271"/>
                  </a:ext>
                </a:extLst>
              </a:tr>
              <a:tr h="323850">
                <a:tc>
                  <a:txBody>
                    <a:bodyPr/>
                    <a:lstStyle/>
                    <a:p>
                      <a:pPr algn="l">
                        <a:buNone/>
                      </a:pPr>
                      <a:r>
                        <a:rPr lang="en-US" sz="1200" b="1" dirty="0">
                          <a:effectLst/>
                          <a:latin typeface="Candara, sans-serif"/>
                        </a:rPr>
                        <a:t>Dinner </a:t>
                      </a:r>
                      <a:endParaRPr lang="en-US" dirty="0">
                        <a:effectLst/>
                      </a:endParaRPr>
                    </a:p>
                  </a:txBody>
                  <a:tcPr marL="66675" marR="66675" marT="66675" marB="66675">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noFill/>
                  </a:tcPr>
                </a:tc>
                <a:tc>
                  <a:txBody>
                    <a:bodyPr/>
                    <a:lstStyle/>
                    <a:p>
                      <a:pPr algn="l">
                        <a:buNone/>
                      </a:pPr>
                      <a:r>
                        <a:rPr lang="en-US" sz="1200" b="1" dirty="0">
                          <a:effectLst/>
                          <a:latin typeface="Candara, sans-serif"/>
                        </a:rPr>
                        <a:t>Approx 6.00 pm</a:t>
                      </a:r>
                      <a:endParaRPr lang="en-US" dirty="0">
                        <a:effectLst/>
                      </a:endParaRPr>
                    </a:p>
                  </a:txBody>
                  <a:tcPr marL="66675" marR="66675" marT="66675" marB="66675">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1289201291"/>
                  </a:ext>
                </a:extLst>
              </a:tr>
            </a:tbl>
          </a:graphicData>
        </a:graphic>
      </p:graphicFrame>
      <p:sp>
        <p:nvSpPr>
          <p:cNvPr id="5" name="TextBox 4">
            <a:extLst>
              <a:ext uri="{FF2B5EF4-FFF2-40B4-BE49-F238E27FC236}">
                <a16:creationId xmlns:a16="http://schemas.microsoft.com/office/drawing/2014/main" id="{9CC85264-8FE4-56BD-B304-E0CDE14CC938}"/>
              </a:ext>
            </a:extLst>
          </p:cNvPr>
          <p:cNvSpPr txBox="1"/>
          <p:nvPr/>
        </p:nvSpPr>
        <p:spPr>
          <a:xfrm>
            <a:off x="495300" y="270933"/>
            <a:ext cx="2904067" cy="58169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solidFill>
                  <a:srgbClr val="92D050"/>
                </a:solidFill>
                <a:latin typeface="Candara"/>
                <a:ea typeface="Candara, sans-serif"/>
                <a:cs typeface="Candara, sans-serif"/>
              </a:rPr>
              <a:t>KITCHEN / DINING ROOM</a:t>
            </a:r>
          </a:p>
          <a:p>
            <a:pPr algn="just"/>
            <a:endParaRPr lang="en-US" sz="1200" dirty="0">
              <a:latin typeface="Candara"/>
              <a:ea typeface="Candara, sans-serif"/>
              <a:cs typeface="Candara, sans-serif"/>
            </a:endParaRPr>
          </a:p>
          <a:p>
            <a:pPr algn="just"/>
            <a:r>
              <a:rPr lang="en-US" sz="1200" dirty="0">
                <a:latin typeface="Candara"/>
                <a:ea typeface="Candara, sans-serif"/>
                <a:cs typeface="Candara, sans-serif"/>
              </a:rPr>
              <a:t>The kitchen is fully equipped with top-of-the-range appliances and cooking accessories. We have a food cupboard where we keep most of the food, which is available at specified times of the day.</a:t>
            </a:r>
          </a:p>
          <a:p>
            <a:pPr algn="just"/>
            <a:endParaRPr lang="en-US" sz="1200" dirty="0">
              <a:latin typeface="Candara"/>
              <a:ea typeface="Candara, sans-serif"/>
              <a:cs typeface="Candara, sans-serif"/>
            </a:endParaRPr>
          </a:p>
          <a:p>
            <a:pPr algn="just"/>
            <a:r>
              <a:rPr lang="en-US" sz="1200" dirty="0">
                <a:latin typeface="Candara"/>
                <a:ea typeface="Candara, sans-serif"/>
                <a:cs typeface="Candara, sans-serif"/>
              </a:rPr>
              <a:t>Healthy eating is important for everyone, so you will be encouraged to help with planning meals and shopping, as well as preparing and cooking food.</a:t>
            </a:r>
          </a:p>
          <a:p>
            <a:pPr algn="just"/>
            <a:endParaRPr lang="en-US" sz="1200" dirty="0">
              <a:latin typeface="Candara"/>
              <a:ea typeface="Candara, sans-serif"/>
              <a:cs typeface="Candara, sans-serif"/>
            </a:endParaRPr>
          </a:p>
          <a:p>
            <a:pPr algn="just"/>
            <a:r>
              <a:rPr lang="en-US" sz="1200" dirty="0">
                <a:latin typeface="Candara"/>
                <a:ea typeface="Candara, sans-serif"/>
                <a:cs typeface="Candara, sans-serif"/>
              </a:rPr>
              <a:t>We usually eat together in the dining room, and mealtimes are</a:t>
            </a:r>
          </a:p>
          <a:p>
            <a:br>
              <a:rPr lang="en-US" dirty="0"/>
            </a:br>
            <a:endParaRPr lang="en-US" dirty="0"/>
          </a:p>
          <a:p>
            <a:endParaRPr lang="en-US" dirty="0"/>
          </a:p>
          <a:p>
            <a:pPr algn="just"/>
            <a:endParaRPr lang="en-US" dirty="0"/>
          </a:p>
          <a:p>
            <a:pPr algn="just"/>
            <a:endParaRPr lang="en-US" dirty="0">
              <a:latin typeface="Aptos" panose="020B0004020202020204"/>
              <a:ea typeface="Candara, sans-serif"/>
              <a:cs typeface="Candara, sans-serif"/>
            </a:endParaRPr>
          </a:p>
          <a:p>
            <a:pPr algn="just"/>
            <a:endParaRPr lang="en-US" sz="1200" dirty="0">
              <a:latin typeface="Candara"/>
              <a:ea typeface="Candara, sans-serif"/>
              <a:cs typeface="Candara, sans-serif"/>
            </a:endParaRPr>
          </a:p>
          <a:p>
            <a:pPr algn="just"/>
            <a:r>
              <a:rPr lang="en-US" sz="1200" dirty="0">
                <a:latin typeface="Candara"/>
                <a:ea typeface="Candara, sans-serif"/>
                <a:cs typeface="Candara, sans-serif"/>
              </a:rPr>
              <a:t>During weekends and school holidays, mealtimes are more flexible to fit around other activities.</a:t>
            </a:r>
            <a:endParaRPr lang="en-US"/>
          </a:p>
          <a:p>
            <a:pPr algn="just"/>
            <a:endParaRPr lang="en-US" sz="1200" dirty="0">
              <a:latin typeface="Candara"/>
              <a:ea typeface="Candara, sans-serif"/>
              <a:cs typeface="Candara, sans-serif"/>
            </a:endParaRPr>
          </a:p>
          <a:p>
            <a:pPr algn="just"/>
            <a:r>
              <a:rPr lang="en-US" sz="1200" dirty="0">
                <a:latin typeface="Candara"/>
                <a:ea typeface="Candara, sans-serif"/>
                <a:cs typeface="Candara, sans-serif"/>
              </a:rPr>
              <a:t>If you are not going to be in around dinnertime, a meal can be saved for you if agreed with staff in advance.</a:t>
            </a:r>
          </a:p>
        </p:txBody>
      </p:sp>
      <p:sp>
        <p:nvSpPr>
          <p:cNvPr id="7" name="TextBox 6">
            <a:extLst>
              <a:ext uri="{FF2B5EF4-FFF2-40B4-BE49-F238E27FC236}">
                <a16:creationId xmlns:a16="http://schemas.microsoft.com/office/drawing/2014/main" id="{979388CA-66BF-05A8-4A23-04B405DEBCA0}"/>
              </a:ext>
            </a:extLst>
          </p:cNvPr>
          <p:cNvSpPr txBox="1"/>
          <p:nvPr/>
        </p:nvSpPr>
        <p:spPr>
          <a:xfrm>
            <a:off x="484844" y="6373729"/>
            <a:ext cx="2920778"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solidFill>
                  <a:srgbClr val="92D050"/>
                </a:solidFill>
                <a:latin typeface="Candara"/>
              </a:rPr>
              <a:t>SNACK-ATTACK</a:t>
            </a:r>
            <a:endParaRPr lang="en-US" dirty="0">
              <a:solidFill>
                <a:srgbClr val="92D050"/>
              </a:solidFill>
            </a:endParaRPr>
          </a:p>
          <a:p>
            <a:pPr algn="just"/>
            <a:endParaRPr lang="en-US" sz="1200" dirty="0">
              <a:latin typeface="Candara"/>
            </a:endParaRPr>
          </a:p>
          <a:p>
            <a:pPr algn="just"/>
            <a:r>
              <a:rPr lang="en-US" sz="1200" dirty="0">
                <a:latin typeface="Candara"/>
              </a:rPr>
              <a:t>If you are still hungry later in the evening there will be snacks such as fruit and cereal available.</a:t>
            </a:r>
            <a:endParaRPr lang="en-US" sz="1200" dirty="0"/>
          </a:p>
        </p:txBody>
      </p:sp>
      <p:pic>
        <p:nvPicPr>
          <p:cNvPr id="8" name="Picture 7" descr="A dining table with chairs and a television&#10;&#10;AI-generated content may be incorrect.">
            <a:extLst>
              <a:ext uri="{FF2B5EF4-FFF2-40B4-BE49-F238E27FC236}">
                <a16:creationId xmlns:a16="http://schemas.microsoft.com/office/drawing/2014/main" id="{E07520DD-3C63-61B2-FEA5-7D04E98B9153}"/>
              </a:ext>
            </a:extLst>
          </p:cNvPr>
          <p:cNvPicPr>
            <a:picLocks noChangeAspect="1"/>
          </p:cNvPicPr>
          <p:nvPr/>
        </p:nvPicPr>
        <p:blipFill>
          <a:blip r:embed="rId2"/>
          <a:stretch>
            <a:fillRect/>
          </a:stretch>
        </p:blipFill>
        <p:spPr>
          <a:xfrm>
            <a:off x="462492" y="9699095"/>
            <a:ext cx="2901951" cy="1887009"/>
          </a:xfrm>
          <a:prstGeom prst="rect">
            <a:avLst/>
          </a:prstGeom>
        </p:spPr>
      </p:pic>
      <p:pic>
        <p:nvPicPr>
          <p:cNvPr id="9" name="Picture 8" descr="A kitchen with a bar and a table&#10;&#10;AI-generated content may be incorrect.">
            <a:extLst>
              <a:ext uri="{FF2B5EF4-FFF2-40B4-BE49-F238E27FC236}">
                <a16:creationId xmlns:a16="http://schemas.microsoft.com/office/drawing/2014/main" id="{29450F66-817F-3A2E-BF20-97CB535891D8}"/>
              </a:ext>
            </a:extLst>
          </p:cNvPr>
          <p:cNvPicPr>
            <a:picLocks noChangeAspect="1"/>
          </p:cNvPicPr>
          <p:nvPr/>
        </p:nvPicPr>
        <p:blipFill>
          <a:blip r:embed="rId3"/>
          <a:stretch>
            <a:fillRect/>
          </a:stretch>
        </p:blipFill>
        <p:spPr>
          <a:xfrm>
            <a:off x="480483" y="7659687"/>
            <a:ext cx="2933700" cy="1851026"/>
          </a:xfrm>
          <a:prstGeom prst="rect">
            <a:avLst/>
          </a:prstGeom>
        </p:spPr>
      </p:pic>
      <p:sp>
        <p:nvSpPr>
          <p:cNvPr id="10" name="TextBox 9">
            <a:extLst>
              <a:ext uri="{FF2B5EF4-FFF2-40B4-BE49-F238E27FC236}">
                <a16:creationId xmlns:a16="http://schemas.microsoft.com/office/drawing/2014/main" id="{BB74285E-C1F1-B1E1-630B-056BA613969C}"/>
              </a:ext>
            </a:extLst>
          </p:cNvPr>
          <p:cNvSpPr txBox="1"/>
          <p:nvPr/>
        </p:nvSpPr>
        <p:spPr>
          <a:xfrm>
            <a:off x="3670168" y="278729"/>
            <a:ext cx="2912533"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solidFill>
                  <a:srgbClr val="92D050"/>
                </a:solidFill>
                <a:latin typeface="Candara"/>
              </a:rPr>
              <a:t>LAUNDRY ROOM</a:t>
            </a:r>
            <a:endParaRPr lang="en-US" dirty="0">
              <a:solidFill>
                <a:srgbClr val="92D050"/>
              </a:solidFill>
            </a:endParaRPr>
          </a:p>
          <a:p>
            <a:pPr algn="just"/>
            <a:endParaRPr lang="en-US" sz="1200" dirty="0">
              <a:latin typeface="Candara"/>
            </a:endParaRPr>
          </a:p>
          <a:p>
            <a:pPr algn="just"/>
            <a:r>
              <a:rPr lang="en-US" sz="1200" dirty="0">
                <a:latin typeface="Candara"/>
              </a:rPr>
              <a:t>The Laundry room is located just off the kitchen and has a washing machine and airer available. You will be encouraged to wash your own laundry; however, staff will be available to help if needed.</a:t>
            </a:r>
            <a:endParaRPr lang="en-US" sz="1200"/>
          </a:p>
        </p:txBody>
      </p:sp>
      <p:pic>
        <p:nvPicPr>
          <p:cNvPr id="11" name="Picture 10" descr="A house with a patio and grass yard&#10;&#10;AI-generated content may be incorrect.">
            <a:extLst>
              <a:ext uri="{FF2B5EF4-FFF2-40B4-BE49-F238E27FC236}">
                <a16:creationId xmlns:a16="http://schemas.microsoft.com/office/drawing/2014/main" id="{72503387-4AE1-FB57-E3A4-F96601A5A5C2}"/>
              </a:ext>
            </a:extLst>
          </p:cNvPr>
          <p:cNvPicPr>
            <a:picLocks noChangeAspect="1"/>
          </p:cNvPicPr>
          <p:nvPr/>
        </p:nvPicPr>
        <p:blipFill>
          <a:blip r:embed="rId4"/>
          <a:stretch>
            <a:fillRect/>
          </a:stretch>
        </p:blipFill>
        <p:spPr>
          <a:xfrm>
            <a:off x="3666066" y="4633383"/>
            <a:ext cx="2929467" cy="1926167"/>
          </a:xfrm>
          <a:prstGeom prst="rect">
            <a:avLst/>
          </a:prstGeom>
        </p:spPr>
      </p:pic>
      <p:sp>
        <p:nvSpPr>
          <p:cNvPr id="12" name="TextBox 11">
            <a:extLst>
              <a:ext uri="{FF2B5EF4-FFF2-40B4-BE49-F238E27FC236}">
                <a16:creationId xmlns:a16="http://schemas.microsoft.com/office/drawing/2014/main" id="{B6F45C9B-3B6F-CE39-DA84-C59FDE397EFC}"/>
              </a:ext>
            </a:extLst>
          </p:cNvPr>
          <p:cNvSpPr txBox="1"/>
          <p:nvPr/>
        </p:nvSpPr>
        <p:spPr>
          <a:xfrm>
            <a:off x="3670335" y="2634203"/>
            <a:ext cx="2919936"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solidFill>
                  <a:srgbClr val="92D050"/>
                </a:solidFill>
                <a:latin typeface="Candara"/>
              </a:rPr>
              <a:t>GARDEN</a:t>
            </a:r>
            <a:endParaRPr lang="en-US" dirty="0">
              <a:solidFill>
                <a:srgbClr val="92D050"/>
              </a:solidFill>
            </a:endParaRPr>
          </a:p>
          <a:p>
            <a:pPr algn="ctr"/>
            <a:endParaRPr lang="en-US" sz="1200" dirty="0">
              <a:latin typeface="Candara"/>
            </a:endParaRPr>
          </a:p>
          <a:p>
            <a:pPr algn="just"/>
            <a:r>
              <a:rPr lang="en-US" sz="1200" dirty="0">
                <a:latin typeface="Candara"/>
              </a:rPr>
              <a:t>At Chestnut Lodge, we have an outdoor space that you are welcome to enjoy. In the summer, we will have BBQs and outdoor seating so we can enjoy the nice weather. If you would like anything for the garden, please ask. This is your home. </a:t>
            </a:r>
            <a:endParaRPr lang="en-US" sz="1200" dirty="0"/>
          </a:p>
          <a:p>
            <a:pPr algn="l"/>
            <a:endParaRPr lang="en-US" dirty="0"/>
          </a:p>
        </p:txBody>
      </p:sp>
      <p:pic>
        <p:nvPicPr>
          <p:cNvPr id="13" name="Picture 12" descr="A yard with a grassy area and trees&#10;&#10;AI-generated content may be incorrect.">
            <a:extLst>
              <a:ext uri="{FF2B5EF4-FFF2-40B4-BE49-F238E27FC236}">
                <a16:creationId xmlns:a16="http://schemas.microsoft.com/office/drawing/2014/main" id="{674990D4-6498-08B7-463E-1F679AB616ED}"/>
              </a:ext>
            </a:extLst>
          </p:cNvPr>
          <p:cNvPicPr>
            <a:picLocks noChangeAspect="1"/>
          </p:cNvPicPr>
          <p:nvPr/>
        </p:nvPicPr>
        <p:blipFill>
          <a:blip r:embed="rId5"/>
          <a:stretch>
            <a:fillRect/>
          </a:stretch>
        </p:blipFill>
        <p:spPr>
          <a:xfrm>
            <a:off x="3666066" y="6936317"/>
            <a:ext cx="2929468" cy="1875367"/>
          </a:xfrm>
          <a:prstGeom prst="rect">
            <a:avLst/>
          </a:prstGeom>
        </p:spPr>
      </p:pic>
      <p:sp>
        <p:nvSpPr>
          <p:cNvPr id="3" name="Slide Number Placeholder 2">
            <a:extLst>
              <a:ext uri="{FF2B5EF4-FFF2-40B4-BE49-F238E27FC236}">
                <a16:creationId xmlns:a16="http://schemas.microsoft.com/office/drawing/2014/main" id="{FFE85730-1C85-996A-2A90-6C2344120A5E}"/>
              </a:ext>
            </a:extLst>
          </p:cNvPr>
          <p:cNvSpPr>
            <a:spLocks noGrp="1"/>
          </p:cNvSpPr>
          <p:nvPr>
            <p:ph type="sldNum" sz="quarter" idx="12"/>
          </p:nvPr>
        </p:nvSpPr>
        <p:spPr/>
        <p:txBody>
          <a:bodyPr/>
          <a:lstStyle/>
          <a:p>
            <a:fld id="{330EA680-D336-4FF7-8B7A-9848BB0A1C32}" type="slidenum">
              <a:rPr lang="en-US" sz="1200" dirty="0" smtClean="0">
                <a:latin typeface="Candara"/>
              </a:rPr>
              <a:t>5</a:t>
            </a:fld>
            <a:endParaRPr lang="en-US" sz="1200" dirty="0">
              <a:latin typeface="Candara"/>
            </a:endParaRPr>
          </a:p>
        </p:txBody>
      </p:sp>
    </p:spTree>
    <p:extLst>
      <p:ext uri="{BB962C8B-B14F-4D97-AF65-F5344CB8AC3E}">
        <p14:creationId xmlns:p14="http://schemas.microsoft.com/office/powerpoint/2010/main" val="2818869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269A472-012C-D81D-8078-5ED6E7E6E959}"/>
              </a:ext>
            </a:extLst>
          </p:cNvPr>
          <p:cNvSpPr txBox="1"/>
          <p:nvPr/>
        </p:nvSpPr>
        <p:spPr>
          <a:xfrm>
            <a:off x="595414" y="529705"/>
            <a:ext cx="2540280" cy="498598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solidFill>
                  <a:srgbClr val="92D050"/>
                </a:solidFill>
                <a:latin typeface="Candara"/>
              </a:rPr>
              <a:t>BEDTIME &amp; WAKING UP TIMES</a:t>
            </a:r>
            <a:endParaRPr lang="en-US" dirty="0"/>
          </a:p>
          <a:p>
            <a:pPr algn="ctr"/>
            <a:endParaRPr lang="en-US" sz="1200" b="1" dirty="0">
              <a:latin typeface="Candara"/>
            </a:endParaRPr>
          </a:p>
          <a:p>
            <a:pPr algn="just"/>
            <a:r>
              <a:rPr lang="en-US" sz="1200" dirty="0">
                <a:latin typeface="Candara"/>
              </a:rPr>
              <a:t>Your bedtime will be discussed with your key worker and may be more flexible on the weekends and school holidays. Any extensions to your usual bedtime would need to be discussed with the staff on shift.</a:t>
            </a:r>
            <a:endParaRPr lang="en-US" dirty="0"/>
          </a:p>
          <a:p>
            <a:pPr algn="just"/>
            <a:endParaRPr lang="en-US" sz="1200" dirty="0">
              <a:latin typeface="Candara"/>
            </a:endParaRPr>
          </a:p>
          <a:p>
            <a:pPr algn="just"/>
            <a:r>
              <a:rPr lang="en-US" sz="1200" dirty="0">
                <a:latin typeface="Candara"/>
              </a:rPr>
              <a:t>Everyone should aim to be settled in your room by 10pm. Remember that other people may be sleeping when you go up to bed, so please be as quiet as possible.</a:t>
            </a:r>
            <a:endParaRPr lang="en-US"/>
          </a:p>
          <a:p>
            <a:pPr algn="just"/>
            <a:endParaRPr lang="en-US" sz="1200" dirty="0">
              <a:latin typeface="Candara"/>
            </a:endParaRPr>
          </a:p>
          <a:p>
            <a:pPr algn="just"/>
            <a:r>
              <a:rPr lang="en-US" sz="1200" dirty="0">
                <a:latin typeface="Candara"/>
              </a:rPr>
              <a:t>You will arrange with your keyworker what times you need to be up for school and will be encouraged to get yourself up in the morning with the support of staff.</a:t>
            </a:r>
            <a:endParaRPr lang="en-US" dirty="0"/>
          </a:p>
          <a:p>
            <a:pPr algn="just"/>
            <a:endParaRPr lang="en-US" sz="1200" dirty="0">
              <a:latin typeface="Candara"/>
            </a:endParaRPr>
          </a:p>
          <a:p>
            <a:pPr algn="just"/>
            <a:r>
              <a:rPr lang="en-US" sz="1200" dirty="0">
                <a:latin typeface="Candara"/>
              </a:rPr>
              <a:t>At weekends and school holidays you can enjoy a longer lie in (not all day </a:t>
            </a:r>
            <a:r>
              <a:rPr lang="en-US" sz="1200" dirty="0">
                <a:latin typeface="Segoe UI Emoji"/>
                <a:ea typeface="Segoe UI Emoji"/>
              </a:rPr>
              <a:t>😊</a:t>
            </a:r>
            <a:r>
              <a:rPr lang="en-US" sz="1200" dirty="0">
                <a:latin typeface="Candara"/>
              </a:rPr>
              <a:t>)</a:t>
            </a:r>
            <a:endParaRPr lang="en-US" dirty="0"/>
          </a:p>
        </p:txBody>
      </p:sp>
      <p:sp>
        <p:nvSpPr>
          <p:cNvPr id="3" name="TextBox 2">
            <a:extLst>
              <a:ext uri="{FF2B5EF4-FFF2-40B4-BE49-F238E27FC236}">
                <a16:creationId xmlns:a16="http://schemas.microsoft.com/office/drawing/2014/main" id="{D317651D-B40C-E996-C0B8-A5DE2F8183D5}"/>
              </a:ext>
            </a:extLst>
          </p:cNvPr>
          <p:cNvSpPr txBox="1"/>
          <p:nvPr/>
        </p:nvSpPr>
        <p:spPr>
          <a:xfrm>
            <a:off x="588743" y="5825924"/>
            <a:ext cx="2550769" cy="36009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solidFill>
                  <a:srgbClr val="92D050"/>
                </a:solidFill>
                <a:latin typeface="Candara"/>
              </a:rPr>
              <a:t>TV, MUSIC &amp; COMPUTERS</a:t>
            </a:r>
            <a:endParaRPr lang="en-US" dirty="0">
              <a:solidFill>
                <a:srgbClr val="92D050"/>
              </a:solidFill>
            </a:endParaRPr>
          </a:p>
          <a:p>
            <a:pPr algn="just"/>
            <a:endParaRPr lang="en-US" sz="1200" b="1" dirty="0">
              <a:latin typeface="Candara"/>
            </a:endParaRPr>
          </a:p>
          <a:p>
            <a:pPr algn="just"/>
            <a:r>
              <a:rPr lang="en-US" sz="1200" dirty="0">
                <a:latin typeface="Candara"/>
              </a:rPr>
              <a:t>Please be respectful of others when watching TV, listening to music, and using computers and games consoles. </a:t>
            </a:r>
            <a:endParaRPr lang="en-US" sz="1200" dirty="0">
              <a:latin typeface="Aptos" panose="020B0004020202020204"/>
            </a:endParaRPr>
          </a:p>
          <a:p>
            <a:pPr algn="just"/>
            <a:endParaRPr lang="en-US" sz="1200" dirty="0">
              <a:latin typeface="Candara"/>
            </a:endParaRPr>
          </a:p>
          <a:p>
            <a:pPr algn="just"/>
            <a:r>
              <a:rPr lang="en-US" sz="1200" dirty="0">
                <a:latin typeface="Candara"/>
              </a:rPr>
              <a:t>This means sharing communal televisions and other equipment, and keeping the volume at a reasonable level, both in communal areas and your bedrooms. </a:t>
            </a:r>
            <a:endParaRPr lang="en-US" sz="1200">
              <a:latin typeface="Aptos" panose="020B0004020202020204"/>
            </a:endParaRPr>
          </a:p>
          <a:p>
            <a:pPr algn="just"/>
            <a:endParaRPr lang="en-US" sz="1200" dirty="0">
              <a:latin typeface="Candara"/>
            </a:endParaRPr>
          </a:p>
          <a:p>
            <a:pPr algn="just"/>
            <a:r>
              <a:rPr lang="en-US" sz="1200" dirty="0">
                <a:latin typeface="Candara"/>
              </a:rPr>
              <a:t>At Chestnut Lodge you will be able to watch age-appropriate films and games but nothing that is rated </a:t>
            </a:r>
            <a:r>
              <a:rPr lang="en-US" sz="1200" dirty="0">
                <a:solidFill>
                  <a:srgbClr val="FF0000"/>
                </a:solidFill>
                <a:latin typeface="Candara"/>
              </a:rPr>
              <a:t>18</a:t>
            </a:r>
            <a:r>
              <a:rPr lang="en-US" sz="1200" dirty="0">
                <a:latin typeface="Candara"/>
              </a:rPr>
              <a:t>.</a:t>
            </a:r>
            <a:endParaRPr lang="en-US" sz="1200" dirty="0"/>
          </a:p>
          <a:p>
            <a:pPr algn="l"/>
            <a:endParaRPr lang="en-US" sz="1200" dirty="0"/>
          </a:p>
        </p:txBody>
      </p:sp>
      <p:sp>
        <p:nvSpPr>
          <p:cNvPr id="4" name="TextBox 3">
            <a:extLst>
              <a:ext uri="{FF2B5EF4-FFF2-40B4-BE49-F238E27FC236}">
                <a16:creationId xmlns:a16="http://schemas.microsoft.com/office/drawing/2014/main" id="{0BAA0560-2177-3051-4BE7-0082E514AD6B}"/>
              </a:ext>
            </a:extLst>
          </p:cNvPr>
          <p:cNvSpPr txBox="1"/>
          <p:nvPr/>
        </p:nvSpPr>
        <p:spPr>
          <a:xfrm>
            <a:off x="3466293" y="525382"/>
            <a:ext cx="2987055" cy="609397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solidFill>
                  <a:srgbClr val="92D050"/>
                </a:solidFill>
                <a:latin typeface="Candara"/>
              </a:rPr>
              <a:t>MONEY</a:t>
            </a:r>
            <a:endParaRPr lang="en-US" dirty="0">
              <a:solidFill>
                <a:srgbClr val="92D050"/>
              </a:solidFill>
            </a:endParaRPr>
          </a:p>
          <a:p>
            <a:pPr algn="ctr"/>
            <a:endParaRPr lang="en-US" sz="1200" dirty="0"/>
          </a:p>
          <a:p>
            <a:pPr algn="just"/>
            <a:r>
              <a:rPr lang="en-US" sz="1200" dirty="0">
                <a:latin typeface="Candara"/>
              </a:rPr>
              <a:t>While living at Chestnut Lodge, you will receive pocket money every Saturday. The amount you get depends on your age and your key worker will discuss this with you. </a:t>
            </a:r>
            <a:endParaRPr lang="en-US" dirty="0"/>
          </a:p>
          <a:p>
            <a:pPr algn="just"/>
            <a:endParaRPr lang="en-US" sz="1200" dirty="0">
              <a:latin typeface="Candara"/>
            </a:endParaRPr>
          </a:p>
          <a:p>
            <a:pPr algn="just"/>
            <a:r>
              <a:rPr lang="en-US" sz="1200" dirty="0">
                <a:latin typeface="Candara"/>
              </a:rPr>
              <a:t>Before you receive your pocket money, you will need to tidy your room and help with a job around the house.</a:t>
            </a:r>
          </a:p>
          <a:p>
            <a:pPr algn="just"/>
            <a:endParaRPr lang="en-US" sz="1200" dirty="0">
              <a:latin typeface="Candara"/>
            </a:endParaRPr>
          </a:p>
          <a:p>
            <a:pPr algn="just"/>
            <a:endParaRPr lang="en-US" sz="1200" dirty="0">
              <a:latin typeface="Candara"/>
            </a:endParaRPr>
          </a:p>
          <a:p>
            <a:pPr algn="just"/>
            <a:endParaRPr lang="en-US" sz="1200" dirty="0">
              <a:latin typeface="Candara"/>
            </a:endParaRPr>
          </a:p>
          <a:p>
            <a:pPr algn="just"/>
            <a:endParaRPr lang="en-US" sz="1200" dirty="0">
              <a:latin typeface="Candara"/>
            </a:endParaRPr>
          </a:p>
          <a:p>
            <a:pPr algn="just"/>
            <a:endParaRPr lang="en-US" sz="1200" dirty="0">
              <a:latin typeface="Candara"/>
            </a:endParaRPr>
          </a:p>
          <a:p>
            <a:pPr algn="just"/>
            <a:endParaRPr lang="en-US" sz="1200" dirty="0">
              <a:latin typeface="Candara"/>
            </a:endParaRPr>
          </a:p>
          <a:p>
            <a:pPr algn="just"/>
            <a:endParaRPr lang="en-US" sz="1200" dirty="0">
              <a:latin typeface="Candara"/>
            </a:endParaRPr>
          </a:p>
          <a:p>
            <a:pPr algn="just"/>
            <a:endParaRPr lang="en-US" sz="1200" dirty="0">
              <a:latin typeface="Candara"/>
            </a:endParaRPr>
          </a:p>
          <a:p>
            <a:pPr algn="just"/>
            <a:endParaRPr lang="en-US" sz="1200" dirty="0">
              <a:latin typeface="Candara"/>
            </a:endParaRPr>
          </a:p>
          <a:p>
            <a:pPr algn="just"/>
            <a:endParaRPr lang="en-US" sz="1200" dirty="0">
              <a:latin typeface="Candara"/>
            </a:endParaRPr>
          </a:p>
          <a:p>
            <a:pPr algn="just"/>
            <a:endParaRPr lang="en-US" sz="1200" dirty="0">
              <a:latin typeface="Candara"/>
            </a:endParaRPr>
          </a:p>
          <a:p>
            <a:pPr algn="just"/>
            <a:endParaRPr lang="en-US" sz="1200" dirty="0">
              <a:latin typeface="Candara"/>
            </a:endParaRPr>
          </a:p>
          <a:p>
            <a:pPr algn="just"/>
            <a:endParaRPr lang="en-US" sz="1200" dirty="0">
              <a:latin typeface="Candara"/>
            </a:endParaRPr>
          </a:p>
          <a:p>
            <a:pPr algn="just"/>
            <a:endParaRPr lang="en-US" sz="1200" dirty="0">
              <a:latin typeface="Candara"/>
            </a:endParaRPr>
          </a:p>
          <a:p>
            <a:pPr algn="just"/>
            <a:r>
              <a:rPr lang="en-US" sz="1200" dirty="0">
                <a:latin typeface="Candara"/>
              </a:rPr>
              <a:t>You will also receive £70 a month for your clothes, and you can have a regular haircut/ toiletries allowance. Your keyworker will help you work out your budget to make sure you don’t run out of money too early!</a:t>
            </a:r>
            <a:endParaRPr lang="en-US" dirty="0"/>
          </a:p>
          <a:p>
            <a:pPr algn="just"/>
            <a:endParaRPr lang="en-US" sz="1200" dirty="0">
              <a:latin typeface="Candara"/>
            </a:endParaRPr>
          </a:p>
          <a:p>
            <a:pPr algn="just"/>
            <a:endParaRPr lang="en-US" sz="1200" dirty="0">
              <a:latin typeface="Candara"/>
            </a:endParaRPr>
          </a:p>
          <a:p>
            <a:pPr algn="just"/>
            <a:endParaRPr lang="en-US" sz="1200" dirty="0">
              <a:latin typeface="Candara"/>
            </a:endParaRPr>
          </a:p>
        </p:txBody>
      </p:sp>
      <p:graphicFrame>
        <p:nvGraphicFramePr>
          <p:cNvPr id="6" name="Table 5">
            <a:extLst>
              <a:ext uri="{FF2B5EF4-FFF2-40B4-BE49-F238E27FC236}">
                <a16:creationId xmlns:a16="http://schemas.microsoft.com/office/drawing/2014/main" id="{3D3328FA-7019-D8FD-8C9B-584EAF4E4E15}"/>
              </a:ext>
            </a:extLst>
          </p:cNvPr>
          <p:cNvGraphicFramePr>
            <a:graphicFrameLocks noGrp="1"/>
          </p:cNvGraphicFramePr>
          <p:nvPr>
            <p:extLst>
              <p:ext uri="{D42A27DB-BD31-4B8C-83A1-F6EECF244321}">
                <p14:modId xmlns:p14="http://schemas.microsoft.com/office/powerpoint/2010/main" val="1820504531"/>
              </p:ext>
            </p:extLst>
          </p:nvPr>
        </p:nvGraphicFramePr>
        <p:xfrm>
          <a:off x="3784599" y="2769235"/>
          <a:ext cx="2460992" cy="2183130"/>
        </p:xfrm>
        <a:graphic>
          <a:graphicData uri="http://schemas.openxmlformats.org/drawingml/2006/table">
            <a:tbl>
              <a:tblPr bandRow="1">
                <a:tableStyleId>{5C22544A-7EE6-4342-B048-85BDC9FD1C3A}</a:tableStyleId>
              </a:tblPr>
              <a:tblGrid>
                <a:gridCol w="1188065">
                  <a:extLst>
                    <a:ext uri="{9D8B030D-6E8A-4147-A177-3AD203B41FA5}">
                      <a16:colId xmlns:a16="http://schemas.microsoft.com/office/drawing/2014/main" val="848352500"/>
                    </a:ext>
                  </a:extLst>
                </a:gridCol>
                <a:gridCol w="1272927">
                  <a:extLst>
                    <a:ext uri="{9D8B030D-6E8A-4147-A177-3AD203B41FA5}">
                      <a16:colId xmlns:a16="http://schemas.microsoft.com/office/drawing/2014/main" val="2048905434"/>
                    </a:ext>
                  </a:extLst>
                </a:gridCol>
              </a:tblGrid>
              <a:tr h="0">
                <a:tc>
                  <a:txBody>
                    <a:bodyPr/>
                    <a:lstStyle/>
                    <a:p>
                      <a:pPr algn="l">
                        <a:buNone/>
                      </a:pPr>
                      <a:r>
                        <a:rPr lang="en-US" sz="1100" b="1" dirty="0">
                          <a:effectLst/>
                          <a:latin typeface="Candara, sans-serif"/>
                        </a:rPr>
                        <a:t>10 yrs</a:t>
                      </a:r>
                      <a:endParaRPr lang="en-US" dirty="0">
                        <a:effectLst/>
                      </a:endParaRPr>
                    </a:p>
                  </a:txBody>
                  <a:tcPr marL="66675" marR="66675" marT="66675" marB="66675">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noFill/>
                  </a:tcPr>
                </a:tc>
                <a:tc>
                  <a:txBody>
                    <a:bodyPr/>
                    <a:lstStyle/>
                    <a:p>
                      <a:pPr algn="l">
                        <a:buNone/>
                      </a:pPr>
                      <a:r>
                        <a:rPr lang="en-US" sz="1100" b="1" dirty="0">
                          <a:effectLst/>
                          <a:latin typeface="Candara, sans-serif"/>
                        </a:rPr>
                        <a:t>£5.00</a:t>
                      </a:r>
                      <a:endParaRPr lang="en-US" dirty="0">
                        <a:effectLst/>
                      </a:endParaRPr>
                    </a:p>
                  </a:txBody>
                  <a:tcPr marL="66675" marR="66675" marT="66675" marB="66675">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3537585919"/>
                  </a:ext>
                </a:extLst>
              </a:tr>
              <a:tr h="0">
                <a:tc>
                  <a:txBody>
                    <a:bodyPr/>
                    <a:lstStyle/>
                    <a:p>
                      <a:pPr algn="l">
                        <a:buNone/>
                      </a:pPr>
                      <a:r>
                        <a:rPr lang="en-US" sz="1100" b="1" dirty="0">
                          <a:effectLst/>
                          <a:latin typeface="Candara, sans-serif"/>
                        </a:rPr>
                        <a:t>11 yrs</a:t>
                      </a:r>
                      <a:endParaRPr lang="en-US" dirty="0">
                        <a:effectLst/>
                      </a:endParaRPr>
                    </a:p>
                  </a:txBody>
                  <a:tcPr marL="66675" marR="66675" marT="66675" marB="66675">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noFill/>
                  </a:tcPr>
                </a:tc>
                <a:tc>
                  <a:txBody>
                    <a:bodyPr/>
                    <a:lstStyle/>
                    <a:p>
                      <a:pPr algn="l">
                        <a:buNone/>
                      </a:pPr>
                      <a:r>
                        <a:rPr lang="en-US" sz="1100" b="1" dirty="0">
                          <a:effectLst/>
                          <a:latin typeface="Candara, sans-serif"/>
                        </a:rPr>
                        <a:t>£5.50</a:t>
                      </a:r>
                      <a:endParaRPr lang="en-US" dirty="0">
                        <a:effectLst/>
                      </a:endParaRPr>
                    </a:p>
                  </a:txBody>
                  <a:tcPr marL="66675" marR="66675" marT="66675" marB="66675">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3576241714"/>
                  </a:ext>
                </a:extLst>
              </a:tr>
              <a:tr h="0">
                <a:tc>
                  <a:txBody>
                    <a:bodyPr/>
                    <a:lstStyle/>
                    <a:p>
                      <a:pPr algn="l">
                        <a:buNone/>
                      </a:pPr>
                      <a:r>
                        <a:rPr lang="en-US" sz="1200" b="1" dirty="0">
                          <a:effectLst/>
                          <a:latin typeface="Candara, sans-serif"/>
                        </a:rPr>
                        <a:t>12 yrs</a:t>
                      </a:r>
                      <a:endParaRPr lang="en-US" dirty="0">
                        <a:effectLst/>
                      </a:endParaRPr>
                    </a:p>
                  </a:txBody>
                  <a:tcPr marL="66675" marR="66675" marT="66675" marB="66675">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noFill/>
                  </a:tcPr>
                </a:tc>
                <a:tc>
                  <a:txBody>
                    <a:bodyPr/>
                    <a:lstStyle/>
                    <a:p>
                      <a:pPr algn="l">
                        <a:buNone/>
                      </a:pPr>
                      <a:r>
                        <a:rPr lang="en-US" sz="1200" b="1" dirty="0">
                          <a:effectLst/>
                          <a:latin typeface="Candara, sans-serif"/>
                        </a:rPr>
                        <a:t>£6.00 </a:t>
                      </a:r>
                      <a:endParaRPr lang="en-US" dirty="0">
                        <a:effectLst/>
                      </a:endParaRPr>
                    </a:p>
                  </a:txBody>
                  <a:tcPr marL="66675" marR="66675" marT="66675" marB="66675">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231970675"/>
                  </a:ext>
                </a:extLst>
              </a:tr>
              <a:tr h="0">
                <a:tc>
                  <a:txBody>
                    <a:bodyPr/>
                    <a:lstStyle/>
                    <a:p>
                      <a:pPr algn="l">
                        <a:buNone/>
                      </a:pPr>
                      <a:r>
                        <a:rPr lang="en-US" sz="1200" b="1" dirty="0">
                          <a:effectLst/>
                          <a:latin typeface="Candara, sans-serif"/>
                        </a:rPr>
                        <a:t>13 yrs</a:t>
                      </a:r>
                      <a:endParaRPr lang="en-US" dirty="0">
                        <a:effectLst/>
                      </a:endParaRPr>
                    </a:p>
                  </a:txBody>
                  <a:tcPr marL="66675" marR="66675" marT="66675" marB="66675">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noFill/>
                  </a:tcPr>
                </a:tc>
                <a:tc>
                  <a:txBody>
                    <a:bodyPr/>
                    <a:lstStyle/>
                    <a:p>
                      <a:pPr algn="l">
                        <a:buNone/>
                      </a:pPr>
                      <a:r>
                        <a:rPr lang="en-US" sz="1200" b="1" dirty="0">
                          <a:effectLst/>
                          <a:latin typeface="Candara, sans-serif"/>
                        </a:rPr>
                        <a:t>£7.50</a:t>
                      </a:r>
                      <a:endParaRPr lang="en-US" dirty="0">
                        <a:effectLst/>
                      </a:endParaRPr>
                    </a:p>
                  </a:txBody>
                  <a:tcPr marL="66675" marR="66675" marT="66675" marB="66675">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804429086"/>
                  </a:ext>
                </a:extLst>
              </a:tr>
              <a:tr h="0">
                <a:tc>
                  <a:txBody>
                    <a:bodyPr/>
                    <a:lstStyle/>
                    <a:p>
                      <a:pPr algn="l">
                        <a:buNone/>
                      </a:pPr>
                      <a:r>
                        <a:rPr lang="en-US" sz="1200" b="1" dirty="0">
                          <a:effectLst/>
                          <a:latin typeface="Candara, sans-serif"/>
                        </a:rPr>
                        <a:t>14 yrs</a:t>
                      </a:r>
                      <a:endParaRPr lang="en-US" dirty="0">
                        <a:effectLst/>
                      </a:endParaRPr>
                    </a:p>
                  </a:txBody>
                  <a:tcPr marL="66675" marR="66675" marT="66675" marB="66675">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noFill/>
                  </a:tcPr>
                </a:tc>
                <a:tc>
                  <a:txBody>
                    <a:bodyPr/>
                    <a:lstStyle/>
                    <a:p>
                      <a:pPr algn="l">
                        <a:buNone/>
                      </a:pPr>
                      <a:r>
                        <a:rPr lang="en-US" sz="1200" b="1" dirty="0">
                          <a:effectLst/>
                          <a:latin typeface="Candara, sans-serif"/>
                        </a:rPr>
                        <a:t>£10.00</a:t>
                      </a:r>
                      <a:endParaRPr lang="en-US" dirty="0">
                        <a:effectLst/>
                      </a:endParaRPr>
                    </a:p>
                  </a:txBody>
                  <a:tcPr marL="66675" marR="66675" marT="66675" marB="66675">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3325640911"/>
                  </a:ext>
                </a:extLst>
              </a:tr>
              <a:tr h="0">
                <a:tc>
                  <a:txBody>
                    <a:bodyPr/>
                    <a:lstStyle/>
                    <a:p>
                      <a:pPr algn="l">
                        <a:buNone/>
                      </a:pPr>
                      <a:r>
                        <a:rPr lang="en-US" sz="1200" b="1" dirty="0">
                          <a:effectLst/>
                          <a:latin typeface="Candara, sans-serif"/>
                        </a:rPr>
                        <a:t>15 yrs</a:t>
                      </a:r>
                      <a:endParaRPr lang="en-US" dirty="0">
                        <a:effectLst/>
                      </a:endParaRPr>
                    </a:p>
                  </a:txBody>
                  <a:tcPr marL="66675" marR="66675" marT="66675" marB="66675">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noFill/>
                  </a:tcPr>
                </a:tc>
                <a:tc>
                  <a:txBody>
                    <a:bodyPr/>
                    <a:lstStyle/>
                    <a:p>
                      <a:pPr algn="l">
                        <a:buNone/>
                      </a:pPr>
                      <a:r>
                        <a:rPr lang="en-US" sz="1200" b="1" dirty="0">
                          <a:effectLst/>
                          <a:latin typeface="Candara, sans-serif"/>
                        </a:rPr>
                        <a:t>£12.50</a:t>
                      </a:r>
                      <a:endParaRPr lang="en-US" dirty="0">
                        <a:effectLst/>
                      </a:endParaRPr>
                    </a:p>
                  </a:txBody>
                  <a:tcPr marL="66675" marR="66675" marT="66675" marB="66675">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1040684270"/>
                  </a:ext>
                </a:extLst>
              </a:tr>
              <a:tr h="0">
                <a:tc>
                  <a:txBody>
                    <a:bodyPr/>
                    <a:lstStyle/>
                    <a:p>
                      <a:pPr algn="l">
                        <a:buNone/>
                      </a:pPr>
                      <a:r>
                        <a:rPr lang="en-US" sz="1200" b="1" dirty="0">
                          <a:effectLst/>
                          <a:latin typeface="Candara, sans-serif"/>
                        </a:rPr>
                        <a:t>16 yrs</a:t>
                      </a:r>
                      <a:endParaRPr lang="en-US" dirty="0">
                        <a:effectLst/>
                      </a:endParaRPr>
                    </a:p>
                  </a:txBody>
                  <a:tcPr marL="66675" marR="66675" marT="66675" marB="66675">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noFill/>
                  </a:tcPr>
                </a:tc>
                <a:tc>
                  <a:txBody>
                    <a:bodyPr/>
                    <a:lstStyle/>
                    <a:p>
                      <a:pPr algn="l">
                        <a:buNone/>
                      </a:pPr>
                      <a:r>
                        <a:rPr lang="en-US" sz="1200" b="1" dirty="0">
                          <a:effectLst/>
                          <a:latin typeface="Candara, sans-serif"/>
                        </a:rPr>
                        <a:t>£13.00 </a:t>
                      </a:r>
                      <a:endParaRPr lang="en-US" dirty="0">
                        <a:effectLst/>
                      </a:endParaRPr>
                    </a:p>
                  </a:txBody>
                  <a:tcPr marL="66675" marR="66675" marT="66675" marB="66675">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2162429020"/>
                  </a:ext>
                </a:extLst>
              </a:tr>
            </a:tbl>
          </a:graphicData>
        </a:graphic>
      </p:graphicFrame>
      <p:sp>
        <p:nvSpPr>
          <p:cNvPr id="7" name="TextBox 6">
            <a:extLst>
              <a:ext uri="{FF2B5EF4-FFF2-40B4-BE49-F238E27FC236}">
                <a16:creationId xmlns:a16="http://schemas.microsoft.com/office/drawing/2014/main" id="{839E85CC-9D58-C533-CF61-05CFDD571A86}"/>
              </a:ext>
            </a:extLst>
          </p:cNvPr>
          <p:cNvSpPr txBox="1"/>
          <p:nvPr/>
        </p:nvSpPr>
        <p:spPr>
          <a:xfrm>
            <a:off x="3487208" y="6248915"/>
            <a:ext cx="2763331" cy="240065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solidFill>
                  <a:srgbClr val="92D050"/>
                </a:solidFill>
                <a:latin typeface="Candara"/>
              </a:rPr>
              <a:t>PHONE CALLS</a:t>
            </a:r>
            <a:endParaRPr lang="en-US" dirty="0">
              <a:solidFill>
                <a:srgbClr val="92D050"/>
              </a:solidFill>
            </a:endParaRPr>
          </a:p>
          <a:p>
            <a:pPr algn="just"/>
            <a:endParaRPr lang="en-US" sz="1200" b="1" dirty="0">
              <a:latin typeface="Candara"/>
            </a:endParaRPr>
          </a:p>
          <a:p>
            <a:pPr algn="just"/>
            <a:r>
              <a:rPr lang="en-US" sz="1200" dirty="0">
                <a:latin typeface="Candara"/>
              </a:rPr>
              <a:t>You will be able to make phone calls to your family or social worker on the office phone, as agreed in your care plan.</a:t>
            </a:r>
            <a:endParaRPr lang="en-US" sz="1200" dirty="0"/>
          </a:p>
          <a:p>
            <a:pPr algn="just"/>
            <a:endParaRPr lang="en-US" sz="1200" dirty="0">
              <a:latin typeface="Candara"/>
            </a:endParaRPr>
          </a:p>
          <a:p>
            <a:pPr algn="just"/>
            <a:r>
              <a:rPr lang="en-US" sz="1200" dirty="0">
                <a:latin typeface="Candara"/>
              </a:rPr>
              <a:t>There will be no other calls allowed from the office phone, you have your own phones and credit to make calls to friends.</a:t>
            </a:r>
            <a:endParaRPr lang="en-US" sz="1200" dirty="0"/>
          </a:p>
          <a:p>
            <a:pPr algn="just"/>
            <a:endParaRPr lang="en-US" sz="1200" dirty="0"/>
          </a:p>
        </p:txBody>
      </p:sp>
      <p:sp>
        <p:nvSpPr>
          <p:cNvPr id="8" name="TextBox 7">
            <a:extLst>
              <a:ext uri="{FF2B5EF4-FFF2-40B4-BE49-F238E27FC236}">
                <a16:creationId xmlns:a16="http://schemas.microsoft.com/office/drawing/2014/main" id="{C63B9BBA-F68C-38C6-CE86-6B65D67C0238}"/>
              </a:ext>
            </a:extLst>
          </p:cNvPr>
          <p:cNvSpPr txBox="1"/>
          <p:nvPr/>
        </p:nvSpPr>
        <p:spPr>
          <a:xfrm>
            <a:off x="604893" y="9430033"/>
            <a:ext cx="5838809" cy="221599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solidFill>
                  <a:srgbClr val="92D050"/>
                </a:solidFill>
                <a:latin typeface="Candara"/>
                <a:ea typeface="+mn-lt"/>
                <a:cs typeface="+mn-lt"/>
              </a:rPr>
              <a:t>ADVOCACY</a:t>
            </a:r>
            <a:endParaRPr lang="en-US" dirty="0">
              <a:latin typeface="Candara"/>
            </a:endParaRPr>
          </a:p>
          <a:p>
            <a:pPr algn="just"/>
            <a:endParaRPr lang="en-US" sz="1200" dirty="0">
              <a:latin typeface="Candara"/>
            </a:endParaRPr>
          </a:p>
          <a:p>
            <a:pPr algn="just"/>
            <a:r>
              <a:rPr lang="en-US" sz="1200" dirty="0">
                <a:latin typeface="Candara"/>
              </a:rPr>
              <a:t>You will have an advocate. Their role is to support you to ensure your voice is heard, your rights are respected, and your needs are met.</a:t>
            </a:r>
            <a:endParaRPr lang="en-US"/>
          </a:p>
          <a:p>
            <a:pPr algn="just"/>
            <a:endParaRPr lang="en-US" sz="1200" dirty="0">
              <a:latin typeface="Candara"/>
            </a:endParaRPr>
          </a:p>
          <a:p>
            <a:pPr algn="just"/>
            <a:r>
              <a:rPr lang="en-US" sz="1200" dirty="0">
                <a:latin typeface="Candara"/>
              </a:rPr>
              <a:t>This can involve helping people understand complex information, express your views, make decisions, and support you to speak up for yourself, especially in situations where you may have difficulty doing so alone.</a:t>
            </a:r>
            <a:endParaRPr lang="en-US" dirty="0"/>
          </a:p>
          <a:p>
            <a:pPr algn="just"/>
            <a:endParaRPr lang="en-US" sz="1200" dirty="0">
              <a:latin typeface="Candara"/>
            </a:endParaRPr>
          </a:p>
          <a:p>
            <a:pPr algn="just"/>
            <a:r>
              <a:rPr lang="en-US" sz="1200" dirty="0">
                <a:latin typeface="Candara"/>
              </a:rPr>
              <a:t>At Chestnut, you can download an app where you can write, draw, or voice record your feelings, wants, and wishes will also go to the management.</a:t>
            </a:r>
            <a:endParaRPr lang="en-US" dirty="0"/>
          </a:p>
        </p:txBody>
      </p:sp>
      <p:sp>
        <p:nvSpPr>
          <p:cNvPr id="9" name="Slide Number Placeholder 8">
            <a:extLst>
              <a:ext uri="{FF2B5EF4-FFF2-40B4-BE49-F238E27FC236}">
                <a16:creationId xmlns:a16="http://schemas.microsoft.com/office/drawing/2014/main" id="{DBBD59F9-4B3E-EC64-C1BC-F872ABFB9C32}"/>
              </a:ext>
            </a:extLst>
          </p:cNvPr>
          <p:cNvSpPr>
            <a:spLocks noGrp="1"/>
          </p:cNvSpPr>
          <p:nvPr>
            <p:ph type="sldNum" sz="quarter" idx="12"/>
          </p:nvPr>
        </p:nvSpPr>
        <p:spPr/>
        <p:txBody>
          <a:bodyPr/>
          <a:lstStyle/>
          <a:p>
            <a:fld id="{330EA680-D336-4FF7-8B7A-9848BB0A1C32}" type="slidenum">
              <a:rPr lang="en-US" sz="1200" dirty="0" smtClean="0">
                <a:latin typeface="Candara"/>
              </a:rPr>
              <a:t>6</a:t>
            </a:fld>
            <a:endParaRPr lang="en-US" sz="1200" dirty="0">
              <a:latin typeface="Candara"/>
            </a:endParaRPr>
          </a:p>
        </p:txBody>
      </p:sp>
    </p:spTree>
    <p:extLst>
      <p:ext uri="{BB962C8B-B14F-4D97-AF65-F5344CB8AC3E}">
        <p14:creationId xmlns:p14="http://schemas.microsoft.com/office/powerpoint/2010/main" val="25978507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2065D3D-DFB7-709B-2487-E8D899ED1264}"/>
              </a:ext>
            </a:extLst>
          </p:cNvPr>
          <p:cNvSpPr txBox="1"/>
          <p:nvPr/>
        </p:nvSpPr>
        <p:spPr>
          <a:xfrm>
            <a:off x="737162" y="742600"/>
            <a:ext cx="2696047" cy="461664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solidFill>
                  <a:srgbClr val="92D050"/>
                </a:solidFill>
                <a:latin typeface="Candara"/>
              </a:rPr>
              <a:t>HOUSE MEETING</a:t>
            </a:r>
          </a:p>
          <a:p>
            <a:pPr algn="ctr"/>
            <a:endParaRPr lang="en-US" sz="1200" dirty="0">
              <a:latin typeface="Candara"/>
            </a:endParaRPr>
          </a:p>
          <a:p>
            <a:pPr algn="just"/>
            <a:r>
              <a:rPr lang="en-US" sz="1200" dirty="0">
                <a:latin typeface="Candara"/>
              </a:rPr>
              <a:t>There will be a meeting every Sunday, which everyone should come along to. This is where everyone will decide what meals will be available for the week ahead and discuss any concerns or feedback you have about the home. We will also be making positive plans for any trips or activities you would like to do. Sometimes, we will talk about a particular topic, and we may have a guest come to speak.</a:t>
            </a:r>
            <a:endParaRPr lang="en-US"/>
          </a:p>
          <a:p>
            <a:pPr algn="just"/>
            <a:endParaRPr lang="en-US" sz="1200" dirty="0">
              <a:latin typeface="Candara"/>
            </a:endParaRPr>
          </a:p>
          <a:p>
            <a:pPr algn="just"/>
            <a:r>
              <a:rPr lang="en-US" sz="1200" dirty="0">
                <a:latin typeface="Candara"/>
              </a:rPr>
              <a:t>Guidelines for the meeting:</a:t>
            </a:r>
          </a:p>
          <a:p>
            <a:pPr algn="just"/>
            <a:endParaRPr lang="en-US" sz="1200" dirty="0">
              <a:latin typeface="Candara"/>
            </a:endParaRPr>
          </a:p>
          <a:p>
            <a:pPr marL="285750" indent="-285750" algn="just">
              <a:buFont typeface="Arial"/>
              <a:buChar char="•"/>
            </a:pPr>
            <a:r>
              <a:rPr lang="en-US" sz="1200" dirty="0">
                <a:latin typeface="Candara"/>
              </a:rPr>
              <a:t>No phones!</a:t>
            </a:r>
            <a:endParaRPr lang="en-US" sz="1200">
              <a:latin typeface="Candara"/>
            </a:endParaRPr>
          </a:p>
          <a:p>
            <a:pPr marL="285750" indent="-285750" algn="just">
              <a:buFont typeface="Arial"/>
              <a:buChar char="•"/>
            </a:pPr>
            <a:r>
              <a:rPr lang="en-US" sz="1200" dirty="0">
                <a:latin typeface="Candara"/>
              </a:rPr>
              <a:t>We would like you to participate</a:t>
            </a:r>
            <a:endParaRPr lang="en-US" sz="1200">
              <a:latin typeface="Candara"/>
            </a:endParaRPr>
          </a:p>
          <a:p>
            <a:pPr marL="285750" indent="-285750" algn="just">
              <a:buFont typeface="Arial"/>
              <a:buChar char="•"/>
            </a:pPr>
            <a:r>
              <a:rPr lang="en-US" sz="1200" dirty="0">
                <a:latin typeface="Candara"/>
              </a:rPr>
              <a:t>Be respectful of others.</a:t>
            </a:r>
            <a:endParaRPr lang="en-US" sz="1200">
              <a:latin typeface="Candara"/>
            </a:endParaRPr>
          </a:p>
          <a:p>
            <a:pPr marL="285750" indent="-285750" algn="just">
              <a:buFont typeface="Arial"/>
              <a:buChar char="•"/>
            </a:pPr>
            <a:r>
              <a:rPr lang="en-US" sz="1200" dirty="0">
                <a:latin typeface="Candara"/>
              </a:rPr>
              <a:t>Take your turn in chairing and writing the notes.</a:t>
            </a:r>
          </a:p>
          <a:p>
            <a:pPr algn="just"/>
            <a:endParaRPr lang="en-US" sz="1200" dirty="0">
              <a:latin typeface="Candara"/>
            </a:endParaRPr>
          </a:p>
          <a:p>
            <a:pPr algn="just"/>
            <a:r>
              <a:rPr lang="en-US" sz="1200" dirty="0">
                <a:latin typeface="Candara"/>
              </a:rPr>
              <a:t>We really want everyone to attend and get involved…</a:t>
            </a:r>
            <a:endParaRPr lang="en-US" sz="1200" dirty="0"/>
          </a:p>
        </p:txBody>
      </p:sp>
      <p:sp>
        <p:nvSpPr>
          <p:cNvPr id="3" name="TextBox 2">
            <a:extLst>
              <a:ext uri="{FF2B5EF4-FFF2-40B4-BE49-F238E27FC236}">
                <a16:creationId xmlns:a16="http://schemas.microsoft.com/office/drawing/2014/main" id="{6C6A3CDC-57B2-020F-3D93-D5B17C0459D5}"/>
              </a:ext>
            </a:extLst>
          </p:cNvPr>
          <p:cNvSpPr txBox="1"/>
          <p:nvPr/>
        </p:nvSpPr>
        <p:spPr>
          <a:xfrm>
            <a:off x="735705" y="5477720"/>
            <a:ext cx="2648837" cy="41549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solidFill>
                  <a:srgbClr val="92D050"/>
                </a:solidFill>
                <a:latin typeface="Candara"/>
              </a:rPr>
              <a:t>TRAVEL ARRANGEMENTS</a:t>
            </a:r>
            <a:endParaRPr lang="en-US" dirty="0">
              <a:solidFill>
                <a:srgbClr val="92D050"/>
              </a:solidFill>
            </a:endParaRPr>
          </a:p>
          <a:p>
            <a:pPr algn="just"/>
            <a:endParaRPr lang="en-US" sz="1200" dirty="0">
              <a:latin typeface="Candara"/>
            </a:endParaRPr>
          </a:p>
          <a:p>
            <a:pPr algn="just"/>
            <a:r>
              <a:rPr lang="en-US" sz="1200" dirty="0">
                <a:latin typeface="Candara"/>
              </a:rPr>
              <a:t>We will have a communal care at Chestnut Lodge, and staff will give you lifts for family visits, appointments, and education if this is agreed in your care plan.</a:t>
            </a:r>
            <a:endParaRPr lang="en-US" sz="1200"/>
          </a:p>
          <a:p>
            <a:pPr algn="just"/>
            <a:endParaRPr lang="en-US" sz="1200" dirty="0">
              <a:latin typeface="Candara"/>
            </a:endParaRPr>
          </a:p>
          <a:p>
            <a:pPr algn="just"/>
            <a:r>
              <a:rPr lang="en-US" sz="1200" dirty="0">
                <a:latin typeface="Candara"/>
              </a:rPr>
              <a:t>We try to support your independence and will encourage age-appropriate independent travel to see your friends and get home again, using public transport. We can support travel fares, if agreed with staff, and may be able to help with a lift sometimes.</a:t>
            </a:r>
            <a:endParaRPr lang="en-US" sz="1200" dirty="0"/>
          </a:p>
          <a:p>
            <a:pPr algn="just"/>
            <a:endParaRPr lang="en-US" sz="1200" dirty="0">
              <a:latin typeface="Candara"/>
            </a:endParaRPr>
          </a:p>
          <a:p>
            <a:pPr algn="just"/>
            <a:r>
              <a:rPr lang="en-US" sz="1200" dirty="0">
                <a:latin typeface="Candara"/>
              </a:rPr>
              <a:t>No lifts or travel fare will be supported during term time before 3pm, and we will only support it if you have attended education that day.</a:t>
            </a:r>
            <a:endParaRPr lang="en-US" sz="1200" dirty="0"/>
          </a:p>
        </p:txBody>
      </p:sp>
      <p:sp>
        <p:nvSpPr>
          <p:cNvPr id="5" name="TextBox 4">
            <a:extLst>
              <a:ext uri="{FF2B5EF4-FFF2-40B4-BE49-F238E27FC236}">
                <a16:creationId xmlns:a16="http://schemas.microsoft.com/office/drawing/2014/main" id="{86D6DA09-7503-38C2-455C-BFBBA295C16A}"/>
              </a:ext>
            </a:extLst>
          </p:cNvPr>
          <p:cNvSpPr txBox="1"/>
          <p:nvPr/>
        </p:nvSpPr>
        <p:spPr>
          <a:xfrm>
            <a:off x="3680822" y="735703"/>
            <a:ext cx="2699187"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solidFill>
                  <a:srgbClr val="92D050"/>
                </a:solidFill>
                <a:latin typeface="Candara"/>
                <a:cs typeface="Times New Roman"/>
              </a:rPr>
              <a:t>TRIPS &amp; ACTIVITIES</a:t>
            </a:r>
            <a:endParaRPr lang="en-US"/>
          </a:p>
          <a:p>
            <a:endParaRPr lang="en-US" sz="1200" dirty="0">
              <a:latin typeface="Candara"/>
              <a:cs typeface="Times New Roman"/>
            </a:endParaRPr>
          </a:p>
          <a:p>
            <a:pPr algn="just"/>
            <a:r>
              <a:rPr lang="en-US" sz="1200" dirty="0">
                <a:latin typeface="Candara"/>
                <a:cs typeface="Times New Roman"/>
              </a:rPr>
              <a:t>At Chestnut Lodge we actively encourage you to take part in activities you enjoy. Staff can </a:t>
            </a:r>
            <a:r>
              <a:rPr lang="en-US" sz="1200" err="1">
                <a:latin typeface="Candara"/>
                <a:cs typeface="Times New Roman"/>
              </a:rPr>
              <a:t>organise</a:t>
            </a:r>
            <a:r>
              <a:rPr lang="en-US" sz="1200" dirty="0">
                <a:latin typeface="Candara"/>
                <a:cs typeface="Times New Roman"/>
              </a:rPr>
              <a:t> day trips such as trips to the cinema, bowling, football, golf, basketball, horse riding or whatever you may be interested in. </a:t>
            </a:r>
            <a:endParaRPr lang="en-US" sz="1200">
              <a:latin typeface="Candara"/>
              <a:cs typeface="Times New Roman"/>
            </a:endParaRPr>
          </a:p>
          <a:p>
            <a:pPr algn="just"/>
            <a:endParaRPr lang="en-US" sz="1200" dirty="0">
              <a:latin typeface="Candara"/>
              <a:cs typeface="Times New Roman"/>
            </a:endParaRPr>
          </a:p>
          <a:p>
            <a:pPr algn="just"/>
            <a:r>
              <a:rPr lang="en-US" sz="1200" dirty="0">
                <a:latin typeface="Candara"/>
                <a:cs typeface="Times New Roman"/>
              </a:rPr>
              <a:t>Trips tend to be arranged on the weekends and holidays and are discussed in the weekly meetings or with your keyworker. We would also like to arrange a summer holiday abroad so please be involved in the planning.</a:t>
            </a:r>
            <a:endParaRPr lang="en-US" sz="1200">
              <a:latin typeface="Candara"/>
            </a:endParaRPr>
          </a:p>
        </p:txBody>
      </p:sp>
      <p:sp>
        <p:nvSpPr>
          <p:cNvPr id="6" name="TextBox 5">
            <a:extLst>
              <a:ext uri="{FF2B5EF4-FFF2-40B4-BE49-F238E27FC236}">
                <a16:creationId xmlns:a16="http://schemas.microsoft.com/office/drawing/2014/main" id="{8F2D6E64-BE02-E878-F734-D6B560D437A6}"/>
              </a:ext>
            </a:extLst>
          </p:cNvPr>
          <p:cNvSpPr txBox="1"/>
          <p:nvPr/>
        </p:nvSpPr>
        <p:spPr>
          <a:xfrm>
            <a:off x="3758983" y="4443437"/>
            <a:ext cx="2625399" cy="38779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solidFill>
                  <a:srgbClr val="92D050"/>
                </a:solidFill>
                <a:latin typeface="Candara"/>
                <a:cs typeface="Times New Roman"/>
              </a:rPr>
              <a:t>CONTACT</a:t>
            </a:r>
            <a:r>
              <a:rPr lang="en-US" sz="1200" dirty="0">
                <a:latin typeface="Candara"/>
                <a:cs typeface="Times New Roman"/>
              </a:rPr>
              <a:t> </a:t>
            </a:r>
            <a:endParaRPr lang="en-US"/>
          </a:p>
          <a:p>
            <a:pPr algn="just"/>
            <a:endParaRPr lang="en-US" sz="1200" dirty="0">
              <a:latin typeface="Candara"/>
              <a:cs typeface="Times New Roman"/>
            </a:endParaRPr>
          </a:p>
          <a:p>
            <a:pPr algn="just"/>
            <a:r>
              <a:rPr lang="en-US" sz="1200" dirty="0">
                <a:latin typeface="Candara"/>
                <a:cs typeface="Times New Roman"/>
              </a:rPr>
              <a:t>Whilst you are at Chestnut Lodge we will encourage and support you to keep in contact with your family, depending on your care plan. You can use our phone to make calls to your family, and we will support visits.</a:t>
            </a:r>
            <a:endParaRPr lang="en-US" sz="1200">
              <a:latin typeface="Candara"/>
            </a:endParaRPr>
          </a:p>
          <a:p>
            <a:pPr algn="just"/>
            <a:endParaRPr lang="en-US" sz="1200" dirty="0">
              <a:latin typeface="Candara"/>
              <a:cs typeface="Times New Roman"/>
            </a:endParaRPr>
          </a:p>
          <a:p>
            <a:pPr algn="just"/>
            <a:r>
              <a:rPr lang="en-US" sz="1200" dirty="0">
                <a:latin typeface="Candara"/>
                <a:cs typeface="Times New Roman"/>
              </a:rPr>
              <a:t>Your social worker will have regular contact with you and your keyworker via phone/email and will visit you at home.</a:t>
            </a:r>
            <a:endParaRPr lang="en-US" sz="1200" dirty="0">
              <a:latin typeface="Candara"/>
            </a:endParaRPr>
          </a:p>
          <a:p>
            <a:pPr algn="just"/>
            <a:endParaRPr lang="en-US" sz="1200" dirty="0">
              <a:latin typeface="Candara"/>
              <a:cs typeface="Times New Roman"/>
            </a:endParaRPr>
          </a:p>
          <a:p>
            <a:pPr algn="just"/>
            <a:r>
              <a:rPr lang="en-US" sz="1200" dirty="0">
                <a:latin typeface="Candara"/>
                <a:cs typeface="Times New Roman"/>
              </a:rPr>
              <a:t>You are welcome to have friends to visit you at Chestnut Lodge if this is agreed with the staff on shift. During schooldays, no visitors are allowed before 3pm and must have left by 6pm.</a:t>
            </a:r>
            <a:endParaRPr lang="en-US" sz="1200" dirty="0">
              <a:latin typeface="Candara"/>
            </a:endParaRPr>
          </a:p>
        </p:txBody>
      </p:sp>
      <p:sp>
        <p:nvSpPr>
          <p:cNvPr id="7" name="TextBox 6">
            <a:extLst>
              <a:ext uri="{FF2B5EF4-FFF2-40B4-BE49-F238E27FC236}">
                <a16:creationId xmlns:a16="http://schemas.microsoft.com/office/drawing/2014/main" id="{CE8A5A8F-CD51-31D2-13DF-105397966F03}"/>
              </a:ext>
            </a:extLst>
          </p:cNvPr>
          <p:cNvSpPr txBox="1"/>
          <p:nvPr/>
        </p:nvSpPr>
        <p:spPr>
          <a:xfrm>
            <a:off x="3790325" y="8590429"/>
            <a:ext cx="2473224"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solidFill>
                  <a:srgbClr val="92D050"/>
                </a:solidFill>
                <a:latin typeface="Candara"/>
                <a:cs typeface="Times New Roman"/>
              </a:rPr>
              <a:t>CCTV/ SURVEILLANCE   </a:t>
            </a:r>
            <a:endParaRPr lang="en-US" dirty="0">
              <a:solidFill>
                <a:srgbClr val="000000"/>
              </a:solidFill>
            </a:endParaRPr>
          </a:p>
          <a:p>
            <a:endParaRPr lang="en-US" sz="1200" dirty="0">
              <a:latin typeface="Candara"/>
              <a:cs typeface="Times New Roman"/>
            </a:endParaRPr>
          </a:p>
          <a:p>
            <a:pPr algn="just"/>
            <a:r>
              <a:rPr lang="en-US" sz="1200" dirty="0">
                <a:latin typeface="Candara"/>
                <a:cs typeface="Times New Roman"/>
              </a:rPr>
              <a:t>It is important to us that you have privacy in your home at Chestnut Lodge, so we have installed a Ring doorbell and CCTV at the front and rear of the property. This is for security and not for observing you or anyone who lives or works at Chestnut Lodge. However, sometimes, you will be on the </a:t>
            </a:r>
            <a:r>
              <a:rPr lang="en-US" sz="1200">
                <a:latin typeface="Candara"/>
                <a:cs typeface="Times New Roman"/>
              </a:rPr>
              <a:t>doorbell camera and CCTV </a:t>
            </a:r>
            <a:r>
              <a:rPr lang="en-US" sz="1200" dirty="0">
                <a:latin typeface="Candara"/>
                <a:cs typeface="Times New Roman"/>
              </a:rPr>
              <a:t>when you are outside the building.</a:t>
            </a:r>
            <a:endParaRPr lang="en-US" sz="1200" dirty="0">
              <a:latin typeface="Candara"/>
            </a:endParaRPr>
          </a:p>
        </p:txBody>
      </p:sp>
      <p:sp>
        <p:nvSpPr>
          <p:cNvPr id="9" name="Slide Number Placeholder 8">
            <a:extLst>
              <a:ext uri="{FF2B5EF4-FFF2-40B4-BE49-F238E27FC236}">
                <a16:creationId xmlns:a16="http://schemas.microsoft.com/office/drawing/2014/main" id="{87E75515-FB8B-2A50-3CC7-590359A23805}"/>
              </a:ext>
            </a:extLst>
          </p:cNvPr>
          <p:cNvSpPr>
            <a:spLocks noGrp="1"/>
          </p:cNvSpPr>
          <p:nvPr>
            <p:ph type="sldNum" sz="quarter" idx="12"/>
          </p:nvPr>
        </p:nvSpPr>
        <p:spPr/>
        <p:txBody>
          <a:bodyPr/>
          <a:lstStyle/>
          <a:p>
            <a:fld id="{330EA680-D336-4FF7-8B7A-9848BB0A1C32}" type="slidenum">
              <a:rPr lang="en-US" sz="1200" dirty="0" smtClean="0">
                <a:latin typeface="Candara"/>
              </a:rPr>
              <a:t>7</a:t>
            </a:fld>
            <a:endParaRPr lang="en-US" sz="1200">
              <a:latin typeface="Candara"/>
            </a:endParaRPr>
          </a:p>
        </p:txBody>
      </p:sp>
    </p:spTree>
    <p:extLst>
      <p:ext uri="{BB962C8B-B14F-4D97-AF65-F5344CB8AC3E}">
        <p14:creationId xmlns:p14="http://schemas.microsoft.com/office/powerpoint/2010/main" val="19695240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a:extLst>
              <a:ext uri="{FF2B5EF4-FFF2-40B4-BE49-F238E27FC236}">
                <a16:creationId xmlns:a16="http://schemas.microsoft.com/office/drawing/2014/main" id="{5EB4888E-9C81-B085-7892-5E4BC8F755F5}"/>
              </a:ext>
            </a:extLst>
          </p:cNvPr>
          <p:cNvSpPr txBox="1"/>
          <p:nvPr/>
        </p:nvSpPr>
        <p:spPr>
          <a:xfrm>
            <a:off x="470210" y="357356"/>
            <a:ext cx="2798547" cy="498598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rgbClr val="92D050"/>
                </a:solidFill>
                <a:latin typeface="Candara"/>
              </a:rPr>
              <a:t>EDUCATION</a:t>
            </a:r>
            <a:endParaRPr lang="en-US" dirty="0">
              <a:solidFill>
                <a:srgbClr val="92D050"/>
              </a:solidFill>
            </a:endParaRPr>
          </a:p>
          <a:p>
            <a:pPr algn="just"/>
            <a:endParaRPr lang="en-US" sz="1200" dirty="0">
              <a:latin typeface="Candara"/>
            </a:endParaRPr>
          </a:p>
          <a:p>
            <a:pPr algn="just"/>
            <a:r>
              <a:rPr lang="en-US" sz="1200" dirty="0">
                <a:latin typeface="Candara"/>
              </a:rPr>
              <a:t>We want you to achieve your full potential, and we are here to guide and support you with your dreams and aspirations.</a:t>
            </a:r>
            <a:endParaRPr lang="en-US" sz="1200"/>
          </a:p>
          <a:p>
            <a:pPr algn="just"/>
            <a:endParaRPr lang="en-US" sz="1200" dirty="0">
              <a:latin typeface="Candara"/>
            </a:endParaRPr>
          </a:p>
          <a:p>
            <a:pPr algn="just"/>
            <a:r>
              <a:rPr lang="en-US" sz="1200" dirty="0">
                <a:latin typeface="Candara"/>
              </a:rPr>
              <a:t>Education is a big part of growing up – it helps you to build your future, discover your interests, and learn new things every day, as well as connect with friends.</a:t>
            </a:r>
            <a:endParaRPr lang="en-US" sz="1200" dirty="0"/>
          </a:p>
          <a:p>
            <a:pPr algn="just"/>
            <a:endParaRPr lang="en-US" sz="1200" dirty="0">
              <a:latin typeface="Candara"/>
            </a:endParaRPr>
          </a:p>
          <a:p>
            <a:pPr algn="just"/>
            <a:r>
              <a:rPr lang="en-US" sz="1200" dirty="0">
                <a:latin typeface="Candara"/>
              </a:rPr>
              <a:t>Whatever type of school or education you attend, the staff at Chestnut Lodge are here to support you with: </a:t>
            </a:r>
            <a:endParaRPr lang="en-US" sz="1200"/>
          </a:p>
          <a:p>
            <a:pPr algn="just"/>
            <a:endParaRPr lang="en-US" sz="1200" dirty="0">
              <a:latin typeface="Candara"/>
            </a:endParaRPr>
          </a:p>
          <a:p>
            <a:pPr marL="285750" indent="-285750" algn="just">
              <a:buFont typeface="Arial"/>
              <a:buChar char="•"/>
            </a:pPr>
            <a:r>
              <a:rPr lang="en-US" sz="1200" b="1" dirty="0">
                <a:latin typeface="Candara"/>
              </a:rPr>
              <a:t>Homework and Home Learning</a:t>
            </a:r>
            <a:endParaRPr lang="en-US" sz="1200" dirty="0"/>
          </a:p>
          <a:p>
            <a:pPr marL="285750" indent="-285750" algn="just">
              <a:buFont typeface="Arial"/>
              <a:buChar char="•"/>
            </a:pPr>
            <a:r>
              <a:rPr lang="en-US" sz="1200" b="1" dirty="0">
                <a:latin typeface="Candara"/>
              </a:rPr>
              <a:t>Getting ready for school/college each day</a:t>
            </a:r>
            <a:endParaRPr lang="en-US" sz="1200" dirty="0"/>
          </a:p>
          <a:p>
            <a:pPr marL="285750" indent="-285750" algn="just">
              <a:buFont typeface="Arial"/>
              <a:buChar char="•"/>
            </a:pPr>
            <a:r>
              <a:rPr lang="en-US" sz="1200" b="1" dirty="0">
                <a:latin typeface="Candara"/>
              </a:rPr>
              <a:t>Talking to your school/college to make sure you’re getting the support you need</a:t>
            </a:r>
            <a:endParaRPr lang="en-US" sz="1200" dirty="0"/>
          </a:p>
          <a:p>
            <a:pPr marL="285750" indent="-285750" algn="just">
              <a:buFont typeface="Arial"/>
              <a:buChar char="•"/>
            </a:pPr>
            <a:r>
              <a:rPr lang="en-US" sz="1200" b="1" dirty="0">
                <a:latin typeface="Candara"/>
              </a:rPr>
              <a:t>Attending your parent/carer evenings and meetings to help you do your best</a:t>
            </a:r>
            <a:endParaRPr lang="en-US" sz="1200" dirty="0"/>
          </a:p>
        </p:txBody>
      </p:sp>
      <p:sp>
        <p:nvSpPr>
          <p:cNvPr id="3" name="TextBox 2">
            <a:extLst>
              <a:ext uri="{FF2B5EF4-FFF2-40B4-BE49-F238E27FC236}">
                <a16:creationId xmlns:a16="http://schemas.microsoft.com/office/drawing/2014/main" id="{40C30AF9-C65F-C2FC-881C-2201A947B7B2}"/>
              </a:ext>
            </a:extLst>
          </p:cNvPr>
          <p:cNvSpPr txBox="1"/>
          <p:nvPr/>
        </p:nvSpPr>
        <p:spPr>
          <a:xfrm>
            <a:off x="470210" y="5853785"/>
            <a:ext cx="2763614" cy="517064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solidFill>
                  <a:srgbClr val="92D050"/>
                </a:solidFill>
                <a:latin typeface="Candara"/>
                <a:cs typeface="Times New Roman"/>
              </a:rPr>
              <a:t>HEALTH </a:t>
            </a:r>
            <a:endParaRPr lang="en-US"/>
          </a:p>
          <a:p>
            <a:endParaRPr lang="en-US" sz="1200" dirty="0">
              <a:latin typeface="Candara"/>
              <a:cs typeface="Times New Roman"/>
            </a:endParaRPr>
          </a:p>
          <a:p>
            <a:pPr algn="just"/>
            <a:r>
              <a:rPr lang="en-US" sz="1200" dirty="0">
                <a:latin typeface="Candara"/>
                <a:cs typeface="Times New Roman"/>
              </a:rPr>
              <a:t>Staff will support you to register with a local GP (Doctor), Dentist and Optician.</a:t>
            </a:r>
          </a:p>
          <a:p>
            <a:pPr algn="just"/>
            <a:endParaRPr lang="en-US" sz="1200" dirty="0">
              <a:latin typeface="Candara"/>
              <a:cs typeface="Times New Roman"/>
            </a:endParaRPr>
          </a:p>
          <a:p>
            <a:pPr algn="just"/>
            <a:r>
              <a:rPr lang="en-US" sz="1200" dirty="0">
                <a:latin typeface="Candara"/>
                <a:cs typeface="Times New Roman"/>
              </a:rPr>
              <a:t>Your health is important! If at any time you feel unwell, please speak to your keyworker or any other member of staff who will make the appointment with you. </a:t>
            </a:r>
            <a:endParaRPr lang="en-US" sz="1200">
              <a:latin typeface="Candara"/>
              <a:cs typeface="Times New Roman"/>
            </a:endParaRPr>
          </a:p>
          <a:p>
            <a:pPr algn="just"/>
            <a:endParaRPr lang="en-US" sz="1200" dirty="0">
              <a:latin typeface="Candara"/>
              <a:cs typeface="Times New Roman"/>
            </a:endParaRPr>
          </a:p>
          <a:p>
            <a:pPr algn="just"/>
            <a:r>
              <a:rPr lang="en-US" sz="1200" dirty="0">
                <a:latin typeface="Candara"/>
                <a:cs typeface="Times New Roman"/>
              </a:rPr>
              <a:t>Minor bumps, bruises and scrapes are attended to by our trained First Aiders. </a:t>
            </a:r>
          </a:p>
          <a:p>
            <a:pPr algn="just"/>
            <a:endParaRPr lang="en-US" sz="1200" dirty="0">
              <a:latin typeface="Candara"/>
              <a:cs typeface="Times New Roman"/>
            </a:endParaRPr>
          </a:p>
          <a:p>
            <a:pPr algn="just"/>
            <a:r>
              <a:rPr lang="en-US" sz="1200" dirty="0">
                <a:latin typeface="Candara"/>
                <a:cs typeface="Times New Roman"/>
              </a:rPr>
              <a:t>Serious health issues are dealt with by a visit to Worthing Hospital, only a short distance away. </a:t>
            </a:r>
            <a:endParaRPr lang="en-US"/>
          </a:p>
          <a:p>
            <a:pPr algn="just"/>
            <a:endParaRPr lang="en-US" sz="1200" dirty="0">
              <a:latin typeface="Candara"/>
              <a:cs typeface="Times New Roman"/>
            </a:endParaRPr>
          </a:p>
          <a:p>
            <a:pPr algn="just"/>
            <a:r>
              <a:rPr lang="en-US" sz="1200" dirty="0">
                <a:latin typeface="Candara"/>
                <a:cs typeface="Times New Roman"/>
              </a:rPr>
              <a:t>Issues of Sexual Health are discussed on a formal basis and are more informally discussed in group meetings with staff in attendance. </a:t>
            </a:r>
            <a:endParaRPr lang="en-US" sz="1200">
              <a:latin typeface="Candara"/>
              <a:cs typeface="Times New Roman"/>
            </a:endParaRPr>
          </a:p>
          <a:p>
            <a:pPr algn="just"/>
            <a:endParaRPr lang="en-US" sz="1200" dirty="0">
              <a:latin typeface="Candara"/>
              <a:cs typeface="Times New Roman"/>
            </a:endParaRPr>
          </a:p>
          <a:p>
            <a:pPr algn="just"/>
            <a:r>
              <a:rPr lang="en-US" sz="1200" dirty="0">
                <a:latin typeface="Candara"/>
                <a:cs typeface="Times New Roman"/>
              </a:rPr>
              <a:t>A member of the staff team will always help with any questions or worries about healthcare issues, no matter how big or small they may seem.</a:t>
            </a:r>
            <a:endParaRPr lang="en-US" sz="1200">
              <a:latin typeface="Candara"/>
            </a:endParaRPr>
          </a:p>
        </p:txBody>
      </p:sp>
      <p:sp>
        <p:nvSpPr>
          <p:cNvPr id="5" name="TextBox 4">
            <a:extLst>
              <a:ext uri="{FF2B5EF4-FFF2-40B4-BE49-F238E27FC236}">
                <a16:creationId xmlns:a16="http://schemas.microsoft.com/office/drawing/2014/main" id="{B5CAA7C4-6847-DA97-0C30-5969AC084284}"/>
              </a:ext>
            </a:extLst>
          </p:cNvPr>
          <p:cNvSpPr txBox="1"/>
          <p:nvPr/>
        </p:nvSpPr>
        <p:spPr>
          <a:xfrm>
            <a:off x="3643981" y="512206"/>
            <a:ext cx="3029333" cy="1200329"/>
          </a:xfrm>
          <a:prstGeom prst="rect">
            <a:avLst/>
          </a:prstGeom>
          <a:noFill/>
          <a:ln w="28575">
            <a:solidFill>
              <a:schemeClr val="tx2">
                <a:lumMod val="75000"/>
                <a:lumOff val="25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i="1" dirty="0">
                <a:latin typeface="Aptos"/>
                <a:cs typeface="Times New Roman"/>
              </a:rPr>
              <a:t>“A good education is a foundation for a better future” </a:t>
            </a:r>
          </a:p>
          <a:p>
            <a:pPr algn="ctr"/>
            <a:r>
              <a:rPr lang="en-US" i="1" dirty="0">
                <a:latin typeface="Aptos"/>
                <a:cs typeface="Times New Roman"/>
              </a:rPr>
              <a:t>Elizabeth Warren</a:t>
            </a:r>
            <a:endParaRPr lang="en-US" i="1" dirty="0">
              <a:latin typeface="Aptos"/>
            </a:endParaRPr>
          </a:p>
        </p:txBody>
      </p:sp>
      <p:sp>
        <p:nvSpPr>
          <p:cNvPr id="6" name="TextBox 5">
            <a:extLst>
              <a:ext uri="{FF2B5EF4-FFF2-40B4-BE49-F238E27FC236}">
                <a16:creationId xmlns:a16="http://schemas.microsoft.com/office/drawing/2014/main" id="{982BB8A0-9FF4-6C6E-E560-0736018E140C}"/>
              </a:ext>
            </a:extLst>
          </p:cNvPr>
          <p:cNvSpPr txBox="1"/>
          <p:nvPr/>
        </p:nvSpPr>
        <p:spPr>
          <a:xfrm>
            <a:off x="3649421" y="1850838"/>
            <a:ext cx="3022211" cy="443198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solidFill>
                  <a:srgbClr val="92D050"/>
                </a:solidFill>
                <a:latin typeface="Candara"/>
                <a:cs typeface="Times New Roman"/>
              </a:rPr>
              <a:t>KEYWORKERS </a:t>
            </a:r>
            <a:endParaRPr lang="en-US"/>
          </a:p>
          <a:p>
            <a:pPr algn="just"/>
            <a:endParaRPr lang="en-US" sz="1200" dirty="0">
              <a:latin typeface="Candara"/>
              <a:cs typeface="Times New Roman"/>
            </a:endParaRPr>
          </a:p>
          <a:p>
            <a:pPr algn="just"/>
            <a:r>
              <a:rPr lang="en-US" sz="1200" dirty="0">
                <a:latin typeface="Candara"/>
                <a:cs typeface="Times New Roman"/>
              </a:rPr>
              <a:t>During your stay here at Chestnut Lodge, you will meet many different staff members; however, you will work closely with a particular member of staff, your keyworker. They will be your person to ask questions, and they will support you in meetings, offer advice and encouragement and support you in all other aspects of your life. Ideally, you will meet weekly for a keywork session, this is where you can discuss any concerns you may have or plans you would like to make. </a:t>
            </a:r>
            <a:endParaRPr lang="en-US" sz="1200">
              <a:latin typeface="Candara"/>
              <a:cs typeface="Times New Roman"/>
            </a:endParaRPr>
          </a:p>
          <a:p>
            <a:pPr algn="just"/>
            <a:endParaRPr lang="en-US" sz="1200" dirty="0">
              <a:latin typeface="Candara"/>
              <a:cs typeface="Times New Roman"/>
            </a:endParaRPr>
          </a:p>
          <a:p>
            <a:pPr algn="just"/>
            <a:r>
              <a:rPr lang="en-US" sz="1200" dirty="0">
                <a:latin typeface="Candara"/>
                <a:cs typeface="Times New Roman"/>
              </a:rPr>
              <a:t>Your keyworker will be the one to keep a written record of what you talk about in your keywork sessions and write a report at the end of each month with you, and this will be sent to your social worker. This is so we can all keep track of how you are getting on and plan for anything that needs to change.</a:t>
            </a:r>
            <a:endParaRPr lang="en-US" sz="1200">
              <a:latin typeface="Candara"/>
            </a:endParaRPr>
          </a:p>
        </p:txBody>
      </p:sp>
      <p:sp>
        <p:nvSpPr>
          <p:cNvPr id="7" name="TextBox 6">
            <a:extLst>
              <a:ext uri="{FF2B5EF4-FFF2-40B4-BE49-F238E27FC236}">
                <a16:creationId xmlns:a16="http://schemas.microsoft.com/office/drawing/2014/main" id="{DDAA4973-CA8D-A17D-F37A-C6BE95897EFB}"/>
              </a:ext>
            </a:extLst>
          </p:cNvPr>
          <p:cNvSpPr txBox="1"/>
          <p:nvPr/>
        </p:nvSpPr>
        <p:spPr>
          <a:xfrm>
            <a:off x="3652560" y="6493103"/>
            <a:ext cx="3009034" cy="40626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solidFill>
                  <a:srgbClr val="92D050"/>
                </a:solidFill>
                <a:latin typeface="Candara"/>
                <a:cs typeface="Times New Roman"/>
              </a:rPr>
              <a:t>REVIEW &amp; CARE PLAN </a:t>
            </a:r>
            <a:endParaRPr lang="en-US" b="1">
              <a:solidFill>
                <a:srgbClr val="92D050"/>
              </a:solidFill>
              <a:latin typeface="Candara"/>
              <a:cs typeface="Times New Roman"/>
            </a:endParaRPr>
          </a:p>
          <a:p>
            <a:endParaRPr lang="en-US" sz="1200" dirty="0">
              <a:latin typeface="Candara"/>
              <a:cs typeface="Times New Roman"/>
            </a:endParaRPr>
          </a:p>
          <a:p>
            <a:pPr algn="just"/>
            <a:r>
              <a:rPr lang="en-US" sz="1200" dirty="0">
                <a:latin typeface="Candara"/>
                <a:cs typeface="Times New Roman"/>
              </a:rPr>
              <a:t>It is important that you, your family, keyworker, and professionals who are involved in your care meet regularly to ensure your needs are being met and to discuss how you are doing. </a:t>
            </a:r>
            <a:endParaRPr lang="en-US" sz="1200">
              <a:latin typeface="Candara"/>
              <a:cs typeface="Times New Roman"/>
            </a:endParaRPr>
          </a:p>
          <a:p>
            <a:pPr algn="just"/>
            <a:endParaRPr lang="en-US" sz="1200" dirty="0">
              <a:latin typeface="Candara"/>
              <a:cs typeface="Times New Roman"/>
            </a:endParaRPr>
          </a:p>
          <a:p>
            <a:pPr algn="just"/>
            <a:r>
              <a:rPr lang="en-US" sz="1200" dirty="0">
                <a:latin typeface="Candara"/>
                <a:cs typeface="Times New Roman"/>
              </a:rPr>
              <a:t>The meeting is about you and your views, so we encourage you to attend. You will be supported by your keyworker, who will attend the meeting alongside a member of the management team. </a:t>
            </a:r>
            <a:endParaRPr lang="en-US" sz="1200">
              <a:latin typeface="Candara"/>
              <a:cs typeface="Times New Roman"/>
            </a:endParaRPr>
          </a:p>
          <a:p>
            <a:pPr algn="just"/>
            <a:endParaRPr lang="en-US" sz="1200" dirty="0">
              <a:latin typeface="Candara"/>
              <a:cs typeface="Times New Roman"/>
            </a:endParaRPr>
          </a:p>
          <a:p>
            <a:pPr algn="just"/>
            <a:r>
              <a:rPr lang="en-US" sz="1200" dirty="0">
                <a:latin typeface="Candara"/>
                <a:cs typeface="Times New Roman"/>
              </a:rPr>
              <a:t>At your review, your care plan will be agreed upon and may need to be changed to ensure your needs are met. Your keyworker will talk to you before the meeting to make sure your views are represented and are reflected in changes in your plan.</a:t>
            </a:r>
            <a:endParaRPr lang="en-US" sz="1200">
              <a:latin typeface="Candara"/>
            </a:endParaRPr>
          </a:p>
        </p:txBody>
      </p:sp>
      <p:sp>
        <p:nvSpPr>
          <p:cNvPr id="9" name="Slide Number Placeholder 8">
            <a:extLst>
              <a:ext uri="{FF2B5EF4-FFF2-40B4-BE49-F238E27FC236}">
                <a16:creationId xmlns:a16="http://schemas.microsoft.com/office/drawing/2014/main" id="{5DDFC77A-8A57-7250-5151-08C3104C1658}"/>
              </a:ext>
            </a:extLst>
          </p:cNvPr>
          <p:cNvSpPr>
            <a:spLocks noGrp="1"/>
          </p:cNvSpPr>
          <p:nvPr>
            <p:ph type="sldNum" sz="quarter" idx="12"/>
          </p:nvPr>
        </p:nvSpPr>
        <p:spPr/>
        <p:txBody>
          <a:bodyPr/>
          <a:lstStyle/>
          <a:p>
            <a:fld id="{330EA680-D336-4FF7-8B7A-9848BB0A1C32}" type="slidenum">
              <a:rPr lang="en-US" sz="1200" dirty="0" smtClean="0">
                <a:latin typeface="Candara"/>
              </a:rPr>
              <a:t>8</a:t>
            </a:fld>
            <a:endParaRPr lang="en-US" sz="1200">
              <a:latin typeface="Candara"/>
            </a:endParaRPr>
          </a:p>
        </p:txBody>
      </p:sp>
    </p:spTree>
    <p:extLst>
      <p:ext uri="{BB962C8B-B14F-4D97-AF65-F5344CB8AC3E}">
        <p14:creationId xmlns:p14="http://schemas.microsoft.com/office/powerpoint/2010/main" val="25080753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264C873-B253-11CC-7378-24B516E9D6C2}"/>
              </a:ext>
            </a:extLst>
          </p:cNvPr>
          <p:cNvSpPr>
            <a:spLocks noGrp="1"/>
          </p:cNvSpPr>
          <p:nvPr>
            <p:ph type="sldNum" sz="quarter" idx="12"/>
          </p:nvPr>
        </p:nvSpPr>
        <p:spPr/>
        <p:txBody>
          <a:bodyPr/>
          <a:lstStyle/>
          <a:p>
            <a:fld id="{330EA680-D336-4FF7-8B7A-9848BB0A1C32}" type="slidenum">
              <a:rPr lang="en-US" sz="1200" dirty="0" smtClean="0">
                <a:latin typeface="Candara"/>
              </a:rPr>
              <a:t>9</a:t>
            </a:fld>
            <a:endParaRPr lang="en-US" sz="1200">
              <a:latin typeface="Candara"/>
            </a:endParaRPr>
          </a:p>
        </p:txBody>
      </p:sp>
      <p:sp>
        <p:nvSpPr>
          <p:cNvPr id="4" name="TextBox 3">
            <a:extLst>
              <a:ext uri="{FF2B5EF4-FFF2-40B4-BE49-F238E27FC236}">
                <a16:creationId xmlns:a16="http://schemas.microsoft.com/office/drawing/2014/main" id="{EB170E6B-2233-9A56-4756-D3F427982A10}"/>
              </a:ext>
            </a:extLst>
          </p:cNvPr>
          <p:cNvSpPr txBox="1"/>
          <p:nvPr/>
        </p:nvSpPr>
        <p:spPr>
          <a:xfrm>
            <a:off x="437772" y="342647"/>
            <a:ext cx="2842518" cy="461664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solidFill>
                  <a:srgbClr val="92D050"/>
                </a:solidFill>
                <a:latin typeface="Candara"/>
              </a:rPr>
              <a:t>SMOKING</a:t>
            </a:r>
            <a:endParaRPr lang="en-US" dirty="0">
              <a:solidFill>
                <a:srgbClr val="92D050"/>
              </a:solidFill>
              <a:latin typeface="Candara"/>
            </a:endParaRPr>
          </a:p>
          <a:p>
            <a:pPr algn="just"/>
            <a:endParaRPr lang="en-US" sz="1200" dirty="0">
              <a:latin typeface="Candara"/>
            </a:endParaRPr>
          </a:p>
          <a:p>
            <a:pPr algn="just"/>
            <a:r>
              <a:rPr lang="en-US" sz="1200" dirty="0">
                <a:latin typeface="Candara"/>
              </a:rPr>
              <a:t>The whole house is designed as a non-smoking/non-vaping zone. Anyone who decides to smoke or vape in the house is likely to have some restrictions put in place, such as items being confiscated or having to be supervised while spending your money. </a:t>
            </a:r>
            <a:endParaRPr lang="en-US"/>
          </a:p>
          <a:p>
            <a:pPr algn="just"/>
            <a:endParaRPr lang="en-US" sz="1200" dirty="0">
              <a:latin typeface="Candara"/>
            </a:endParaRPr>
          </a:p>
          <a:p>
            <a:pPr algn="just"/>
            <a:r>
              <a:rPr lang="en-US" sz="1200" dirty="0">
                <a:latin typeface="Candara"/>
              </a:rPr>
              <a:t>It is the staff’s responsibility to discourage you from smoking/aping and tell you about the health and safety risks involved.</a:t>
            </a:r>
            <a:endParaRPr lang="en-US" sz="1200" dirty="0">
              <a:latin typeface="Aptos" panose="020B0004020202020204"/>
            </a:endParaRPr>
          </a:p>
          <a:p>
            <a:pPr algn="just"/>
            <a:endParaRPr lang="en-US" sz="1200" dirty="0">
              <a:latin typeface="Candara"/>
            </a:endParaRPr>
          </a:p>
          <a:p>
            <a:pPr algn="just"/>
            <a:r>
              <a:rPr lang="en-US" sz="1200" dirty="0">
                <a:latin typeface="Candara"/>
              </a:rPr>
              <a:t>We will support you to stop if you wish to. </a:t>
            </a:r>
            <a:endParaRPr lang="en-US" sz="1200">
              <a:latin typeface="Aptos" panose="020B0004020202020204"/>
            </a:endParaRPr>
          </a:p>
          <a:p>
            <a:pPr algn="just"/>
            <a:endParaRPr lang="en-US" sz="1200" dirty="0">
              <a:latin typeface="Candara"/>
            </a:endParaRPr>
          </a:p>
          <a:p>
            <a:pPr algn="just"/>
            <a:r>
              <a:rPr lang="en-US" sz="1200" dirty="0">
                <a:latin typeface="Candara"/>
              </a:rPr>
              <a:t>Staff will not give out lighters or cigarettes to anyone in the home. If you choose to smoke, you will need to do this off the grounds of Chestnut Lodge and dispose of your cigarette ends accordingly. </a:t>
            </a:r>
            <a:endParaRPr lang="en-US" sz="1200"/>
          </a:p>
        </p:txBody>
      </p:sp>
      <p:sp>
        <p:nvSpPr>
          <p:cNvPr id="5" name="TextBox 4">
            <a:extLst>
              <a:ext uri="{FF2B5EF4-FFF2-40B4-BE49-F238E27FC236}">
                <a16:creationId xmlns:a16="http://schemas.microsoft.com/office/drawing/2014/main" id="{E8598BD3-798A-F9C2-3469-077A47BC6381}"/>
              </a:ext>
            </a:extLst>
          </p:cNvPr>
          <p:cNvSpPr txBox="1"/>
          <p:nvPr/>
        </p:nvSpPr>
        <p:spPr>
          <a:xfrm>
            <a:off x="534986" y="5311359"/>
            <a:ext cx="2824440" cy="38779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solidFill>
                  <a:srgbClr val="92D050"/>
                </a:solidFill>
                <a:latin typeface="Candara"/>
              </a:rPr>
              <a:t>FIRE SAFETY</a:t>
            </a:r>
            <a:endParaRPr lang="en-US" dirty="0">
              <a:solidFill>
                <a:srgbClr val="92D050"/>
              </a:solidFill>
              <a:latin typeface="Candara"/>
            </a:endParaRPr>
          </a:p>
          <a:p>
            <a:pPr algn="just"/>
            <a:endParaRPr lang="en-US" sz="1200" dirty="0">
              <a:latin typeface="Candara"/>
            </a:endParaRPr>
          </a:p>
          <a:p>
            <a:pPr algn="just"/>
            <a:r>
              <a:rPr lang="en-US" sz="1200" dirty="0">
                <a:latin typeface="Candara"/>
              </a:rPr>
              <a:t>There are smoke alarms and heat detectors in all rooms and emergency fire points located throughout the home.</a:t>
            </a:r>
            <a:endParaRPr lang="en-US"/>
          </a:p>
          <a:p>
            <a:pPr algn="just"/>
            <a:endParaRPr lang="en-US" sz="1200" dirty="0">
              <a:latin typeface="Candara"/>
            </a:endParaRPr>
          </a:p>
          <a:p>
            <a:pPr algn="just"/>
            <a:r>
              <a:rPr lang="en-US" sz="1200" dirty="0">
                <a:latin typeface="Candara"/>
              </a:rPr>
              <a:t>The fire alarms will be tested weekly, and you will be advised when this is happening. There will be a monthly fire drill where everyone is expected to evacuate the home and meet at the safety point (outside the front of the home). All safety points will be explained by staff.</a:t>
            </a:r>
          </a:p>
          <a:p>
            <a:pPr algn="just"/>
            <a:endParaRPr lang="en-US" sz="1200" dirty="0">
              <a:latin typeface="Candara"/>
            </a:endParaRPr>
          </a:p>
          <a:p>
            <a:pPr algn="just"/>
            <a:r>
              <a:rPr lang="en-US" sz="1200" dirty="0">
                <a:latin typeface="Candara"/>
              </a:rPr>
              <a:t>You will be provided with a </a:t>
            </a:r>
            <a:r>
              <a:rPr lang="en-US" sz="1200" dirty="0" err="1">
                <a:latin typeface="Candara"/>
              </a:rPr>
              <a:t>personalised</a:t>
            </a:r>
            <a:r>
              <a:rPr lang="en-US" sz="1200" dirty="0">
                <a:latin typeface="Candara"/>
              </a:rPr>
              <a:t> emergency evacuation plan (PEEP), which gives you and staff detailed instructions on what to do in the event of a fire.</a:t>
            </a:r>
            <a:endParaRPr lang="en-US" sz="1200" dirty="0"/>
          </a:p>
        </p:txBody>
      </p:sp>
      <p:sp>
        <p:nvSpPr>
          <p:cNvPr id="6" name="TextBox 5">
            <a:extLst>
              <a:ext uri="{FF2B5EF4-FFF2-40B4-BE49-F238E27FC236}">
                <a16:creationId xmlns:a16="http://schemas.microsoft.com/office/drawing/2014/main" id="{170BE7F9-8821-4712-D06A-23D8B7110D7F}"/>
              </a:ext>
            </a:extLst>
          </p:cNvPr>
          <p:cNvSpPr txBox="1"/>
          <p:nvPr/>
        </p:nvSpPr>
        <p:spPr>
          <a:xfrm>
            <a:off x="542206" y="9588500"/>
            <a:ext cx="2784500" cy="646331"/>
          </a:xfrm>
          <a:prstGeom prst="rect">
            <a:avLst/>
          </a:prstGeom>
          <a:noFill/>
          <a:ln w="28575">
            <a:solidFill>
              <a:schemeClr val="tx2">
                <a:lumMod val="75000"/>
                <a:lumOff val="25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i="1" dirty="0">
                <a:ea typeface="+mn-lt"/>
                <a:cs typeface="+mn-lt"/>
              </a:rPr>
              <a:t>*Feedback from Children Inserted Here*</a:t>
            </a:r>
            <a:endParaRPr lang="en-US" dirty="0"/>
          </a:p>
        </p:txBody>
      </p:sp>
      <p:sp>
        <p:nvSpPr>
          <p:cNvPr id="7" name="TextBox 6">
            <a:extLst>
              <a:ext uri="{FF2B5EF4-FFF2-40B4-BE49-F238E27FC236}">
                <a16:creationId xmlns:a16="http://schemas.microsoft.com/office/drawing/2014/main" id="{F800936F-31C7-338D-AD15-A440419FA2F7}"/>
              </a:ext>
            </a:extLst>
          </p:cNvPr>
          <p:cNvSpPr txBox="1"/>
          <p:nvPr/>
        </p:nvSpPr>
        <p:spPr>
          <a:xfrm>
            <a:off x="3561820" y="4172415"/>
            <a:ext cx="2815670" cy="40626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solidFill>
                  <a:srgbClr val="92D050"/>
                </a:solidFill>
                <a:latin typeface="Candara"/>
              </a:rPr>
              <a:t>BULLYING</a:t>
            </a:r>
            <a:endParaRPr lang="en-US" dirty="0">
              <a:solidFill>
                <a:srgbClr val="92D050"/>
              </a:solidFill>
              <a:latin typeface="Candara"/>
            </a:endParaRPr>
          </a:p>
          <a:p>
            <a:pPr algn="just"/>
            <a:endParaRPr lang="en-US" sz="1200" dirty="0">
              <a:latin typeface="Candara"/>
            </a:endParaRPr>
          </a:p>
          <a:p>
            <a:pPr algn="just"/>
            <a:r>
              <a:rPr lang="en-US" sz="1200" dirty="0">
                <a:latin typeface="Candara"/>
              </a:rPr>
              <a:t>Bullying is not tolerated at Chestnut Lodge. If you feel you are being bullied, it is important you bring this to someone’s attention as soon as possible, and your concerns will always be taken seriously.</a:t>
            </a:r>
          </a:p>
          <a:p>
            <a:pPr algn="just"/>
            <a:endParaRPr lang="en-US" sz="1200" dirty="0">
              <a:latin typeface="Candara"/>
            </a:endParaRPr>
          </a:p>
          <a:p>
            <a:pPr algn="just"/>
            <a:r>
              <a:rPr lang="en-US" sz="1200" dirty="0">
                <a:latin typeface="Candara"/>
              </a:rPr>
              <a:t>Any type of bullying will not be tolerated. This will be taken very seriously. This includes online/cyber bullying. The consequences will include a written warning, followed by more serious action. If things do not improve, this could mean you have to leave the home. </a:t>
            </a:r>
            <a:endParaRPr lang="en-US" sz="1200" dirty="0">
              <a:latin typeface="Aptos" panose="020B0004020202020204"/>
            </a:endParaRPr>
          </a:p>
          <a:p>
            <a:pPr algn="just"/>
            <a:endParaRPr lang="en-US" sz="1200" dirty="0">
              <a:latin typeface="Candara"/>
            </a:endParaRPr>
          </a:p>
          <a:p>
            <a:pPr algn="just"/>
            <a:r>
              <a:rPr lang="en-US" sz="1200">
                <a:latin typeface="Candara"/>
              </a:rPr>
              <a:t>Everyone has to right to feel safe </a:t>
            </a:r>
            <a:r>
              <a:rPr lang="en-US" sz="1200" dirty="0">
                <a:latin typeface="Candara"/>
              </a:rPr>
              <a:t>in their home, and Chestnut Lodge will be no exception.</a:t>
            </a:r>
            <a:endParaRPr lang="en-US" sz="1200"/>
          </a:p>
        </p:txBody>
      </p:sp>
      <p:sp>
        <p:nvSpPr>
          <p:cNvPr id="8" name="TextBox 7">
            <a:extLst>
              <a:ext uri="{FF2B5EF4-FFF2-40B4-BE49-F238E27FC236}">
                <a16:creationId xmlns:a16="http://schemas.microsoft.com/office/drawing/2014/main" id="{6EB2914B-D096-A9A6-6AE7-CC74EFEB90AB}"/>
              </a:ext>
            </a:extLst>
          </p:cNvPr>
          <p:cNvSpPr txBox="1"/>
          <p:nvPr/>
        </p:nvSpPr>
        <p:spPr>
          <a:xfrm>
            <a:off x="3566948" y="8236642"/>
            <a:ext cx="2776675" cy="33239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solidFill>
                  <a:srgbClr val="92D050"/>
                </a:solidFill>
                <a:latin typeface="Candara"/>
              </a:rPr>
              <a:t>SANCTIONS</a:t>
            </a:r>
            <a:endParaRPr lang="en-US" dirty="0">
              <a:solidFill>
                <a:srgbClr val="92D050"/>
              </a:solidFill>
              <a:latin typeface="Candara"/>
            </a:endParaRPr>
          </a:p>
          <a:p>
            <a:pPr algn="just"/>
            <a:endParaRPr lang="en-US" sz="1200" dirty="0">
              <a:latin typeface="Candara"/>
            </a:endParaRPr>
          </a:p>
          <a:p>
            <a:pPr algn="just"/>
            <a:r>
              <a:rPr lang="en-US" sz="1200" dirty="0">
                <a:latin typeface="Candara"/>
              </a:rPr>
              <a:t>At times, things may feel difficult, and it can be hard to adjust to living in a new place. We understand that this can sometimes affect your </a:t>
            </a:r>
            <a:r>
              <a:rPr lang="en-US" sz="1200" dirty="0" err="1">
                <a:latin typeface="Candara"/>
              </a:rPr>
              <a:t>behaviour</a:t>
            </a:r>
            <a:r>
              <a:rPr lang="en-US" sz="1200" dirty="0">
                <a:latin typeface="Candara"/>
              </a:rPr>
              <a:t>. However, actions have consequences, and sanctions may be used when needed. These are not meant as punishments but as opportunities to reflect and make positive changes. We always try to ensure that any sanction is linked to the </a:t>
            </a:r>
            <a:r>
              <a:rPr lang="en-US" sz="1200" dirty="0" err="1">
                <a:latin typeface="Candara"/>
              </a:rPr>
              <a:t>behaviour</a:t>
            </a:r>
            <a:r>
              <a:rPr lang="en-US" sz="1200" dirty="0">
                <a:latin typeface="Candara"/>
              </a:rPr>
              <a:t>. For example, if there is an issue involving the TV, the sanction will relate to TV use. Please speak with any member of staff if you would like help understanding this.</a:t>
            </a:r>
            <a:endParaRPr lang="en-US" sz="1200"/>
          </a:p>
        </p:txBody>
      </p:sp>
      <p:sp>
        <p:nvSpPr>
          <p:cNvPr id="9" name="TextBox 8">
            <a:extLst>
              <a:ext uri="{FF2B5EF4-FFF2-40B4-BE49-F238E27FC236}">
                <a16:creationId xmlns:a16="http://schemas.microsoft.com/office/drawing/2014/main" id="{7E10DD0B-CB94-C548-8703-903C8BE9AFDF}"/>
              </a:ext>
            </a:extLst>
          </p:cNvPr>
          <p:cNvSpPr txBox="1"/>
          <p:nvPr/>
        </p:nvSpPr>
        <p:spPr>
          <a:xfrm>
            <a:off x="3573222" y="349665"/>
            <a:ext cx="2817018" cy="36933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solidFill>
                  <a:srgbClr val="92D050"/>
                </a:solidFill>
                <a:latin typeface="Candara"/>
              </a:rPr>
              <a:t>CULTURE &amp; RELIGION</a:t>
            </a:r>
            <a:endParaRPr lang="en-US" dirty="0">
              <a:solidFill>
                <a:srgbClr val="92D050"/>
              </a:solidFill>
              <a:latin typeface="Candara"/>
            </a:endParaRPr>
          </a:p>
          <a:p>
            <a:pPr algn="ctr"/>
            <a:endParaRPr lang="en-US" sz="1200" dirty="0">
              <a:latin typeface="Candara"/>
            </a:endParaRPr>
          </a:p>
          <a:p>
            <a:pPr algn="just"/>
            <a:r>
              <a:rPr lang="en-US" sz="1200" dirty="0">
                <a:latin typeface="Candara"/>
              </a:rPr>
              <a:t>Here at Chestnut Lodge, we encourage you and support you to follow your own religion and culture. These are important parts of your identity, and we will support you in whatever way we can. For example, providing food or being aware of specific dates or traditions.</a:t>
            </a:r>
            <a:endParaRPr lang="en-US" dirty="0"/>
          </a:p>
          <a:p>
            <a:pPr algn="just"/>
            <a:endParaRPr lang="en-US" sz="1200" dirty="0">
              <a:latin typeface="Candara"/>
            </a:endParaRPr>
          </a:p>
          <a:p>
            <a:pPr algn="just"/>
            <a:r>
              <a:rPr lang="en-US" sz="1200" dirty="0">
                <a:latin typeface="Candara"/>
              </a:rPr>
              <a:t>Do not be afraid to point out if anyone has been offensive, as people may not always know about other cultures, but we do this in a constructive way. </a:t>
            </a:r>
            <a:endParaRPr lang="en-US" dirty="0"/>
          </a:p>
          <a:p>
            <a:pPr algn="just"/>
            <a:endParaRPr lang="en-US" sz="1200" dirty="0">
              <a:latin typeface="Candara"/>
            </a:endParaRPr>
          </a:p>
          <a:p>
            <a:pPr algn="just"/>
            <a:r>
              <a:rPr lang="en-US" sz="1200" dirty="0">
                <a:latin typeface="Candara"/>
              </a:rPr>
              <a:t>In the same way, we will ask you to be respectful of other people’s cultures who may be different from your own, both in the home and in the community.</a:t>
            </a:r>
            <a:endParaRPr lang="en-US" sz="1200" dirty="0"/>
          </a:p>
        </p:txBody>
      </p:sp>
    </p:spTree>
    <p:extLst>
      <p:ext uri="{BB962C8B-B14F-4D97-AF65-F5344CB8AC3E}">
        <p14:creationId xmlns:p14="http://schemas.microsoft.com/office/powerpoint/2010/main" val="7371775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7bd82580-b680-46a0-95a6-876b8e25fea6" xsi:nil="true"/>
    <lcf76f155ced4ddcb4097134ff3c332f xmlns="e912c851-46ca-4a4d-8b39-5ce870abb6ea">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7D8FE26FD27EE4A90151AE9B93258CD" ma:contentTypeVersion="13" ma:contentTypeDescription="Create a new document." ma:contentTypeScope="" ma:versionID="cb7b8a302d061214248b19a0ff1cbb03">
  <xsd:schema xmlns:xsd="http://www.w3.org/2001/XMLSchema" xmlns:xs="http://www.w3.org/2001/XMLSchema" xmlns:p="http://schemas.microsoft.com/office/2006/metadata/properties" xmlns:ns2="e912c851-46ca-4a4d-8b39-5ce870abb6ea" xmlns:ns3="7bd82580-b680-46a0-95a6-876b8e25fea6" targetNamespace="http://schemas.microsoft.com/office/2006/metadata/properties" ma:root="true" ma:fieldsID="63333a0e9316bda04b7b6a6c102180a3" ns2:_="" ns3:_="">
    <xsd:import namespace="e912c851-46ca-4a4d-8b39-5ce870abb6ea"/>
    <xsd:import namespace="7bd82580-b680-46a0-95a6-876b8e25fea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GenerationTime" minOccurs="0"/>
                <xsd:element ref="ns2:MediaServiceEventHashCode" minOccurs="0"/>
                <xsd:element ref="ns2:MediaLengthInSeconds" minOccurs="0"/>
                <xsd:element ref="ns2:MediaServiceDateTaken" minOccurs="0"/>
                <xsd:element ref="ns2:lcf76f155ced4ddcb4097134ff3c332f" minOccurs="0"/>
                <xsd:element ref="ns3:TaxCatchAll" minOccurs="0"/>
                <xsd:element ref="ns2:MediaServiceOCR"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912c851-46ca-4a4d-8b39-5ce870abb6e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97aeeecb-d577-4a35-a44f-a5405a71863a"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ServiceBillingMetadata" ma:index="2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bd82580-b680-46a0-95a6-876b8e25fea6"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5997a677-b07f-42b9-b125-c87f894b4104}" ma:internalName="TaxCatchAll" ma:showField="CatchAllData" ma:web="7bd82580-b680-46a0-95a6-876b8e25fea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38B105E-C9FD-442A-9812-3487B42705E5}">
  <ds:schemaRefs>
    <ds:schemaRef ds:uri="http://schemas.microsoft.com/office/2006/metadata/properties"/>
    <ds:schemaRef ds:uri="http://schemas.microsoft.com/office/infopath/2007/PartnerControls"/>
    <ds:schemaRef ds:uri="7bd82580-b680-46a0-95a6-876b8e25fea6"/>
    <ds:schemaRef ds:uri="e912c851-46ca-4a4d-8b39-5ce870abb6ea"/>
  </ds:schemaRefs>
</ds:datastoreItem>
</file>

<file path=customXml/itemProps2.xml><?xml version="1.0" encoding="utf-8"?>
<ds:datastoreItem xmlns:ds="http://schemas.openxmlformats.org/officeDocument/2006/customXml" ds:itemID="{B6379D22-061B-4DFF-B81F-1DABACC6389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912c851-46ca-4a4d-8b39-5ce870abb6ea"/>
    <ds:schemaRef ds:uri="7bd82580-b680-46a0-95a6-876b8e25fea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603D751-E0A6-4786-91FF-9D455F5B96D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32</TotalTime>
  <Words>4145</Words>
  <Application>Microsoft Office PowerPoint</Application>
  <PresentationFormat>Widescreen</PresentationFormat>
  <Paragraphs>351</Paragraphs>
  <Slides>11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Aptos</vt:lpstr>
      <vt:lpstr>Aptos Display</vt:lpstr>
      <vt:lpstr>Arial</vt:lpstr>
      <vt:lpstr>Candara</vt:lpstr>
      <vt:lpstr>Candara, sans-serif</vt:lpstr>
      <vt:lpstr>Segoe UI Emoji</vt:lpstr>
      <vt:lpstr>office theme</vt:lpstr>
      <vt:lpstr>Your Guide to Chestnut Lodge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Sam Harper</dc:creator>
  <cp:lastModifiedBy>Sam Harper</cp:lastModifiedBy>
  <cp:revision>923</cp:revision>
  <dcterms:created xsi:type="dcterms:W3CDTF">2026-01-14T11:46:28Z</dcterms:created>
  <dcterms:modified xsi:type="dcterms:W3CDTF">2026-02-24T13:17:03Z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0x010100D7D8FE26FD27EE4A90151AE9B93258CD</vt:lpwstr>
  </property>
  <property fmtid="{D5CDD505-2E9C-101B-9397-08002B2CF9AE}" pid="3" name="MediaServiceImageTags">
    <vt:lpwstr/>
  </property>
</Properties>
</file>