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14" r:id="rId2"/>
    <p:sldMasterId id="2147483660" r:id="rId3"/>
    <p:sldMasterId id="2147483761" r:id="rId4"/>
    <p:sldMasterId id="2147483648" r:id="rId5"/>
    <p:sldMasterId id="2147483754" r:id="rId6"/>
  </p:sldMasterIdLst>
  <p:notesMasterIdLst>
    <p:notesMasterId r:id="rId68"/>
  </p:notesMasterIdLst>
  <p:sldIdLst>
    <p:sldId id="291" r:id="rId7"/>
    <p:sldId id="346" r:id="rId8"/>
    <p:sldId id="293" r:id="rId9"/>
    <p:sldId id="305" r:id="rId10"/>
    <p:sldId id="294" r:id="rId11"/>
    <p:sldId id="295" r:id="rId12"/>
    <p:sldId id="292" r:id="rId13"/>
    <p:sldId id="296" r:id="rId14"/>
    <p:sldId id="297" r:id="rId15"/>
    <p:sldId id="298" r:id="rId16"/>
    <p:sldId id="299" r:id="rId17"/>
    <p:sldId id="300" r:id="rId18"/>
    <p:sldId id="301" r:id="rId19"/>
    <p:sldId id="302" r:id="rId20"/>
    <p:sldId id="303" r:id="rId21"/>
    <p:sldId id="306" r:id="rId22"/>
    <p:sldId id="317" r:id="rId23"/>
    <p:sldId id="316" r:id="rId24"/>
    <p:sldId id="315" r:id="rId25"/>
    <p:sldId id="314" r:id="rId26"/>
    <p:sldId id="313" r:id="rId27"/>
    <p:sldId id="312" r:id="rId28"/>
    <p:sldId id="311" r:id="rId29"/>
    <p:sldId id="310" r:id="rId30"/>
    <p:sldId id="309" r:id="rId31"/>
    <p:sldId id="308" r:id="rId32"/>
    <p:sldId id="307" r:id="rId33"/>
    <p:sldId id="318" r:id="rId34"/>
    <p:sldId id="330" r:id="rId35"/>
    <p:sldId id="329" r:id="rId36"/>
    <p:sldId id="328" r:id="rId37"/>
    <p:sldId id="327" r:id="rId38"/>
    <p:sldId id="326" r:id="rId39"/>
    <p:sldId id="325" r:id="rId40"/>
    <p:sldId id="324" r:id="rId41"/>
    <p:sldId id="323" r:id="rId42"/>
    <p:sldId id="322" r:id="rId43"/>
    <p:sldId id="321" r:id="rId44"/>
    <p:sldId id="320" r:id="rId45"/>
    <p:sldId id="319" r:id="rId46"/>
    <p:sldId id="331" r:id="rId47"/>
    <p:sldId id="345" r:id="rId48"/>
    <p:sldId id="344" r:id="rId49"/>
    <p:sldId id="343" r:id="rId50"/>
    <p:sldId id="342" r:id="rId51"/>
    <p:sldId id="341" r:id="rId52"/>
    <p:sldId id="340" r:id="rId53"/>
    <p:sldId id="339" r:id="rId54"/>
    <p:sldId id="338" r:id="rId55"/>
    <p:sldId id="337" r:id="rId56"/>
    <p:sldId id="336" r:id="rId57"/>
    <p:sldId id="335" r:id="rId58"/>
    <p:sldId id="334" r:id="rId59"/>
    <p:sldId id="333" r:id="rId60"/>
    <p:sldId id="332" r:id="rId61"/>
    <p:sldId id="347" r:id="rId62"/>
    <p:sldId id="349" r:id="rId63"/>
    <p:sldId id="354" r:id="rId64"/>
    <p:sldId id="352" r:id="rId65"/>
    <p:sldId id="350" r:id="rId66"/>
    <p:sldId id="356"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5B0B0C-77C9-F75C-01FE-9685A3D5108D}" v="5" dt="2022-09-23T08:30:57.905"/>
    <p1510:client id="{1414DCF6-E20D-437C-3CCF-D80E8F8C81A5}" v="14" dt="2022-10-09T10:34:57.735"/>
    <p1510:client id="{1A67DCE5-3FD0-FF1F-6CE4-7C90E4A977AF}" v="54" dt="2022-09-22T19:09:03.028"/>
    <p1510:client id="{407150BF-46E6-BB64-0E58-B30D947BED60}" v="6" dt="2022-10-12T15:35:33.053"/>
    <p1510:client id="{5B0EB1A8-E696-2A4B-7BBA-6F99AEA81654}" v="99" dt="2022-10-07T19:05:59.282"/>
    <p1510:client id="{7D4D5B7C-9810-10A7-F775-48B17E15FD99}" v="212" dt="2022-10-07T15:22:08.125"/>
    <p1510:client id="{90F43E86-0B43-23EB-C936-C814C719FBC3}" v="79" dt="2022-09-22T19:16:03.899"/>
    <p1510:client id="{9C36B1D9-5851-728F-67A4-83CA5326ADEB}" v="177" dt="2022-09-29T15:53:25.199"/>
    <p1510:client id="{9E967227-3E13-E7BE-1F4E-579ADAFC7170}" v="1508" dt="2022-10-12T13:52:44.884"/>
    <p1510:client id="{A0132056-4DB6-B90B-5539-46D72662C4A0}" v="247" dt="2022-10-02T17:47:03.729"/>
    <p1510:client id="{CE9AEBFA-A825-2779-87D2-8BA0EDDDEEB4}" v="35" dt="2022-09-23T07:35:37.509"/>
    <p1510:client id="{CEBE39F0-E359-9971-3BA9-1605392FC0CA}" v="2" dt="2022-10-03T07:12:52.887"/>
    <p1510:client id="{D85B4CEE-6A35-4D5C-7ED2-12CF0F3C165E}" v="3" dt="2022-09-25T09:36:11.464"/>
    <p1510:client id="{E0F30C8A-4043-46F3-A66C-4970B04A152F}" v="254" dt="2022-09-25T13:13:51.586"/>
    <p1510:client id="{ED5A19D2-DAD9-9839-BE83-FAEB4AD03B69}" v="53" dt="2022-10-08T08:07:50.382"/>
    <p1510:client id="{F53240AE-BD79-B2D5-E215-DADF859634EF}" v="350" dt="2022-09-25T12:52:47.987"/>
    <p1510:client id="{FED65ABF-28C7-49FA-D78F-F2B4B7FD2378}" v="3" dt="2022-09-30T13:51:38.8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50" d="100"/>
          <a:sy n="50" d="100"/>
        </p:scale>
        <p:origin x="750" y="4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microsoft.com/office/2015/10/relationships/revisionInfo" Target="revisionInfo.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 Cousins" userId="S::n.cousins@portchester.hants.sch.uk::f7217411-73cf-4345-b102-a1218116cb35" providerId="AD" clId="Web-{407150BF-46E6-BB64-0E58-B30D947BED60}"/>
    <pc:docChg chg="modSld">
      <pc:chgData name="N Cousins" userId="S::n.cousins@portchester.hants.sch.uk::f7217411-73cf-4345-b102-a1218116cb35" providerId="AD" clId="Web-{407150BF-46E6-BB64-0E58-B30D947BED60}" dt="2022-10-12T15:35:33.053" v="2" actId="20577"/>
      <pc:docMkLst>
        <pc:docMk/>
      </pc:docMkLst>
      <pc:sldChg chg="modSp">
        <pc:chgData name="N Cousins" userId="S::n.cousins@portchester.hants.sch.uk::f7217411-73cf-4345-b102-a1218116cb35" providerId="AD" clId="Web-{407150BF-46E6-BB64-0E58-B30D947BED60}" dt="2022-10-12T15:35:33.053" v="2" actId="20577"/>
        <pc:sldMkLst>
          <pc:docMk/>
          <pc:sldMk cId="1395544817" sldId="352"/>
        </pc:sldMkLst>
        <pc:spChg chg="mod">
          <ac:chgData name="N Cousins" userId="S::n.cousins@portchester.hants.sch.uk::f7217411-73cf-4345-b102-a1218116cb35" providerId="AD" clId="Web-{407150BF-46E6-BB64-0E58-B30D947BED60}" dt="2022-10-12T15:35:33.053" v="2" actId="20577"/>
          <ac:spMkLst>
            <pc:docMk/>
            <pc:sldMk cId="1395544817" sldId="352"/>
            <ac:spMk id="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E53DF6-AFDE-43BC-AC03-91047A42E774}" type="datetimeFigureOut">
              <a:t>10/12/2022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2FD6F2-DA41-4E4D-978D-4B2363D8B462}" type="slidenum">
              <a:t>‹#›</a:t>
            </a:fld>
            <a:endParaRPr lang="en-US"/>
          </a:p>
        </p:txBody>
      </p:sp>
    </p:spTree>
    <p:extLst>
      <p:ext uri="{BB962C8B-B14F-4D97-AF65-F5344CB8AC3E}">
        <p14:creationId xmlns:p14="http://schemas.microsoft.com/office/powerpoint/2010/main" val="2112826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82FD6F2-DA41-4E4D-978D-4B2363D8B462}" type="slidenum">
              <a:rPr lang="en-GB" smtClean="0"/>
              <a:t>7</a:t>
            </a:fld>
            <a:endParaRPr lang="en-GB"/>
          </a:p>
        </p:txBody>
      </p:sp>
    </p:spTree>
    <p:extLst>
      <p:ext uri="{BB962C8B-B14F-4D97-AF65-F5344CB8AC3E}">
        <p14:creationId xmlns:p14="http://schemas.microsoft.com/office/powerpoint/2010/main" val="3625072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2103195D-5C96-4115-812B-A4D221363B1A}" type="slidenum">
              <a:rPr lang="en-US" altLang="en-US" sz="1200"/>
              <a:pPr algn="r" eaLnBrk="1" hangingPunct="1"/>
              <a:t>58</a:t>
            </a:fld>
            <a:endParaRPr lang="en-US" altLang="en-US" sz="120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latin typeface="Arial" panose="020B0604020202020204" pitchFamily="34" charset="0"/>
            </a:endParaRPr>
          </a:p>
        </p:txBody>
      </p:sp>
    </p:spTree>
    <p:extLst>
      <p:ext uri="{BB962C8B-B14F-4D97-AF65-F5344CB8AC3E}">
        <p14:creationId xmlns:p14="http://schemas.microsoft.com/office/powerpoint/2010/main" val="79237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12A39F4-A280-46CE-BAE5-1381316A1B26}" type="datetimeFigureOut">
              <a:rPr lang="en-GB" smtClean="0"/>
              <a:t>12/10/2022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B849332-96C3-4C09-AEB0-6862B7DB0EE7}" type="slidenum">
              <a:rPr lang="en-GB" smtClean="0"/>
              <a:t>‹#›</a:t>
            </a:fld>
            <a:endParaRPr lang="en-GB"/>
          </a:p>
        </p:txBody>
      </p:sp>
    </p:spTree>
    <p:extLst>
      <p:ext uri="{BB962C8B-B14F-4D97-AF65-F5344CB8AC3E}">
        <p14:creationId xmlns:p14="http://schemas.microsoft.com/office/powerpoint/2010/main" val="6670892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12A39F4-A280-46CE-BAE5-1381316A1B26}" type="datetimeFigureOut">
              <a:rPr lang="en-GB" smtClean="0"/>
              <a:t>12/10/2022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B849332-96C3-4C09-AEB0-6862B7DB0EE7}" type="slidenum">
              <a:rPr lang="en-GB" smtClean="0"/>
              <a:t>‹#›</a:t>
            </a:fld>
            <a:endParaRPr lang="en-GB"/>
          </a:p>
        </p:txBody>
      </p:sp>
    </p:spTree>
    <p:extLst>
      <p:ext uri="{BB962C8B-B14F-4D97-AF65-F5344CB8AC3E}">
        <p14:creationId xmlns:p14="http://schemas.microsoft.com/office/powerpoint/2010/main" val="3889963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12A39F4-A280-46CE-BAE5-1381316A1B26}" type="datetimeFigureOut">
              <a:rPr lang="en-GB" smtClean="0"/>
              <a:t>12/10/2022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B849332-96C3-4C09-AEB0-6862B7DB0EE7}" type="slidenum">
              <a:rPr lang="en-GB" smtClean="0"/>
              <a:t>‹#›</a:t>
            </a:fld>
            <a:endParaRPr lang="en-GB"/>
          </a:p>
        </p:txBody>
      </p:sp>
    </p:spTree>
    <p:extLst>
      <p:ext uri="{BB962C8B-B14F-4D97-AF65-F5344CB8AC3E}">
        <p14:creationId xmlns:p14="http://schemas.microsoft.com/office/powerpoint/2010/main" val="9843081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12A39F4-A280-46CE-BAE5-1381316A1B26}" type="datetimeFigureOut">
              <a:rPr lang="en-GB" smtClean="0"/>
              <a:t>12/10/2022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B849332-96C3-4C09-AEB0-6862B7DB0EE7}" type="slidenum">
              <a:rPr lang="en-GB" smtClean="0"/>
              <a:t>‹#›</a:t>
            </a:fld>
            <a:endParaRPr lang="en-GB"/>
          </a:p>
        </p:txBody>
      </p:sp>
    </p:spTree>
    <p:extLst>
      <p:ext uri="{BB962C8B-B14F-4D97-AF65-F5344CB8AC3E}">
        <p14:creationId xmlns:p14="http://schemas.microsoft.com/office/powerpoint/2010/main" val="31699668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12A39F4-A280-46CE-BAE5-1381316A1B26}" type="datetimeFigureOut">
              <a:rPr lang="en-GB" smtClean="0"/>
              <a:t>12/10/2022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B849332-96C3-4C09-AEB0-6862B7DB0EE7}" type="slidenum">
              <a:rPr lang="en-GB" smtClean="0"/>
              <a:t>‹#›</a:t>
            </a:fld>
            <a:endParaRPr lang="en-GB"/>
          </a:p>
        </p:txBody>
      </p:sp>
    </p:spTree>
    <p:extLst>
      <p:ext uri="{BB962C8B-B14F-4D97-AF65-F5344CB8AC3E}">
        <p14:creationId xmlns:p14="http://schemas.microsoft.com/office/powerpoint/2010/main" val="8759631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12A39F4-A280-46CE-BAE5-1381316A1B26}" type="datetimeFigureOut">
              <a:rPr lang="en-GB" smtClean="0"/>
              <a:t>12/10/2022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B849332-96C3-4C09-AEB0-6862B7DB0EE7}" type="slidenum">
              <a:rPr lang="en-GB" smtClean="0"/>
              <a:t>‹#›</a:t>
            </a:fld>
            <a:endParaRPr lang="en-GB"/>
          </a:p>
        </p:txBody>
      </p:sp>
    </p:spTree>
    <p:extLst>
      <p:ext uri="{BB962C8B-B14F-4D97-AF65-F5344CB8AC3E}">
        <p14:creationId xmlns:p14="http://schemas.microsoft.com/office/powerpoint/2010/main" val="23894199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2A39F4-A280-46CE-BAE5-1381316A1B26}" type="datetimeFigureOut">
              <a:rPr lang="en-GB" smtClean="0"/>
              <a:t>12/10/2022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B849332-96C3-4C09-AEB0-6862B7DB0EE7}" type="slidenum">
              <a:rPr lang="en-GB" smtClean="0"/>
              <a:t>‹#›</a:t>
            </a:fld>
            <a:endParaRPr lang="en-GB"/>
          </a:p>
        </p:txBody>
      </p:sp>
    </p:spTree>
    <p:extLst>
      <p:ext uri="{BB962C8B-B14F-4D97-AF65-F5344CB8AC3E}">
        <p14:creationId xmlns:p14="http://schemas.microsoft.com/office/powerpoint/2010/main" val="1742744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12A39F4-A280-46CE-BAE5-1381316A1B26}" type="datetimeFigureOut">
              <a:rPr lang="en-GB" smtClean="0"/>
              <a:t>12/10/2022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B849332-96C3-4C09-AEB0-6862B7DB0EE7}" type="slidenum">
              <a:rPr lang="en-GB" smtClean="0"/>
              <a:t>‹#›</a:t>
            </a:fld>
            <a:endParaRPr lang="en-GB"/>
          </a:p>
        </p:txBody>
      </p:sp>
    </p:spTree>
    <p:extLst>
      <p:ext uri="{BB962C8B-B14F-4D97-AF65-F5344CB8AC3E}">
        <p14:creationId xmlns:p14="http://schemas.microsoft.com/office/powerpoint/2010/main" val="159462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12A39F4-A280-46CE-BAE5-1381316A1B26}" type="datetimeFigureOut">
              <a:rPr lang="en-GB" smtClean="0"/>
              <a:t>12/10/2022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B849332-96C3-4C09-AEB0-6862B7DB0EE7}" type="slidenum">
              <a:rPr lang="en-GB" smtClean="0"/>
              <a:t>‹#›</a:t>
            </a:fld>
            <a:endParaRPr lang="en-GB"/>
          </a:p>
        </p:txBody>
      </p:sp>
    </p:spTree>
    <p:extLst>
      <p:ext uri="{BB962C8B-B14F-4D97-AF65-F5344CB8AC3E}">
        <p14:creationId xmlns:p14="http://schemas.microsoft.com/office/powerpoint/2010/main" val="20622826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12A39F4-A280-46CE-BAE5-1381316A1B26}" type="datetimeFigureOut">
              <a:rPr lang="en-GB" smtClean="0"/>
              <a:t>12/10/2022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B849332-96C3-4C09-AEB0-6862B7DB0EE7}" type="slidenum">
              <a:rPr lang="en-GB" smtClean="0"/>
              <a:t>‹#›</a:t>
            </a:fld>
            <a:endParaRPr lang="en-GB"/>
          </a:p>
        </p:txBody>
      </p:sp>
    </p:spTree>
    <p:extLst>
      <p:ext uri="{BB962C8B-B14F-4D97-AF65-F5344CB8AC3E}">
        <p14:creationId xmlns:p14="http://schemas.microsoft.com/office/powerpoint/2010/main" val="22353242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12A39F4-A280-46CE-BAE5-1381316A1B26}" type="datetimeFigureOut">
              <a:rPr lang="en-GB" smtClean="0"/>
              <a:t>12/10/2022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B849332-96C3-4C09-AEB0-6862B7DB0EE7}" type="slidenum">
              <a:rPr lang="en-GB" smtClean="0"/>
              <a:t>‹#›</a:t>
            </a:fld>
            <a:endParaRPr lang="en-GB"/>
          </a:p>
        </p:txBody>
      </p:sp>
    </p:spTree>
    <p:extLst>
      <p:ext uri="{BB962C8B-B14F-4D97-AF65-F5344CB8AC3E}">
        <p14:creationId xmlns:p14="http://schemas.microsoft.com/office/powerpoint/2010/main" val="5361015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Oval 13"/>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ubtitle 2"/>
          <p:cNvSpPr>
            <a:spLocks noGrp="1"/>
          </p:cNvSpPr>
          <p:nvPr>
            <p:ph type="subTitle" idx="1"/>
          </p:nvPr>
        </p:nvSpPr>
        <p:spPr>
          <a:xfrm>
            <a:off x="1965060" y="5052546"/>
            <a:ext cx="7516013"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6BACE-E97E-4D71-B9AC-2AF0A12A09DA}" type="datetimeFigureOut">
              <a:rPr lang="en-GB" smtClean="0"/>
              <a:t>12/10/2022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73BB17-8FE2-4BB8-9167-65E8092AF771}" type="slidenum">
              <a:rPr lang="en-GB" smtClean="0"/>
              <a:t>‹#›</a:t>
            </a:fld>
            <a:endParaRPr lang="en-GB"/>
          </a:p>
        </p:txBody>
      </p:sp>
      <p:sp>
        <p:nvSpPr>
          <p:cNvPr id="2" name="Title 1"/>
          <p:cNvSpPr>
            <a:spLocks noGrp="1"/>
          </p:cNvSpPr>
          <p:nvPr>
            <p:ph type="ctrTitle"/>
          </p:nvPr>
        </p:nvSpPr>
        <p:spPr>
          <a:xfrm>
            <a:off x="1090109" y="3132290"/>
            <a:ext cx="9567135" cy="1793167"/>
          </a:xfrm>
          <a:effectLst/>
        </p:spPr>
        <p:txBody>
          <a:bodyPr>
            <a:noAutofit/>
          </a:bodyPr>
          <a:lstStyle>
            <a:lvl1pPr marL="640080" indent="-457200" algn="l">
              <a:defRPr sz="5400"/>
            </a:lvl1pPr>
          </a:lstStyle>
          <a:p>
            <a:r>
              <a:rPr lang="en-US"/>
              <a:t>Click to edit Master title style</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F76BACE-E97E-4D71-B9AC-2AF0A12A09DA}" type="datetimeFigureOut">
              <a:rPr lang="en-GB" smtClean="0"/>
              <a:t>12/10/2022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73BB17-8FE2-4BB8-9167-65E8092AF771}" type="slidenum">
              <a:rPr lang="en-GB" smtClean="0"/>
              <a:t>‹#›</a:t>
            </a:fld>
            <a:endParaRPr lang="en-GB"/>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524000" y="731520"/>
            <a:ext cx="85344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Oval 9"/>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2710927" y="2172648"/>
            <a:ext cx="7955555" cy="2423346"/>
          </a:xfrm>
          <a:effectLst/>
        </p:spPr>
        <p:txBody>
          <a:bodyPr anchor="b"/>
          <a:lstStyle>
            <a:lvl1pPr algn="r">
              <a:defRPr sz="4600" b="1" cap="none" baseline="0"/>
            </a:lvl1pPr>
          </a:lstStyle>
          <a:p>
            <a:r>
              <a:rPr lang="en-US"/>
              <a:t>Click to edit Master title style</a:t>
            </a:r>
          </a:p>
        </p:txBody>
      </p:sp>
      <p:sp>
        <p:nvSpPr>
          <p:cNvPr id="3" name="Text Placeholder 2"/>
          <p:cNvSpPr>
            <a:spLocks noGrp="1"/>
          </p:cNvSpPr>
          <p:nvPr>
            <p:ph type="body" idx="1"/>
          </p:nvPr>
        </p:nvSpPr>
        <p:spPr>
          <a:xfrm>
            <a:off x="2696584" y="4607511"/>
            <a:ext cx="7960659"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6BACE-E97E-4D71-B9AC-2AF0A12A09DA}" type="datetimeFigureOut">
              <a:rPr lang="en-GB" smtClean="0"/>
              <a:t>12/10/2022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73BB17-8FE2-4BB8-9167-65E8092AF771}" type="slidenum">
              <a:rPr lang="en-GB" smtClean="0"/>
              <a:t>‹#›</a:t>
            </a:fld>
            <a:endParaRPr lang="en-GB"/>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4F76BACE-E97E-4D71-B9AC-2AF0A12A09DA}" type="datetimeFigureOut">
              <a:rPr lang="en-GB" smtClean="0"/>
              <a:t>12/10/2022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73BB17-8FE2-4BB8-9167-65E8092AF771}" type="slidenum">
              <a:rPr lang="en-GB" smtClean="0"/>
              <a:t>‹#›</a:t>
            </a:fld>
            <a:endParaRPr lang="en-GB"/>
          </a:p>
        </p:txBody>
      </p:sp>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523999" y="731519"/>
            <a:ext cx="4462272"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193536" y="731520"/>
            <a:ext cx="4462272"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41929" y="1400327"/>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6403"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a:t>Click to edit Master text styles</a:t>
            </a:r>
          </a:p>
        </p:txBody>
      </p:sp>
      <p:sp>
        <p:nvSpPr>
          <p:cNvPr id="6" name="Content Placeholder 5"/>
          <p:cNvSpPr>
            <a:spLocks noGrp="1"/>
          </p:cNvSpPr>
          <p:nvPr>
            <p:ph sz="quarter" idx="4"/>
          </p:nvPr>
        </p:nvSpPr>
        <p:spPr>
          <a:xfrm>
            <a:off x="6193367" y="1399032"/>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6BACE-E97E-4D71-B9AC-2AF0A12A09DA}" type="datetimeFigureOut">
              <a:rPr lang="en-GB" smtClean="0"/>
              <a:t>12/10/2022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073BB17-8FE2-4BB8-9167-65E8092AF771}" type="slidenum">
              <a:rPr lang="en-GB" smtClean="0"/>
              <a:t>‹#›</a:t>
            </a:fld>
            <a:endParaRPr lang="en-GB"/>
          </a:p>
        </p:txBody>
      </p:sp>
      <p:sp>
        <p:nvSpPr>
          <p:cNvPr id="10" name="Title 9"/>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6BACE-E97E-4D71-B9AC-2AF0A12A09DA}" type="datetimeFigureOut">
              <a:rPr lang="en-GB" smtClean="0"/>
              <a:t>12/10/2022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073BB17-8FE2-4BB8-9167-65E8092AF771}" type="slidenum">
              <a:rPr lang="en-GB" smtClean="0"/>
              <a:t>‹#›</a:t>
            </a:fld>
            <a:endParaRPr lang="en-GB"/>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6BACE-E97E-4D71-B9AC-2AF0A12A09DA}" type="datetimeFigureOut">
              <a:rPr lang="en-GB" smtClean="0"/>
              <a:t>12/10/2022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073BB17-8FE2-4BB8-9167-65E8092AF771}" type="slidenum">
              <a:rPr lang="en-GB" smtClean="0"/>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8794" y="2209801"/>
            <a:ext cx="4848113" cy="1258493"/>
          </a:xfrm>
          <a:effectLst/>
        </p:spPr>
        <p:txBody>
          <a:bodyPr anchor="b">
            <a:noAutofit/>
          </a:bodyPr>
          <a:lstStyle>
            <a:lvl1pPr marL="228600" indent="-228600" algn="l">
              <a:defRPr sz="2800" b="1">
                <a:effectLst/>
              </a:defRPr>
            </a:lvl1pPr>
          </a:lstStyle>
          <a:p>
            <a:r>
              <a:rPr lang="en-US"/>
              <a:t>Click to edit Master title style</a:t>
            </a:r>
          </a:p>
        </p:txBody>
      </p:sp>
      <p:sp>
        <p:nvSpPr>
          <p:cNvPr id="3" name="Content Placeholder 2"/>
          <p:cNvSpPr>
            <a:spLocks noGrp="1"/>
          </p:cNvSpPr>
          <p:nvPr>
            <p:ph idx="1"/>
          </p:nvPr>
        </p:nvSpPr>
        <p:spPr>
          <a:xfrm>
            <a:off x="6124688" y="731520"/>
            <a:ext cx="5356113"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434354" y="3497802"/>
            <a:ext cx="4518213"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6BACE-E97E-4D71-B9AC-2AF0A12A09DA}" type="datetimeFigureOut">
              <a:rPr lang="en-GB" smtClean="0"/>
              <a:t>12/10/2022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73BB17-8FE2-4BB8-9167-65E8092AF771}" type="slidenum">
              <a:rPr lang="en-GB" smtClean="0"/>
              <a:t>‹#›</a:t>
            </a:fld>
            <a:endParaRPr lang="en-GB"/>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Oval 10"/>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Picture Placeholder 2"/>
          <p:cNvSpPr>
            <a:spLocks noGrp="1"/>
          </p:cNvSpPr>
          <p:nvPr>
            <p:ph type="pic" idx="1"/>
          </p:nvPr>
        </p:nvSpPr>
        <p:spPr>
          <a:xfrm>
            <a:off x="5966900" y="1143000"/>
            <a:ext cx="54864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70516" y="1010486"/>
            <a:ext cx="4925485"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6BACE-E97E-4D71-B9AC-2AF0A12A09DA}" type="datetimeFigureOut">
              <a:rPr lang="en-GB" smtClean="0"/>
              <a:t>12/10/2022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073BB17-8FE2-4BB8-9167-65E8092AF771}" type="slidenum">
              <a:rPr lang="en-GB" smtClean="0"/>
              <a:t>‹#›</a:t>
            </a:fld>
            <a:endParaRPr lang="en-GB"/>
          </a:p>
        </p:txBody>
      </p:sp>
      <p:sp>
        <p:nvSpPr>
          <p:cNvPr id="2" name="Title 1"/>
          <p:cNvSpPr>
            <a:spLocks noGrp="1"/>
          </p:cNvSpPr>
          <p:nvPr>
            <p:ph type="title"/>
          </p:nvPr>
        </p:nvSpPr>
        <p:spPr>
          <a:xfrm>
            <a:off x="969691" y="4464421"/>
            <a:ext cx="8511384" cy="1143000"/>
          </a:xfrm>
        </p:spPr>
        <p:txBody>
          <a:bodyPr anchor="b">
            <a:noAutofit/>
          </a:bodyPr>
          <a:lstStyle>
            <a:lvl1pPr algn="l">
              <a:defRPr sz="4600" b="1"/>
            </a:lvl1pPr>
          </a:lstStyle>
          <a:p>
            <a:r>
              <a:rPr lang="en-US"/>
              <a:t>Click to edit Master title style</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6BACE-E97E-4D71-B9AC-2AF0A12A09DA}" type="datetimeFigureOut">
              <a:rPr lang="en-GB" smtClean="0"/>
              <a:t>12/10/2022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73BB17-8FE2-4BB8-9167-65E8092AF771}" type="slidenum">
              <a:rPr lang="en-GB" smtClean="0"/>
              <a:t>‹#›</a:t>
            </a:fld>
            <a:endParaRPr lang="en-GB"/>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4" y="376518"/>
            <a:ext cx="2743200" cy="5238339"/>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4432151" y="731520"/>
            <a:ext cx="6439049" cy="4894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6BACE-E97E-4D71-B9AC-2AF0A12A09DA}" type="datetimeFigureOut">
              <a:rPr lang="en-GB" smtClean="0"/>
              <a:t>12/10/2022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073BB17-8FE2-4BB8-9167-65E8092AF771}" type="slidenum">
              <a:rPr lang="en-GB" smtClean="0"/>
              <a:t>‹#›</a:t>
            </a:fld>
            <a:endParaRPr lang="en-GB"/>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pPr/>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433691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4094498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105328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1BEF0D-F0BB-DE4B-95CE-6DB70DBA9567}" type="datetimeFigureOut">
              <a:rPr lang="en-US" dirty="0"/>
              <a:pPr/>
              <a:t>10/12/2022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54294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10/12/2022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69164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10/12/2022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945999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10/12/2022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082951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801481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10/12/2022</a:t>
            </a:fld>
            <a:endParaRPr lang="en-US"/>
          </a:p>
        </p:txBody>
      </p:sp>
      <p:sp>
        <p:nvSpPr>
          <p:cNvPr id="6" name="Footer Placeholder 5"/>
          <p:cNvSpPr>
            <a:spLocks noGrp="1"/>
          </p:cNvSpPr>
          <p:nvPr>
            <p:ph type="ftr" sz="quarter" idx="11"/>
          </p:nvPr>
        </p:nvSpPr>
        <p:spPr>
          <a:xfrm>
            <a:off x="1141412" y="5883275"/>
            <a:ext cx="5105400" cy="365125"/>
          </a:xfrm>
        </p:spPr>
        <p:txBody>
          <a:bodyPr/>
          <a:lstStyle/>
          <a:p>
            <a:endParaRPr lang="en-US"/>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032938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780604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110081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259169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655078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256361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625248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331569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10/12/2022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779491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70976CF-6CE3-47B1-AA96-5CE1876E2358}" type="datetimeFigureOut">
              <a:rPr lang="en-GB" smtClean="0"/>
              <a:t>12/10/2022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0C4DF4-0A5A-4D53-9282-DCB60E4FEA40}" type="slidenum">
              <a:rPr lang="en-GB" smtClean="0"/>
              <a:t>‹#›</a:t>
            </a:fld>
            <a:endParaRPr lang="en-GB"/>
          </a:p>
        </p:txBody>
      </p:sp>
    </p:spTree>
    <p:extLst>
      <p:ext uri="{BB962C8B-B14F-4D97-AF65-F5344CB8AC3E}">
        <p14:creationId xmlns:p14="http://schemas.microsoft.com/office/powerpoint/2010/main" val="2492411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70976CF-6CE3-47B1-AA96-5CE1876E2358}" type="datetimeFigureOut">
              <a:rPr lang="en-GB" smtClean="0"/>
              <a:t>12/10/2022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0C4DF4-0A5A-4D53-9282-DCB60E4FEA40}" type="slidenum">
              <a:rPr lang="en-GB" smtClean="0"/>
              <a:t>‹#›</a:t>
            </a:fld>
            <a:endParaRPr lang="en-GB"/>
          </a:p>
        </p:txBody>
      </p:sp>
    </p:spTree>
    <p:extLst>
      <p:ext uri="{BB962C8B-B14F-4D97-AF65-F5344CB8AC3E}">
        <p14:creationId xmlns:p14="http://schemas.microsoft.com/office/powerpoint/2010/main" val="22771597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0976CF-6CE3-47B1-AA96-5CE1876E2358}" type="datetimeFigureOut">
              <a:rPr lang="en-GB" smtClean="0"/>
              <a:t>12/10/2022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0C4DF4-0A5A-4D53-9282-DCB60E4FEA40}" type="slidenum">
              <a:rPr lang="en-GB" smtClean="0"/>
              <a:t>‹#›</a:t>
            </a:fld>
            <a:endParaRPr lang="en-GB"/>
          </a:p>
        </p:txBody>
      </p:sp>
    </p:spTree>
    <p:extLst>
      <p:ext uri="{BB962C8B-B14F-4D97-AF65-F5344CB8AC3E}">
        <p14:creationId xmlns:p14="http://schemas.microsoft.com/office/powerpoint/2010/main" val="26630338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70976CF-6CE3-47B1-AA96-5CE1876E2358}" type="datetimeFigureOut">
              <a:rPr lang="en-GB" smtClean="0"/>
              <a:t>12/10/2022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40C4DF4-0A5A-4D53-9282-DCB60E4FEA40}" type="slidenum">
              <a:rPr lang="en-GB" smtClean="0"/>
              <a:t>‹#›</a:t>
            </a:fld>
            <a:endParaRPr lang="en-GB"/>
          </a:p>
        </p:txBody>
      </p:sp>
    </p:spTree>
    <p:extLst>
      <p:ext uri="{BB962C8B-B14F-4D97-AF65-F5344CB8AC3E}">
        <p14:creationId xmlns:p14="http://schemas.microsoft.com/office/powerpoint/2010/main" val="29849570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70976CF-6CE3-47B1-AA96-5CE1876E2358}" type="datetimeFigureOut">
              <a:rPr lang="en-GB" smtClean="0"/>
              <a:t>12/10/2022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40C4DF4-0A5A-4D53-9282-DCB60E4FEA40}" type="slidenum">
              <a:rPr lang="en-GB" smtClean="0"/>
              <a:t>‹#›</a:t>
            </a:fld>
            <a:endParaRPr lang="en-GB"/>
          </a:p>
        </p:txBody>
      </p:sp>
    </p:spTree>
    <p:extLst>
      <p:ext uri="{BB962C8B-B14F-4D97-AF65-F5344CB8AC3E}">
        <p14:creationId xmlns:p14="http://schemas.microsoft.com/office/powerpoint/2010/main" val="6457120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70976CF-6CE3-47B1-AA96-5CE1876E2358}" type="datetimeFigureOut">
              <a:rPr lang="en-GB" smtClean="0"/>
              <a:t>12/10/2022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40C4DF4-0A5A-4D53-9282-DCB60E4FEA40}" type="slidenum">
              <a:rPr lang="en-GB" smtClean="0"/>
              <a:t>‹#›</a:t>
            </a:fld>
            <a:endParaRPr lang="en-GB"/>
          </a:p>
        </p:txBody>
      </p:sp>
    </p:spTree>
    <p:extLst>
      <p:ext uri="{BB962C8B-B14F-4D97-AF65-F5344CB8AC3E}">
        <p14:creationId xmlns:p14="http://schemas.microsoft.com/office/powerpoint/2010/main" val="22968311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0976CF-6CE3-47B1-AA96-5CE1876E2358}" type="datetimeFigureOut">
              <a:rPr lang="en-GB" smtClean="0"/>
              <a:t>12/10/2022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40C4DF4-0A5A-4D53-9282-DCB60E4FEA40}" type="slidenum">
              <a:rPr lang="en-GB" smtClean="0"/>
              <a:t>‹#›</a:t>
            </a:fld>
            <a:endParaRPr lang="en-GB"/>
          </a:p>
        </p:txBody>
      </p:sp>
    </p:spTree>
    <p:extLst>
      <p:ext uri="{BB962C8B-B14F-4D97-AF65-F5344CB8AC3E}">
        <p14:creationId xmlns:p14="http://schemas.microsoft.com/office/powerpoint/2010/main" val="28099586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0976CF-6CE3-47B1-AA96-5CE1876E2358}" type="datetimeFigureOut">
              <a:rPr lang="en-GB" smtClean="0"/>
              <a:t>12/10/2022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40C4DF4-0A5A-4D53-9282-DCB60E4FEA40}" type="slidenum">
              <a:rPr lang="en-GB" smtClean="0"/>
              <a:t>‹#›</a:t>
            </a:fld>
            <a:endParaRPr lang="en-GB"/>
          </a:p>
        </p:txBody>
      </p:sp>
    </p:spTree>
    <p:extLst>
      <p:ext uri="{BB962C8B-B14F-4D97-AF65-F5344CB8AC3E}">
        <p14:creationId xmlns:p14="http://schemas.microsoft.com/office/powerpoint/2010/main" val="8025998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0976CF-6CE3-47B1-AA96-5CE1876E2358}" type="datetimeFigureOut">
              <a:rPr lang="en-GB" smtClean="0"/>
              <a:t>12/10/2022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40C4DF4-0A5A-4D53-9282-DCB60E4FEA40}" type="slidenum">
              <a:rPr lang="en-GB" smtClean="0"/>
              <a:t>‹#›</a:t>
            </a:fld>
            <a:endParaRPr lang="en-GB"/>
          </a:p>
        </p:txBody>
      </p:sp>
    </p:spTree>
    <p:extLst>
      <p:ext uri="{BB962C8B-B14F-4D97-AF65-F5344CB8AC3E}">
        <p14:creationId xmlns:p14="http://schemas.microsoft.com/office/powerpoint/2010/main" val="2948998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10/12/2022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70976CF-6CE3-47B1-AA96-5CE1876E2358}" type="datetimeFigureOut">
              <a:rPr lang="en-GB" smtClean="0"/>
              <a:t>12/10/2022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0C4DF4-0A5A-4D53-9282-DCB60E4FEA40}" type="slidenum">
              <a:rPr lang="en-GB" smtClean="0"/>
              <a:t>‹#›</a:t>
            </a:fld>
            <a:endParaRPr lang="en-GB"/>
          </a:p>
        </p:txBody>
      </p:sp>
    </p:spTree>
    <p:extLst>
      <p:ext uri="{BB962C8B-B14F-4D97-AF65-F5344CB8AC3E}">
        <p14:creationId xmlns:p14="http://schemas.microsoft.com/office/powerpoint/2010/main" val="39399279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70976CF-6CE3-47B1-AA96-5CE1876E2358}" type="datetimeFigureOut">
              <a:rPr lang="en-GB" smtClean="0"/>
              <a:t>12/10/2022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0C4DF4-0A5A-4D53-9282-DCB60E4FEA40}" type="slidenum">
              <a:rPr lang="en-GB" smtClean="0"/>
              <a:t>‹#›</a:t>
            </a:fld>
            <a:endParaRPr lang="en-GB"/>
          </a:p>
        </p:txBody>
      </p:sp>
    </p:spTree>
    <p:extLst>
      <p:ext uri="{BB962C8B-B14F-4D97-AF65-F5344CB8AC3E}">
        <p14:creationId xmlns:p14="http://schemas.microsoft.com/office/powerpoint/2010/main" val="21061685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FAAEFA5-F485-0645-98A1-2216659C5E4F}" type="datetimeFigureOut">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B46003-02C2-924A-B6E2-E936EEA711B1}" type="slidenum">
              <a:rPr lang="en-US" smtClean="0"/>
              <a:t>‹#›</a:t>
            </a:fld>
            <a:endParaRPr lang="en-US"/>
          </a:p>
        </p:txBody>
      </p:sp>
    </p:spTree>
    <p:extLst>
      <p:ext uri="{BB962C8B-B14F-4D97-AF65-F5344CB8AC3E}">
        <p14:creationId xmlns:p14="http://schemas.microsoft.com/office/powerpoint/2010/main" val="12132916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AAEFA5-F485-0645-98A1-2216659C5E4F}" type="datetimeFigureOut">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B46003-02C2-924A-B6E2-E936EEA711B1}" type="slidenum">
              <a:rPr lang="en-US" smtClean="0"/>
              <a:t>‹#›</a:t>
            </a:fld>
            <a:endParaRPr lang="en-US"/>
          </a:p>
        </p:txBody>
      </p:sp>
    </p:spTree>
    <p:extLst>
      <p:ext uri="{BB962C8B-B14F-4D97-AF65-F5344CB8AC3E}">
        <p14:creationId xmlns:p14="http://schemas.microsoft.com/office/powerpoint/2010/main" val="37587731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FAAEFA5-F485-0645-98A1-2216659C5E4F}" type="datetimeFigureOut">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B46003-02C2-924A-B6E2-E936EEA711B1}" type="slidenum">
              <a:rPr lang="en-US" smtClean="0"/>
              <a:t>‹#›</a:t>
            </a:fld>
            <a:endParaRPr lang="en-US"/>
          </a:p>
        </p:txBody>
      </p:sp>
    </p:spTree>
    <p:extLst>
      <p:ext uri="{BB962C8B-B14F-4D97-AF65-F5344CB8AC3E}">
        <p14:creationId xmlns:p14="http://schemas.microsoft.com/office/powerpoint/2010/main" val="16713014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FAAEFA5-F485-0645-98A1-2216659C5E4F}" type="datetimeFigureOut">
              <a:rPr lang="en-US" smtClean="0"/>
              <a:t>10/12/2022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B46003-02C2-924A-B6E2-E936EEA711B1}" type="slidenum">
              <a:rPr lang="en-US" smtClean="0"/>
              <a:t>‹#›</a:t>
            </a:fld>
            <a:endParaRPr lang="en-US"/>
          </a:p>
        </p:txBody>
      </p:sp>
    </p:spTree>
    <p:extLst>
      <p:ext uri="{BB962C8B-B14F-4D97-AF65-F5344CB8AC3E}">
        <p14:creationId xmlns:p14="http://schemas.microsoft.com/office/powerpoint/2010/main" val="33768104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FAAEFA5-F485-0645-98A1-2216659C5E4F}" type="datetimeFigureOut">
              <a:rPr lang="en-US" smtClean="0"/>
              <a:t>10/12/2022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B46003-02C2-924A-B6E2-E936EEA711B1}" type="slidenum">
              <a:rPr lang="en-US" smtClean="0"/>
              <a:t>‹#›</a:t>
            </a:fld>
            <a:endParaRPr lang="en-US"/>
          </a:p>
        </p:txBody>
      </p:sp>
    </p:spTree>
    <p:extLst>
      <p:ext uri="{BB962C8B-B14F-4D97-AF65-F5344CB8AC3E}">
        <p14:creationId xmlns:p14="http://schemas.microsoft.com/office/powerpoint/2010/main" val="10237635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FAAEFA5-F485-0645-98A1-2216659C5E4F}" type="datetimeFigureOut">
              <a:rPr lang="en-US" smtClean="0"/>
              <a:t>10/12/2022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B46003-02C2-924A-B6E2-E936EEA711B1}" type="slidenum">
              <a:rPr lang="en-US" smtClean="0"/>
              <a:t>‹#›</a:t>
            </a:fld>
            <a:endParaRPr lang="en-US"/>
          </a:p>
        </p:txBody>
      </p:sp>
    </p:spTree>
    <p:extLst>
      <p:ext uri="{BB962C8B-B14F-4D97-AF65-F5344CB8AC3E}">
        <p14:creationId xmlns:p14="http://schemas.microsoft.com/office/powerpoint/2010/main" val="32258874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AAEFA5-F485-0645-98A1-2216659C5E4F}" type="datetimeFigureOut">
              <a:rPr lang="en-US" smtClean="0"/>
              <a:t>10/12/2022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B46003-02C2-924A-B6E2-E936EEA711B1}" type="slidenum">
              <a:rPr lang="en-US" smtClean="0"/>
              <a:t>‹#›</a:t>
            </a:fld>
            <a:endParaRPr lang="en-US"/>
          </a:p>
        </p:txBody>
      </p:sp>
    </p:spTree>
    <p:extLst>
      <p:ext uri="{BB962C8B-B14F-4D97-AF65-F5344CB8AC3E}">
        <p14:creationId xmlns:p14="http://schemas.microsoft.com/office/powerpoint/2010/main" val="42840354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FAAEFA5-F485-0645-98A1-2216659C5E4F}" type="datetimeFigureOut">
              <a:rPr lang="en-US" smtClean="0"/>
              <a:t>10/12/2022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B46003-02C2-924A-B6E2-E936EEA711B1}" type="slidenum">
              <a:rPr lang="en-US" smtClean="0"/>
              <a:t>‹#›</a:t>
            </a:fld>
            <a:endParaRPr lang="en-US"/>
          </a:p>
        </p:txBody>
      </p:sp>
    </p:spTree>
    <p:extLst>
      <p:ext uri="{BB962C8B-B14F-4D97-AF65-F5344CB8AC3E}">
        <p14:creationId xmlns:p14="http://schemas.microsoft.com/office/powerpoint/2010/main" val="1318004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10/12/2022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FAAEFA5-F485-0645-98A1-2216659C5E4F}" type="datetimeFigureOut">
              <a:rPr lang="en-US" smtClean="0"/>
              <a:t>10/12/2022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B46003-02C2-924A-B6E2-E936EEA711B1}" type="slidenum">
              <a:rPr lang="en-US" smtClean="0"/>
              <a:t>‹#›</a:t>
            </a:fld>
            <a:endParaRPr lang="en-US"/>
          </a:p>
        </p:txBody>
      </p:sp>
    </p:spTree>
    <p:extLst>
      <p:ext uri="{BB962C8B-B14F-4D97-AF65-F5344CB8AC3E}">
        <p14:creationId xmlns:p14="http://schemas.microsoft.com/office/powerpoint/2010/main" val="3124018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FAAEFA5-F485-0645-98A1-2216659C5E4F}" type="datetimeFigureOut">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B46003-02C2-924A-B6E2-E936EEA711B1}" type="slidenum">
              <a:rPr lang="en-US" smtClean="0"/>
              <a:t>‹#›</a:t>
            </a:fld>
            <a:endParaRPr lang="en-US"/>
          </a:p>
        </p:txBody>
      </p:sp>
    </p:spTree>
    <p:extLst>
      <p:ext uri="{BB962C8B-B14F-4D97-AF65-F5344CB8AC3E}">
        <p14:creationId xmlns:p14="http://schemas.microsoft.com/office/powerpoint/2010/main" val="33543957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FAAEFA5-F485-0645-98A1-2216659C5E4F}" type="datetimeFigureOut">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B46003-02C2-924A-B6E2-E936EEA711B1}"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695894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FAAEFA5-F485-0645-98A1-2216659C5E4F}" type="datetimeFigureOut">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B46003-02C2-924A-B6E2-E936EEA711B1}" type="slidenum">
              <a:rPr lang="en-US" smtClean="0"/>
              <a:t>‹#›</a:t>
            </a:fld>
            <a:endParaRPr lang="en-US"/>
          </a:p>
        </p:txBody>
      </p:sp>
    </p:spTree>
    <p:extLst>
      <p:ext uri="{BB962C8B-B14F-4D97-AF65-F5344CB8AC3E}">
        <p14:creationId xmlns:p14="http://schemas.microsoft.com/office/powerpoint/2010/main" val="54243308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FAAEFA5-F485-0645-98A1-2216659C5E4F}" type="datetimeFigureOut">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B46003-02C2-924A-B6E2-E936EEA711B1}"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1300527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FAAEFA5-F485-0645-98A1-2216659C5E4F}" type="datetimeFigureOut">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B46003-02C2-924A-B6E2-E936EEA711B1}" type="slidenum">
              <a:rPr lang="en-US" smtClean="0"/>
              <a:t>‹#›</a:t>
            </a:fld>
            <a:endParaRPr lang="en-US"/>
          </a:p>
        </p:txBody>
      </p:sp>
    </p:spTree>
    <p:extLst>
      <p:ext uri="{BB962C8B-B14F-4D97-AF65-F5344CB8AC3E}">
        <p14:creationId xmlns:p14="http://schemas.microsoft.com/office/powerpoint/2010/main" val="26521725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AAEFA5-F485-0645-98A1-2216659C5E4F}" type="datetimeFigureOut">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B46003-02C2-924A-B6E2-E936EEA711B1}" type="slidenum">
              <a:rPr lang="en-US" smtClean="0"/>
              <a:t>‹#›</a:t>
            </a:fld>
            <a:endParaRPr lang="en-US"/>
          </a:p>
        </p:txBody>
      </p:sp>
    </p:spTree>
    <p:extLst>
      <p:ext uri="{BB962C8B-B14F-4D97-AF65-F5344CB8AC3E}">
        <p14:creationId xmlns:p14="http://schemas.microsoft.com/office/powerpoint/2010/main" val="157919353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AAEFA5-F485-0645-98A1-2216659C5E4F}" type="datetimeFigureOut">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B46003-02C2-924A-B6E2-E936EEA711B1}" type="slidenum">
              <a:rPr lang="en-US" smtClean="0"/>
              <a:t>‹#›</a:t>
            </a:fld>
            <a:endParaRPr lang="en-US"/>
          </a:p>
        </p:txBody>
      </p:sp>
    </p:spTree>
    <p:extLst>
      <p:ext uri="{BB962C8B-B14F-4D97-AF65-F5344CB8AC3E}">
        <p14:creationId xmlns:p14="http://schemas.microsoft.com/office/powerpoint/2010/main" val="3911379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theme" Target="../theme/theme6.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10/12/2022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2A39F4-A280-46CE-BAE5-1381316A1B26}" type="datetimeFigureOut">
              <a:rPr lang="en-GB" smtClean="0"/>
              <a:t>12/10/2022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849332-96C3-4C09-AEB0-6862B7DB0EE7}" type="slidenum">
              <a:rPr lang="en-GB" smtClean="0"/>
              <a:t>‹#›</a:t>
            </a:fld>
            <a:endParaRPr lang="en-GB"/>
          </a:p>
        </p:txBody>
      </p:sp>
    </p:spTree>
    <p:extLst>
      <p:ext uri="{BB962C8B-B14F-4D97-AF65-F5344CB8AC3E}">
        <p14:creationId xmlns:p14="http://schemas.microsoft.com/office/powerpoint/2010/main" val="400363298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CCCCFF"/>
            </a:gs>
            <a:gs pos="89993">
              <a:srgbClr val="7030A0"/>
            </a:gs>
            <a:gs pos="17999">
              <a:srgbClr val="CC66FF">
                <a:lumMod val="41000"/>
                <a:lumOff val="59000"/>
              </a:srgbClr>
            </a:gs>
            <a:gs pos="36000">
              <a:srgbClr val="9966FF"/>
            </a:gs>
            <a:gs pos="61000">
              <a:srgbClr val="CC99FF"/>
            </a:gs>
            <a:gs pos="82001">
              <a:srgbClr val="CC66FF"/>
            </a:gs>
            <a:gs pos="100000">
              <a:srgbClr val="7030A0"/>
            </a:gs>
          </a:gsLst>
          <a:lin ang="18900000" scaled="1"/>
          <a:tileRect/>
        </a:gradFill>
        <a:effectLst/>
      </p:bgPr>
    </p:bg>
    <p:spTree>
      <p:nvGrpSpPr>
        <p:cNvPr id="1" name=""/>
        <p:cNvGrpSpPr/>
        <p:nvPr/>
      </p:nvGrpSpPr>
      <p:grpSpPr>
        <a:xfrm>
          <a:off x="0" y="0"/>
          <a:ext cx="0" cy="0"/>
          <a:chOff x="0" y="0"/>
          <a:chExt cx="0" cy="0"/>
        </a:xfrm>
      </p:grpSpPr>
      <p:sp>
        <p:nvSpPr>
          <p:cNvPr id="7" name="Rectangle 6"/>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p:nvSpPr>
        <p:spPr>
          <a:xfrm>
            <a:off x="0" y="3768304"/>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Oval 9"/>
          <p:cNvSpPr/>
          <p:nvPr/>
        </p:nvSpPr>
        <p:spPr>
          <a:xfrm>
            <a:off x="0"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2391053" y="4372168"/>
            <a:ext cx="8683348" cy="1143000"/>
          </a:xfrm>
          <a:prstGeom prst="rect">
            <a:avLst/>
          </a:prstGeom>
          <a:effectLst/>
        </p:spPr>
        <p:txBody>
          <a:bodyPr vert="horz" lIns="91440" tIns="45720" rIns="91440" bIns="45720" rtlCol="0" anchor="t" anchorCtr="0">
            <a:noAutofit/>
          </a:bodyPr>
          <a:lstStyle/>
          <a:p>
            <a:r>
              <a:rPr lang="en-US"/>
              <a:t>Click to edit Master title style</a:t>
            </a:r>
          </a:p>
        </p:txBody>
      </p:sp>
      <p:sp>
        <p:nvSpPr>
          <p:cNvPr id="3" name="Text Placeholder 2"/>
          <p:cNvSpPr>
            <a:spLocks noGrp="1"/>
          </p:cNvSpPr>
          <p:nvPr>
            <p:ph type="body" idx="1"/>
          </p:nvPr>
        </p:nvSpPr>
        <p:spPr>
          <a:xfrm>
            <a:off x="1524000" y="732260"/>
            <a:ext cx="8534400" cy="34747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229600" y="6172201"/>
            <a:ext cx="33528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4F76BACE-E97E-4D71-B9AC-2AF0A12A09DA}" type="datetimeFigureOut">
              <a:rPr lang="en-GB" smtClean="0"/>
              <a:t>12/10/2022</a:t>
            </a:fld>
            <a:endParaRPr lang="en-GB"/>
          </a:p>
        </p:txBody>
      </p:sp>
      <p:sp>
        <p:nvSpPr>
          <p:cNvPr id="5" name="Footer Placeholder 4"/>
          <p:cNvSpPr>
            <a:spLocks noGrp="1"/>
          </p:cNvSpPr>
          <p:nvPr>
            <p:ph type="ftr" sz="quarter" idx="3"/>
          </p:nvPr>
        </p:nvSpPr>
        <p:spPr>
          <a:xfrm>
            <a:off x="609600" y="6172201"/>
            <a:ext cx="44704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GB"/>
          </a:p>
        </p:txBody>
      </p:sp>
      <p:sp>
        <p:nvSpPr>
          <p:cNvPr id="6" name="Slide Number Placeholder 5"/>
          <p:cNvSpPr>
            <a:spLocks noGrp="1"/>
          </p:cNvSpPr>
          <p:nvPr>
            <p:ph type="sldNum" sz="quarter" idx="4"/>
          </p:nvPr>
        </p:nvSpPr>
        <p:spPr>
          <a:xfrm>
            <a:off x="5080000" y="6172201"/>
            <a:ext cx="24384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9073BB17-8FE2-4BB8-9167-65E8092AF771}" type="slidenum">
              <a:rPr lang="en-GB" smtClean="0"/>
              <a:t>‹#›</a:t>
            </a:fld>
            <a:endParaRPr lang="en-GB"/>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a:t>
            </a:r>
          </a:p>
          <a:p>
            <a:pPr lvl="6"/>
            <a:r>
              <a:rPr lang="en-US"/>
              <a:t>Seven</a:t>
            </a:r>
          </a:p>
          <a:p>
            <a:pPr lvl="7"/>
            <a:r>
              <a:rPr lang="en-US"/>
              <a:t>Eight</a:t>
            </a:r>
          </a:p>
          <a:p>
            <a:pPr lvl="8"/>
            <a:r>
              <a:rPr lang="en-US"/>
              <a:t>nine</a:t>
            </a:r>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10/12/2022</a:t>
            </a:fld>
            <a:endParaRPr lang="en-US"/>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1892397913"/>
      </p:ext>
    </p:extLst>
  </p:cSld>
  <p:clrMap bg1="dk1" tx1="lt1" bg2="dk2" tx2="lt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0976CF-6CE3-47B1-AA96-5CE1876E2358}" type="datetimeFigureOut">
              <a:rPr lang="en-GB" smtClean="0"/>
              <a:t>12/10/2022</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0C4DF4-0A5A-4D53-9282-DCB60E4FEA40}" type="slidenum">
              <a:rPr lang="en-GB" smtClean="0"/>
              <a:t>‹#›</a:t>
            </a:fld>
            <a:endParaRPr lang="en-GB"/>
          </a:p>
        </p:txBody>
      </p:sp>
    </p:spTree>
    <p:extLst>
      <p:ext uri="{BB962C8B-B14F-4D97-AF65-F5344CB8AC3E}">
        <p14:creationId xmlns:p14="http://schemas.microsoft.com/office/powerpoint/2010/main" val="21217678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FAAEFA5-F485-0645-98A1-2216659C5E4F}" type="datetimeFigureOut">
              <a:rPr lang="en-US" smtClean="0"/>
              <a:t>10/12/2022</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30B46003-02C2-924A-B6E2-E936EEA711B1}" type="slidenum">
              <a:rPr lang="en-US" smtClean="0"/>
              <a:t>‹#›</a:t>
            </a:fld>
            <a:endParaRPr lang="en-US"/>
          </a:p>
        </p:txBody>
      </p:sp>
    </p:spTree>
    <p:extLst>
      <p:ext uri="{BB962C8B-B14F-4D97-AF65-F5344CB8AC3E}">
        <p14:creationId xmlns:p14="http://schemas.microsoft.com/office/powerpoint/2010/main" val="363499035"/>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hyperlink" Target="mailto:l.oneill@portchester.hants.sch.uk" TargetMode="Externa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1.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2.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2.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52.xml"/><Relationship Id="rId5" Type="http://schemas.openxmlformats.org/officeDocument/2006/relationships/image" Target="../media/image44.png"/><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0.png"/><Relationship Id="rId1" Type="http://schemas.openxmlformats.org/officeDocument/2006/relationships/slideLayout" Target="../slideLayouts/slideLayout52.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5.xml"/></Relationships>
</file>

<file path=ppt/slides/_rels/slide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2.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52.xml"/></Relationships>
</file>

<file path=ppt/slides/_rels/slide3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2.xml"/></Relationships>
</file>

<file path=ppt/slides/_rels/slide38.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52.xml"/></Relationships>
</file>

<file path=ppt/slides/_rels/slide3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2.xml"/></Relationships>
</file>

<file path=ppt/slides/_rels/slide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2.xml"/></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jpeg"/></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0.jpeg"/></Relationships>
</file>

<file path=ppt/slides/_rels/slide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0.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0.jpeg"/></Relationships>
</file>

<file path=ppt/slides/_rels/slide5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0.jpeg"/></Relationships>
</file>

<file path=ppt/slides/_rels/slide5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6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0.jpeg"/></Relationships>
</file>

<file path=ppt/slides/_rels/slide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0.jpeg"/></Relationships>
</file>

<file path=ppt/slides/_rels/slide5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60.jpeg"/></Relationships>
</file>

<file path=ppt/slides/_rels/slide55.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3.jpeg"/><Relationship Id="rId7" Type="http://schemas.openxmlformats.org/officeDocument/2006/relationships/image" Target="../media/image75.png"/><Relationship Id="rId12" Type="http://schemas.openxmlformats.org/officeDocument/2006/relationships/image" Target="../media/image80.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60.jpeg"/><Relationship Id="rId9" Type="http://schemas.openxmlformats.org/officeDocument/2006/relationships/image" Target="../media/image77.png"/></Relationships>
</file>

<file path=ppt/slides/_rels/slide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5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xml"/><Relationship Id="rId1" Type="http://schemas.openxmlformats.org/officeDocument/2006/relationships/slideLayout" Target="../slideLayouts/slideLayout68.xml"/></Relationships>
</file>

<file path=ppt/slides/_rels/slide5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68.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B6E73B-6A8D-823B-401F-B3683420A61E}"/>
              </a:ext>
            </a:extLst>
          </p:cNvPr>
          <p:cNvSpPr/>
          <p:nvPr/>
        </p:nvSpPr>
        <p:spPr>
          <a:xfrm>
            <a:off x="807109" y="728034"/>
            <a:ext cx="10466715" cy="5549658"/>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Text, whiteboard&#10;&#10;Description automatically generated">
            <a:extLst>
              <a:ext uri="{FF2B5EF4-FFF2-40B4-BE49-F238E27FC236}">
                <a16:creationId xmlns:a16="http://schemas.microsoft.com/office/drawing/2014/main" id="{88F88E49-1C30-EAE2-9B18-235A95F9AEFA}"/>
              </a:ext>
            </a:extLst>
          </p:cNvPr>
          <p:cNvPicPr>
            <a:picLocks noChangeAspect="1"/>
          </p:cNvPicPr>
          <p:nvPr/>
        </p:nvPicPr>
        <p:blipFill>
          <a:blip r:embed="rId2"/>
          <a:stretch>
            <a:fillRect/>
          </a:stretch>
        </p:blipFill>
        <p:spPr>
          <a:xfrm>
            <a:off x="10437514" y="132182"/>
            <a:ext cx="1524898" cy="1834730"/>
          </a:xfrm>
          <a:prstGeom prst="rect">
            <a:avLst/>
          </a:prstGeom>
        </p:spPr>
      </p:pic>
      <p:pic>
        <p:nvPicPr>
          <p:cNvPr id="10" name="Picture 10" descr="Logo, company name&#10;&#10;Description automatically generated">
            <a:extLst>
              <a:ext uri="{FF2B5EF4-FFF2-40B4-BE49-F238E27FC236}">
                <a16:creationId xmlns:a16="http://schemas.microsoft.com/office/drawing/2014/main" id="{D69D06A3-D2D0-603F-D4B3-8E816795350A}"/>
              </a:ext>
            </a:extLst>
          </p:cNvPr>
          <p:cNvPicPr>
            <a:picLocks noChangeAspect="1"/>
          </p:cNvPicPr>
          <p:nvPr/>
        </p:nvPicPr>
        <p:blipFill>
          <a:blip r:embed="rId3"/>
          <a:stretch>
            <a:fillRect/>
          </a:stretch>
        </p:blipFill>
        <p:spPr>
          <a:xfrm>
            <a:off x="99384" y="193286"/>
            <a:ext cx="1339447" cy="1525454"/>
          </a:xfrm>
          <a:prstGeom prst="rect">
            <a:avLst/>
          </a:prstGeom>
        </p:spPr>
      </p:pic>
      <p:sp>
        <p:nvSpPr>
          <p:cNvPr id="9" name="TextBox 8">
            <a:extLst>
              <a:ext uri="{FF2B5EF4-FFF2-40B4-BE49-F238E27FC236}">
                <a16:creationId xmlns:a16="http://schemas.microsoft.com/office/drawing/2014/main" id="{43A8113E-A5AF-F677-412E-F11176CF4A07}"/>
              </a:ext>
            </a:extLst>
          </p:cNvPr>
          <p:cNvSpPr txBox="1"/>
          <p:nvPr/>
        </p:nvSpPr>
        <p:spPr>
          <a:xfrm>
            <a:off x="1550357" y="979757"/>
            <a:ext cx="910236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u="sng" dirty="0">
                <a:solidFill>
                  <a:srgbClr val="7030A0"/>
                </a:solidFill>
                <a:cs typeface="Calibri"/>
              </a:rPr>
              <a:t>Core Curriculum / Careers Information Evening</a:t>
            </a:r>
          </a:p>
        </p:txBody>
      </p:sp>
      <p:sp>
        <p:nvSpPr>
          <p:cNvPr id="8" name="TextBox 7">
            <a:extLst>
              <a:ext uri="{FF2B5EF4-FFF2-40B4-BE49-F238E27FC236}">
                <a16:creationId xmlns:a16="http://schemas.microsoft.com/office/drawing/2014/main" id="{E85A89B3-26EB-AC35-E987-9C6DDDD38173}"/>
              </a:ext>
            </a:extLst>
          </p:cNvPr>
          <p:cNvSpPr txBox="1"/>
          <p:nvPr/>
        </p:nvSpPr>
        <p:spPr>
          <a:xfrm>
            <a:off x="1032772" y="1776202"/>
            <a:ext cx="425539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800">
              <a:solidFill>
                <a:srgbClr val="7030A0"/>
              </a:solidFill>
              <a:cs typeface="Calibri"/>
            </a:endParaRPr>
          </a:p>
        </p:txBody>
      </p:sp>
      <p:sp>
        <p:nvSpPr>
          <p:cNvPr id="4" name="TextBox 3"/>
          <p:cNvSpPr txBox="1"/>
          <p:nvPr/>
        </p:nvSpPr>
        <p:spPr>
          <a:xfrm>
            <a:off x="974359" y="1877811"/>
            <a:ext cx="10132213" cy="2677656"/>
          </a:xfrm>
          <a:prstGeom prst="rect">
            <a:avLst/>
          </a:prstGeom>
          <a:noFill/>
        </p:spPr>
        <p:txBody>
          <a:bodyPr wrap="square" lIns="91440" tIns="45720" rIns="91440" bIns="45720" rtlCol="0" anchor="t">
            <a:spAutoFit/>
          </a:bodyPr>
          <a:lstStyle/>
          <a:p>
            <a:r>
              <a:rPr lang="en-GB" sz="2400" b="1" dirty="0">
                <a:solidFill>
                  <a:srgbClr val="7030A0"/>
                </a:solidFill>
                <a:cs typeface="Calibri"/>
              </a:rPr>
              <a:t>                                               </a:t>
            </a:r>
            <a:r>
              <a:rPr lang="en-GB" sz="2400" b="1" u="sng" dirty="0">
                <a:solidFill>
                  <a:srgbClr val="7030A0"/>
                </a:solidFill>
                <a:cs typeface="Calibri"/>
              </a:rPr>
              <a:t>Wednesday 12 October</a:t>
            </a:r>
          </a:p>
          <a:p>
            <a:r>
              <a:rPr lang="en-GB" sz="2400" b="1" dirty="0">
                <a:solidFill>
                  <a:srgbClr val="7030A0"/>
                </a:solidFill>
                <a:cs typeface="Calibri"/>
              </a:rPr>
              <a:t>                                      Science</a:t>
            </a:r>
            <a:r>
              <a:rPr lang="en-GB" sz="2400" dirty="0">
                <a:solidFill>
                  <a:srgbClr val="7030A0"/>
                </a:solidFill>
                <a:cs typeface="Calibri"/>
              </a:rPr>
              <a:t> – Miss O'Neill (Science Lead)</a:t>
            </a:r>
          </a:p>
          <a:p>
            <a:r>
              <a:rPr lang="en-GB" sz="2400" b="1" dirty="0">
                <a:solidFill>
                  <a:srgbClr val="7030A0"/>
                </a:solidFill>
                <a:cs typeface="Calibri"/>
              </a:rPr>
              <a:t>                                      CRE</a:t>
            </a:r>
            <a:r>
              <a:rPr lang="en-GB" sz="2400" dirty="0">
                <a:solidFill>
                  <a:srgbClr val="7030A0"/>
                </a:solidFill>
                <a:cs typeface="Calibri"/>
              </a:rPr>
              <a:t> – Miss Shaw (Humanities Lead)</a:t>
            </a:r>
            <a:endParaRPr lang="en-GB">
              <a:cs typeface="Calibri" panose="020F0502020204030204"/>
            </a:endParaRPr>
          </a:p>
          <a:p>
            <a:r>
              <a:rPr lang="en-GB" sz="2400" b="1" dirty="0">
                <a:solidFill>
                  <a:srgbClr val="7030A0"/>
                </a:solidFill>
                <a:cs typeface="Calibri"/>
              </a:rPr>
              <a:t>                                      English</a:t>
            </a:r>
            <a:r>
              <a:rPr lang="en-GB" sz="2400" dirty="0">
                <a:solidFill>
                  <a:srgbClr val="7030A0"/>
                </a:solidFill>
                <a:cs typeface="Calibri"/>
              </a:rPr>
              <a:t> – Miss Northcott (Ass. English Lead)</a:t>
            </a:r>
          </a:p>
          <a:p>
            <a:r>
              <a:rPr lang="en-GB" sz="2400" b="1" dirty="0">
                <a:solidFill>
                  <a:srgbClr val="7030A0"/>
                </a:solidFill>
                <a:cs typeface="Calibri"/>
              </a:rPr>
              <a:t>                                      Mathematics</a:t>
            </a:r>
            <a:r>
              <a:rPr lang="en-GB" sz="2400" dirty="0">
                <a:solidFill>
                  <a:srgbClr val="7030A0"/>
                </a:solidFill>
                <a:cs typeface="Calibri"/>
              </a:rPr>
              <a:t> -Mr </a:t>
            </a:r>
            <a:r>
              <a:rPr lang="en-GB" sz="2400" dirty="0" err="1">
                <a:solidFill>
                  <a:srgbClr val="7030A0"/>
                </a:solidFill>
                <a:cs typeface="Calibri"/>
              </a:rPr>
              <a:t>Vetcher</a:t>
            </a:r>
            <a:r>
              <a:rPr lang="en-GB" sz="2400" dirty="0">
                <a:solidFill>
                  <a:srgbClr val="7030A0"/>
                </a:solidFill>
                <a:cs typeface="Calibri"/>
              </a:rPr>
              <a:t> (Mathematics Lead)</a:t>
            </a:r>
          </a:p>
          <a:p>
            <a:pPr algn="ctr"/>
            <a:endParaRPr lang="en-GB" sz="2400" dirty="0">
              <a:solidFill>
                <a:srgbClr val="7030A0"/>
              </a:solidFill>
              <a:cs typeface="Calibri"/>
            </a:endParaRPr>
          </a:p>
          <a:p>
            <a:pPr algn="ctr"/>
            <a:r>
              <a:rPr lang="en-GB" sz="2400" dirty="0">
                <a:solidFill>
                  <a:srgbClr val="7030A0"/>
                </a:solidFill>
                <a:cs typeface="Calibri"/>
              </a:rPr>
              <a:t>Mr Cousins (Deputy Headteacher)</a:t>
            </a:r>
          </a:p>
        </p:txBody>
      </p:sp>
    </p:spTree>
    <p:extLst>
      <p:ext uri="{BB962C8B-B14F-4D97-AF65-F5344CB8AC3E}">
        <p14:creationId xmlns:p14="http://schemas.microsoft.com/office/powerpoint/2010/main" val="2413379610"/>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4083" y="-21020"/>
            <a:ext cx="6148499" cy="3584027"/>
          </a:xfrm>
          <a:prstGeom prst="rect">
            <a:avLst/>
          </a:prstGeom>
        </p:spPr>
      </p:pic>
      <p:pic>
        <p:nvPicPr>
          <p:cNvPr id="3" name="Picture 2"/>
          <p:cNvPicPr>
            <a:picLocks noChangeAspect="1"/>
          </p:cNvPicPr>
          <p:nvPr/>
        </p:nvPicPr>
        <p:blipFill>
          <a:blip r:embed="rId3"/>
          <a:stretch>
            <a:fillRect/>
          </a:stretch>
        </p:blipFill>
        <p:spPr>
          <a:xfrm>
            <a:off x="4109545" y="3652151"/>
            <a:ext cx="7813785" cy="3103504"/>
          </a:xfrm>
          <a:prstGeom prst="rect">
            <a:avLst/>
          </a:prstGeom>
        </p:spPr>
      </p:pic>
      <p:sp>
        <p:nvSpPr>
          <p:cNvPr id="4" name="Right Arrow 3"/>
          <p:cNvSpPr/>
          <p:nvPr/>
        </p:nvSpPr>
        <p:spPr>
          <a:xfrm>
            <a:off x="1912882" y="2322786"/>
            <a:ext cx="777766" cy="100899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ight Arrow 4"/>
          <p:cNvSpPr/>
          <p:nvPr/>
        </p:nvSpPr>
        <p:spPr>
          <a:xfrm>
            <a:off x="4109545" y="5746662"/>
            <a:ext cx="777766" cy="100899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20151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32730"/>
            <a:ext cx="9492812" cy="3485368"/>
          </a:xfrm>
          <a:prstGeom prst="rect">
            <a:avLst/>
          </a:prstGeom>
        </p:spPr>
      </p:pic>
      <p:pic>
        <p:nvPicPr>
          <p:cNvPr id="3" name="Picture 2"/>
          <p:cNvPicPr>
            <a:picLocks noChangeAspect="1"/>
          </p:cNvPicPr>
          <p:nvPr/>
        </p:nvPicPr>
        <p:blipFill>
          <a:blip r:embed="rId3"/>
          <a:stretch>
            <a:fillRect/>
          </a:stretch>
        </p:blipFill>
        <p:spPr>
          <a:xfrm>
            <a:off x="4136093" y="3263627"/>
            <a:ext cx="8051144" cy="3594373"/>
          </a:xfrm>
          <a:prstGeom prst="rect">
            <a:avLst/>
          </a:prstGeom>
        </p:spPr>
      </p:pic>
      <p:sp>
        <p:nvSpPr>
          <p:cNvPr id="4" name="Down Arrow 3"/>
          <p:cNvSpPr/>
          <p:nvPr/>
        </p:nvSpPr>
        <p:spPr>
          <a:xfrm>
            <a:off x="6800193" y="168166"/>
            <a:ext cx="536028" cy="50449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ight Arrow 4"/>
          <p:cNvSpPr/>
          <p:nvPr/>
        </p:nvSpPr>
        <p:spPr>
          <a:xfrm>
            <a:off x="3678621" y="6232634"/>
            <a:ext cx="1187669" cy="48347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66576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16269" y="415652"/>
            <a:ext cx="9129329" cy="5816983"/>
          </a:xfrm>
          <a:prstGeom prst="rect">
            <a:avLst/>
          </a:prstGeom>
        </p:spPr>
      </p:pic>
    </p:spTree>
    <p:extLst>
      <p:ext uri="{BB962C8B-B14F-4D97-AF65-F5344CB8AC3E}">
        <p14:creationId xmlns:p14="http://schemas.microsoft.com/office/powerpoint/2010/main" val="38834386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08B22D-4229-E94D-8916-E30BAD44BB29}"/>
              </a:ext>
            </a:extLst>
          </p:cNvPr>
          <p:cNvPicPr>
            <a:picLocks noChangeAspect="1"/>
          </p:cNvPicPr>
          <p:nvPr/>
        </p:nvPicPr>
        <p:blipFill>
          <a:blip r:embed="rId2"/>
          <a:stretch>
            <a:fillRect/>
          </a:stretch>
        </p:blipFill>
        <p:spPr>
          <a:xfrm>
            <a:off x="84083" y="10510"/>
            <a:ext cx="12191999" cy="6858000"/>
          </a:xfrm>
          <a:prstGeom prst="rect">
            <a:avLst/>
          </a:prstGeom>
        </p:spPr>
      </p:pic>
    </p:spTree>
    <p:extLst>
      <p:ext uri="{BB962C8B-B14F-4D97-AF65-F5344CB8AC3E}">
        <p14:creationId xmlns:p14="http://schemas.microsoft.com/office/powerpoint/2010/main" val="3497852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F22DE9-1858-9741-8671-80DAFE7305ED}"/>
              </a:ext>
            </a:extLst>
          </p:cNvPr>
          <p:cNvPicPr>
            <a:picLocks noChangeAspect="1"/>
          </p:cNvPicPr>
          <p:nvPr/>
        </p:nvPicPr>
        <p:blipFill>
          <a:blip r:embed="rId2"/>
          <a:stretch>
            <a:fillRect/>
          </a:stretch>
        </p:blipFill>
        <p:spPr>
          <a:xfrm>
            <a:off x="2897312" y="102741"/>
            <a:ext cx="9294688" cy="6858000"/>
          </a:xfrm>
          <a:prstGeom prst="rect">
            <a:avLst/>
          </a:prstGeom>
        </p:spPr>
      </p:pic>
      <p:sp>
        <p:nvSpPr>
          <p:cNvPr id="3" name="TextBox 2">
            <a:extLst>
              <a:ext uri="{FF2B5EF4-FFF2-40B4-BE49-F238E27FC236}">
                <a16:creationId xmlns:a16="http://schemas.microsoft.com/office/drawing/2014/main" id="{58317ED2-ADC7-E547-9966-32483EC356D1}"/>
              </a:ext>
            </a:extLst>
          </p:cNvPr>
          <p:cNvSpPr txBox="1"/>
          <p:nvPr/>
        </p:nvSpPr>
        <p:spPr>
          <a:xfrm>
            <a:off x="113016" y="678094"/>
            <a:ext cx="2661006" cy="5693866"/>
          </a:xfrm>
          <a:prstGeom prst="rect">
            <a:avLst/>
          </a:prstGeom>
          <a:noFill/>
        </p:spPr>
        <p:txBody>
          <a:bodyPr wrap="square" rtlCol="0">
            <a:spAutoFit/>
          </a:bodyPr>
          <a:lstStyle/>
          <a:p>
            <a:r>
              <a:rPr lang="en-US" sz="2800" b="1" u="sng" dirty="0">
                <a:latin typeface="Comic Sans MS" panose="030F0902030302020204" pitchFamily="66" charset="0"/>
              </a:rPr>
              <a:t>BBC Bitesize</a:t>
            </a:r>
            <a:endParaRPr lang="en-US" sz="2800" dirty="0">
              <a:latin typeface="Comic Sans MS" panose="030F0902030302020204" pitchFamily="66" charset="0"/>
            </a:endParaRPr>
          </a:p>
          <a:p>
            <a:endParaRPr lang="en-US" sz="2800" dirty="0">
              <a:latin typeface="Comic Sans MS" panose="030F0902030302020204" pitchFamily="66" charset="0"/>
            </a:endParaRPr>
          </a:p>
          <a:p>
            <a:pPr marL="457200" indent="-457200">
              <a:buFont typeface="Arial" panose="020B0604020202020204" pitchFamily="34" charset="0"/>
              <a:buChar char="•"/>
            </a:pPr>
            <a:r>
              <a:rPr lang="en-US" sz="2800" dirty="0">
                <a:latin typeface="Comic Sans MS" panose="030F0902030302020204" pitchFamily="66" charset="0"/>
              </a:rPr>
              <a:t>AQA Trilogy.</a:t>
            </a:r>
          </a:p>
          <a:p>
            <a:pPr marL="457200" indent="-457200">
              <a:buFont typeface="Arial" panose="020B0604020202020204" pitchFamily="34" charset="0"/>
              <a:buChar char="•"/>
            </a:pPr>
            <a:endParaRPr lang="en-US" sz="2800" dirty="0">
              <a:latin typeface="Comic Sans MS" panose="030F0902030302020204" pitchFamily="66" charset="0"/>
            </a:endParaRPr>
          </a:p>
          <a:p>
            <a:pPr marL="457200" indent="-457200">
              <a:buFont typeface="Arial" panose="020B0604020202020204" pitchFamily="34" charset="0"/>
              <a:buChar char="•"/>
            </a:pPr>
            <a:r>
              <a:rPr lang="en-US" sz="2800" dirty="0">
                <a:latin typeface="Comic Sans MS" panose="030F0902030302020204" pitchFamily="66" charset="0"/>
              </a:rPr>
              <a:t>Combined Science.</a:t>
            </a:r>
          </a:p>
          <a:p>
            <a:pPr marL="457200" indent="-457200">
              <a:buFont typeface="Arial" panose="020B0604020202020204" pitchFamily="34" charset="0"/>
              <a:buChar char="•"/>
            </a:pPr>
            <a:endParaRPr lang="en-US" sz="2800" dirty="0">
              <a:latin typeface="Comic Sans MS" panose="030F0902030302020204" pitchFamily="66" charset="0"/>
            </a:endParaRPr>
          </a:p>
          <a:p>
            <a:r>
              <a:rPr lang="en-US" sz="2800" dirty="0">
                <a:latin typeface="Comic Sans MS" panose="030F0902030302020204" pitchFamily="66" charset="0"/>
              </a:rPr>
              <a:t>OR…</a:t>
            </a:r>
          </a:p>
          <a:p>
            <a:pPr marL="457200" indent="-457200">
              <a:buFont typeface="Arial" panose="020B0604020202020204" pitchFamily="34" charset="0"/>
              <a:buChar char="•"/>
            </a:pPr>
            <a:endParaRPr lang="en-US" sz="2800" dirty="0">
              <a:latin typeface="Comic Sans MS" panose="030F0902030302020204" pitchFamily="66" charset="0"/>
            </a:endParaRPr>
          </a:p>
          <a:p>
            <a:pPr marL="457200" indent="-457200">
              <a:buFont typeface="Arial" panose="020B0604020202020204" pitchFamily="34" charset="0"/>
              <a:buChar char="•"/>
            </a:pPr>
            <a:r>
              <a:rPr lang="en-US" sz="2800" dirty="0">
                <a:latin typeface="Comic Sans MS" panose="030F0902030302020204" pitchFamily="66" charset="0"/>
              </a:rPr>
              <a:t>Triple (Separate Sciences). </a:t>
            </a:r>
          </a:p>
        </p:txBody>
      </p:sp>
    </p:spTree>
    <p:extLst>
      <p:ext uri="{BB962C8B-B14F-4D97-AF65-F5344CB8AC3E}">
        <p14:creationId xmlns:p14="http://schemas.microsoft.com/office/powerpoint/2010/main" val="18506384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result for AQA">
            <a:extLst>
              <a:ext uri="{FF2B5EF4-FFF2-40B4-BE49-F238E27FC236}">
                <a16:creationId xmlns:a16="http://schemas.microsoft.com/office/drawing/2014/main" id="{7B834951-0F43-5245-A598-A6E30B43058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721893" y="246581"/>
            <a:ext cx="2360516" cy="1004066"/>
          </a:xfrm>
          <a:prstGeom prst="rect">
            <a:avLst/>
          </a:prstGeom>
          <a:noFill/>
          <a:ln>
            <a:noFill/>
          </a:ln>
        </p:spPr>
      </p:pic>
      <p:pic>
        <p:nvPicPr>
          <p:cNvPr id="5" name="Picture 4" descr="Image result for Science">
            <a:extLst>
              <a:ext uri="{FF2B5EF4-FFF2-40B4-BE49-F238E27FC236}">
                <a16:creationId xmlns:a16="http://schemas.microsoft.com/office/drawing/2014/main" id="{823FAAEE-D54F-AC44-B9B6-A0430B97E04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79867" y="5137078"/>
            <a:ext cx="2690466" cy="1579091"/>
          </a:xfrm>
          <a:prstGeom prst="rect">
            <a:avLst/>
          </a:prstGeom>
          <a:noFill/>
          <a:ln>
            <a:noFill/>
          </a:ln>
        </p:spPr>
      </p:pic>
      <p:pic>
        <p:nvPicPr>
          <p:cNvPr id="6" name="Picture 5" descr="PCS New Logo jpg">
            <a:extLst>
              <a:ext uri="{FF2B5EF4-FFF2-40B4-BE49-F238E27FC236}">
                <a16:creationId xmlns:a16="http://schemas.microsoft.com/office/drawing/2014/main" id="{8542E7CB-A072-C644-BAC0-B7DB2963E62A}"/>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867" y="92469"/>
            <a:ext cx="1047750" cy="1019175"/>
          </a:xfrm>
          <a:prstGeom prst="rect">
            <a:avLst/>
          </a:prstGeom>
          <a:noFill/>
          <a:ln>
            <a:noFill/>
          </a:ln>
        </p:spPr>
      </p:pic>
      <p:pic>
        <p:nvPicPr>
          <p:cNvPr id="7" name="Picture 6" descr="PCS New Logo jpg">
            <a:extLst>
              <a:ext uri="{FF2B5EF4-FFF2-40B4-BE49-F238E27FC236}">
                <a16:creationId xmlns:a16="http://schemas.microsoft.com/office/drawing/2014/main" id="{8D3986C5-1FD3-5F4C-8EBE-CF47F477DA0B}"/>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22182" y="5696994"/>
            <a:ext cx="1047750" cy="1019175"/>
          </a:xfrm>
          <a:prstGeom prst="rect">
            <a:avLst/>
          </a:prstGeom>
          <a:noFill/>
          <a:ln>
            <a:noFill/>
          </a:ln>
        </p:spPr>
      </p:pic>
      <p:sp>
        <p:nvSpPr>
          <p:cNvPr id="2" name="TextBox 1">
            <a:extLst>
              <a:ext uri="{FF2B5EF4-FFF2-40B4-BE49-F238E27FC236}">
                <a16:creationId xmlns:a16="http://schemas.microsoft.com/office/drawing/2014/main" id="{7966D9A3-4381-E04B-A797-DFF3F732FF57}"/>
              </a:ext>
            </a:extLst>
          </p:cNvPr>
          <p:cNvSpPr txBox="1"/>
          <p:nvPr/>
        </p:nvSpPr>
        <p:spPr>
          <a:xfrm>
            <a:off x="703742" y="748614"/>
            <a:ext cx="9683607" cy="3970318"/>
          </a:xfrm>
          <a:prstGeom prst="rect">
            <a:avLst/>
          </a:prstGeom>
          <a:noFill/>
        </p:spPr>
        <p:txBody>
          <a:bodyPr wrap="square" rtlCol="0">
            <a:spAutoFit/>
          </a:bodyPr>
          <a:lstStyle/>
          <a:p>
            <a:pPr algn="ctr"/>
            <a:r>
              <a:rPr lang="en-US" sz="3600" dirty="0">
                <a:latin typeface="Comic Sans MS" panose="030F0902030302020204" pitchFamily="66" charset="0"/>
              </a:rPr>
              <a:t>Any further questions/queries…</a:t>
            </a:r>
          </a:p>
          <a:p>
            <a:pPr algn="ctr"/>
            <a:endParaRPr lang="en-US" sz="3600" dirty="0">
              <a:latin typeface="Comic Sans MS" panose="030F0902030302020204" pitchFamily="66" charset="0"/>
            </a:endParaRPr>
          </a:p>
          <a:p>
            <a:pPr algn="ctr"/>
            <a:endParaRPr lang="en-US" sz="3600" dirty="0">
              <a:latin typeface="Comic Sans MS" panose="030F0902030302020204" pitchFamily="66" charset="0"/>
            </a:endParaRPr>
          </a:p>
          <a:p>
            <a:pPr algn="ctr"/>
            <a:endParaRPr lang="en-US" sz="3600" dirty="0">
              <a:latin typeface="Comic Sans MS" panose="030F0902030302020204" pitchFamily="66" charset="0"/>
            </a:endParaRPr>
          </a:p>
          <a:p>
            <a:pPr algn="ctr"/>
            <a:r>
              <a:rPr lang="en-US" sz="3600" dirty="0">
                <a:latin typeface="Comic Sans MS" panose="030F0902030302020204" pitchFamily="66" charset="0"/>
                <a:hlinkClick r:id="rId5"/>
              </a:rPr>
              <a:t>l.oneill@portchester.hants.sch.uk</a:t>
            </a:r>
            <a:endParaRPr lang="en-US" sz="3600" dirty="0">
              <a:latin typeface="Comic Sans MS" panose="030F0902030302020204" pitchFamily="66" charset="0"/>
            </a:endParaRPr>
          </a:p>
          <a:p>
            <a:pPr algn="ctr"/>
            <a:endParaRPr lang="en-US" sz="3600" dirty="0">
              <a:latin typeface="Comic Sans MS" panose="030F0902030302020204" pitchFamily="66" charset="0"/>
            </a:endParaRPr>
          </a:p>
          <a:p>
            <a:pPr algn="ctr"/>
            <a:r>
              <a:rPr lang="en-US" sz="3600" dirty="0">
                <a:latin typeface="Comic Sans MS" panose="030F0902030302020204" pitchFamily="66" charset="0"/>
              </a:rPr>
              <a:t>Or contact your Science teacher directly. </a:t>
            </a:r>
          </a:p>
        </p:txBody>
      </p:sp>
    </p:spTree>
    <p:extLst>
      <p:ext uri="{BB962C8B-B14F-4D97-AF65-F5344CB8AC3E}">
        <p14:creationId xmlns:p14="http://schemas.microsoft.com/office/powerpoint/2010/main" val="1969052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Logo, company name&#10;&#10;Description automatically generated">
            <a:extLst>
              <a:ext uri="{FF2B5EF4-FFF2-40B4-BE49-F238E27FC236}">
                <a16:creationId xmlns:a16="http://schemas.microsoft.com/office/drawing/2014/main" id="{2E47E225-92EB-284A-DF95-990DB3C1580C}"/>
              </a:ext>
            </a:extLst>
          </p:cNvPr>
          <p:cNvPicPr>
            <a:picLocks noChangeAspect="1"/>
          </p:cNvPicPr>
          <p:nvPr/>
        </p:nvPicPr>
        <p:blipFill>
          <a:blip r:embed="rId2"/>
          <a:stretch>
            <a:fillRect/>
          </a:stretch>
        </p:blipFill>
        <p:spPr>
          <a:xfrm>
            <a:off x="5260202" y="1907786"/>
            <a:ext cx="1382742" cy="1568750"/>
          </a:xfrm>
          <a:prstGeom prst="rect">
            <a:avLst/>
          </a:prstGeom>
        </p:spPr>
      </p:pic>
    </p:spTree>
    <p:extLst>
      <p:ext uri="{BB962C8B-B14F-4D97-AF65-F5344CB8AC3E}">
        <p14:creationId xmlns:p14="http://schemas.microsoft.com/office/powerpoint/2010/main" val="7909835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B6E73B-6A8D-823B-401F-B3683420A61E}"/>
              </a:ext>
            </a:extLst>
          </p:cNvPr>
          <p:cNvSpPr/>
          <p:nvPr/>
        </p:nvSpPr>
        <p:spPr>
          <a:xfrm>
            <a:off x="807109" y="728034"/>
            <a:ext cx="10466715" cy="5549658"/>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Text, whiteboard&#10;&#10;Description automatically generated">
            <a:extLst>
              <a:ext uri="{FF2B5EF4-FFF2-40B4-BE49-F238E27FC236}">
                <a16:creationId xmlns:a16="http://schemas.microsoft.com/office/drawing/2014/main" id="{88F88E49-1C30-EAE2-9B18-235A95F9AEFA}"/>
              </a:ext>
            </a:extLst>
          </p:cNvPr>
          <p:cNvPicPr>
            <a:picLocks noChangeAspect="1"/>
          </p:cNvPicPr>
          <p:nvPr/>
        </p:nvPicPr>
        <p:blipFill>
          <a:blip r:embed="rId2"/>
          <a:stretch>
            <a:fillRect/>
          </a:stretch>
        </p:blipFill>
        <p:spPr>
          <a:xfrm>
            <a:off x="10437514" y="132182"/>
            <a:ext cx="1524898" cy="1834730"/>
          </a:xfrm>
          <a:prstGeom prst="rect">
            <a:avLst/>
          </a:prstGeom>
        </p:spPr>
      </p:pic>
      <p:pic>
        <p:nvPicPr>
          <p:cNvPr id="10" name="Picture 10" descr="Logo, company name&#10;&#10;Description automatically generated">
            <a:extLst>
              <a:ext uri="{FF2B5EF4-FFF2-40B4-BE49-F238E27FC236}">
                <a16:creationId xmlns:a16="http://schemas.microsoft.com/office/drawing/2014/main" id="{D69D06A3-D2D0-603F-D4B3-8E816795350A}"/>
              </a:ext>
            </a:extLst>
          </p:cNvPr>
          <p:cNvPicPr>
            <a:picLocks noChangeAspect="1"/>
          </p:cNvPicPr>
          <p:nvPr/>
        </p:nvPicPr>
        <p:blipFill>
          <a:blip r:embed="rId3"/>
          <a:stretch>
            <a:fillRect/>
          </a:stretch>
        </p:blipFill>
        <p:spPr>
          <a:xfrm>
            <a:off x="99384" y="193286"/>
            <a:ext cx="1382742" cy="1568750"/>
          </a:xfrm>
          <a:prstGeom prst="rect">
            <a:avLst/>
          </a:prstGeom>
        </p:spPr>
      </p:pic>
      <p:sp>
        <p:nvSpPr>
          <p:cNvPr id="8" name="TextBox 7">
            <a:extLst>
              <a:ext uri="{FF2B5EF4-FFF2-40B4-BE49-F238E27FC236}">
                <a16:creationId xmlns:a16="http://schemas.microsoft.com/office/drawing/2014/main" id="{E85A89B3-26EB-AC35-E987-9C6DDDD38173}"/>
              </a:ext>
            </a:extLst>
          </p:cNvPr>
          <p:cNvSpPr txBox="1"/>
          <p:nvPr/>
        </p:nvSpPr>
        <p:spPr>
          <a:xfrm>
            <a:off x="1032772" y="1776202"/>
            <a:ext cx="425539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800">
              <a:solidFill>
                <a:srgbClr val="7030A0"/>
              </a:solidFill>
              <a:cs typeface="Calibri"/>
            </a:endParaRPr>
          </a:p>
        </p:txBody>
      </p:sp>
      <p:sp>
        <p:nvSpPr>
          <p:cNvPr id="2" name="Title 1">
            <a:extLst>
              <a:ext uri="{FF2B5EF4-FFF2-40B4-BE49-F238E27FC236}">
                <a16:creationId xmlns:a16="http://schemas.microsoft.com/office/drawing/2014/main" id="{FED8D7AC-342E-41F1-69D8-845033156591}"/>
              </a:ext>
            </a:extLst>
          </p:cNvPr>
          <p:cNvSpPr>
            <a:spLocks noGrp="1"/>
          </p:cNvSpPr>
          <p:nvPr>
            <p:ph type="title"/>
          </p:nvPr>
        </p:nvSpPr>
        <p:spPr>
          <a:xfrm>
            <a:off x="807109" y="756663"/>
            <a:ext cx="10515600" cy="1325563"/>
          </a:xfrm>
        </p:spPr>
        <p:txBody>
          <a:bodyPr/>
          <a:lstStyle/>
          <a:p>
            <a:pPr algn="ctr"/>
            <a:r>
              <a:rPr lang="en-GB" b="1" dirty="0"/>
              <a:t>Specification at a glance</a:t>
            </a:r>
            <a:endParaRPr lang="en-US" dirty="0"/>
          </a:p>
        </p:txBody>
      </p:sp>
      <p:pic>
        <p:nvPicPr>
          <p:cNvPr id="4" name="Content Placeholder 3"/>
          <p:cNvPicPr>
            <a:picLocks noGrp="1" noChangeAspect="1"/>
          </p:cNvPicPr>
          <p:nvPr>
            <p:ph idx="1"/>
          </p:nvPr>
        </p:nvPicPr>
        <p:blipFill>
          <a:blip r:embed="rId4"/>
          <a:stretch>
            <a:fillRect/>
          </a:stretch>
        </p:blipFill>
        <p:spPr>
          <a:xfrm>
            <a:off x="2440501" y="1819176"/>
            <a:ext cx="7113233" cy="4351337"/>
          </a:xfrm>
          <a:prstGeom prst="rect">
            <a:avLst/>
          </a:prstGeom>
        </p:spPr>
      </p:pic>
    </p:spTree>
    <p:extLst>
      <p:ext uri="{BB962C8B-B14F-4D97-AF65-F5344CB8AC3E}">
        <p14:creationId xmlns:p14="http://schemas.microsoft.com/office/powerpoint/2010/main" val="2963746878"/>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B6E73B-6A8D-823B-401F-B3683420A61E}"/>
              </a:ext>
            </a:extLst>
          </p:cNvPr>
          <p:cNvSpPr/>
          <p:nvPr/>
        </p:nvSpPr>
        <p:spPr>
          <a:xfrm>
            <a:off x="807109" y="728034"/>
            <a:ext cx="10466715" cy="5549658"/>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descr="Text, whiteboard&#10;&#10;Description automatically generated">
            <a:extLst>
              <a:ext uri="{FF2B5EF4-FFF2-40B4-BE49-F238E27FC236}">
                <a16:creationId xmlns:a16="http://schemas.microsoft.com/office/drawing/2014/main" id="{88F88E49-1C30-EAE2-9B18-235A95F9AEFA}"/>
              </a:ext>
            </a:extLst>
          </p:cNvPr>
          <p:cNvPicPr>
            <a:picLocks noChangeAspect="1"/>
          </p:cNvPicPr>
          <p:nvPr/>
        </p:nvPicPr>
        <p:blipFill>
          <a:blip r:embed="rId2"/>
          <a:stretch>
            <a:fillRect/>
          </a:stretch>
        </p:blipFill>
        <p:spPr>
          <a:xfrm>
            <a:off x="10437514" y="132182"/>
            <a:ext cx="1524898" cy="1834730"/>
          </a:xfrm>
          <a:prstGeom prst="rect">
            <a:avLst/>
          </a:prstGeom>
        </p:spPr>
      </p:pic>
      <p:pic>
        <p:nvPicPr>
          <p:cNvPr id="10" name="Picture 10" descr="Logo, company name&#10;&#10;Description automatically generated">
            <a:extLst>
              <a:ext uri="{FF2B5EF4-FFF2-40B4-BE49-F238E27FC236}">
                <a16:creationId xmlns:a16="http://schemas.microsoft.com/office/drawing/2014/main" id="{D69D06A3-D2D0-603F-D4B3-8E816795350A}"/>
              </a:ext>
            </a:extLst>
          </p:cNvPr>
          <p:cNvPicPr>
            <a:picLocks noChangeAspect="1"/>
          </p:cNvPicPr>
          <p:nvPr/>
        </p:nvPicPr>
        <p:blipFill>
          <a:blip r:embed="rId3"/>
          <a:stretch>
            <a:fillRect/>
          </a:stretch>
        </p:blipFill>
        <p:spPr>
          <a:xfrm>
            <a:off x="99384" y="193286"/>
            <a:ext cx="1382742" cy="1568750"/>
          </a:xfrm>
          <a:prstGeom prst="rect">
            <a:avLst/>
          </a:prstGeom>
        </p:spPr>
      </p:pic>
      <p:sp>
        <p:nvSpPr>
          <p:cNvPr id="8" name="TextBox 7">
            <a:extLst>
              <a:ext uri="{FF2B5EF4-FFF2-40B4-BE49-F238E27FC236}">
                <a16:creationId xmlns:a16="http://schemas.microsoft.com/office/drawing/2014/main" id="{E85A89B3-26EB-AC35-E987-9C6DDDD38173}"/>
              </a:ext>
            </a:extLst>
          </p:cNvPr>
          <p:cNvSpPr txBox="1"/>
          <p:nvPr/>
        </p:nvSpPr>
        <p:spPr>
          <a:xfrm>
            <a:off x="1032772" y="1776202"/>
            <a:ext cx="425539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7030A0"/>
              </a:solidFill>
              <a:effectLst/>
              <a:uLnTx/>
              <a:uFillTx/>
              <a:latin typeface="Calibri" panose="020F0502020204030204"/>
              <a:ea typeface="+mn-ea"/>
              <a:cs typeface="Calibri"/>
            </a:endParaRPr>
          </a:p>
        </p:txBody>
      </p:sp>
      <p:sp>
        <p:nvSpPr>
          <p:cNvPr id="2" name="Title 1">
            <a:extLst>
              <a:ext uri="{FF2B5EF4-FFF2-40B4-BE49-F238E27FC236}">
                <a16:creationId xmlns:a16="http://schemas.microsoft.com/office/drawing/2014/main" id="{FED8D7AC-342E-41F1-69D8-845033156591}"/>
              </a:ext>
            </a:extLst>
          </p:cNvPr>
          <p:cNvSpPr>
            <a:spLocks noGrp="1"/>
          </p:cNvSpPr>
          <p:nvPr>
            <p:ph type="title"/>
          </p:nvPr>
        </p:nvSpPr>
        <p:spPr>
          <a:xfrm>
            <a:off x="807109" y="756663"/>
            <a:ext cx="10515600" cy="1325563"/>
          </a:xfrm>
        </p:spPr>
        <p:txBody>
          <a:bodyPr/>
          <a:lstStyle/>
          <a:p>
            <a:pPr algn="ctr"/>
            <a:r>
              <a:rPr lang="en-GB" b="1" dirty="0"/>
              <a:t>Specification at a glance</a:t>
            </a:r>
            <a:endParaRPr lang="en-US" dirty="0"/>
          </a:p>
        </p:txBody>
      </p:sp>
      <p:pic>
        <p:nvPicPr>
          <p:cNvPr id="7" name="Content Placeholder 6"/>
          <p:cNvPicPr>
            <a:picLocks noGrp="1" noChangeAspect="1"/>
          </p:cNvPicPr>
          <p:nvPr>
            <p:ph idx="1"/>
          </p:nvPr>
        </p:nvPicPr>
        <p:blipFill>
          <a:blip r:embed="rId4"/>
          <a:stretch>
            <a:fillRect/>
          </a:stretch>
        </p:blipFill>
        <p:spPr>
          <a:xfrm>
            <a:off x="1039431" y="2296784"/>
            <a:ext cx="9912927" cy="3732179"/>
          </a:xfrm>
          <a:prstGeom prst="rect">
            <a:avLst/>
          </a:prstGeom>
        </p:spPr>
      </p:pic>
    </p:spTree>
    <p:extLst>
      <p:ext uri="{BB962C8B-B14F-4D97-AF65-F5344CB8AC3E}">
        <p14:creationId xmlns:p14="http://schemas.microsoft.com/office/powerpoint/2010/main" val="2327507778"/>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B6E73B-6A8D-823B-401F-B3683420A61E}"/>
              </a:ext>
            </a:extLst>
          </p:cNvPr>
          <p:cNvSpPr/>
          <p:nvPr/>
        </p:nvSpPr>
        <p:spPr>
          <a:xfrm>
            <a:off x="807109" y="728034"/>
            <a:ext cx="10466715" cy="5549658"/>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descr="Text, whiteboard&#10;&#10;Description automatically generated">
            <a:extLst>
              <a:ext uri="{FF2B5EF4-FFF2-40B4-BE49-F238E27FC236}">
                <a16:creationId xmlns:a16="http://schemas.microsoft.com/office/drawing/2014/main" id="{88F88E49-1C30-EAE2-9B18-235A95F9AEFA}"/>
              </a:ext>
            </a:extLst>
          </p:cNvPr>
          <p:cNvPicPr>
            <a:picLocks noChangeAspect="1"/>
          </p:cNvPicPr>
          <p:nvPr/>
        </p:nvPicPr>
        <p:blipFill>
          <a:blip r:embed="rId2"/>
          <a:stretch>
            <a:fillRect/>
          </a:stretch>
        </p:blipFill>
        <p:spPr>
          <a:xfrm>
            <a:off x="10437514" y="132182"/>
            <a:ext cx="1524898" cy="1834730"/>
          </a:xfrm>
          <a:prstGeom prst="rect">
            <a:avLst/>
          </a:prstGeom>
        </p:spPr>
      </p:pic>
      <p:pic>
        <p:nvPicPr>
          <p:cNvPr id="10" name="Picture 10" descr="Logo, company name&#10;&#10;Description automatically generated">
            <a:extLst>
              <a:ext uri="{FF2B5EF4-FFF2-40B4-BE49-F238E27FC236}">
                <a16:creationId xmlns:a16="http://schemas.microsoft.com/office/drawing/2014/main" id="{D69D06A3-D2D0-603F-D4B3-8E816795350A}"/>
              </a:ext>
            </a:extLst>
          </p:cNvPr>
          <p:cNvPicPr>
            <a:picLocks noChangeAspect="1"/>
          </p:cNvPicPr>
          <p:nvPr/>
        </p:nvPicPr>
        <p:blipFill>
          <a:blip r:embed="rId3"/>
          <a:stretch>
            <a:fillRect/>
          </a:stretch>
        </p:blipFill>
        <p:spPr>
          <a:xfrm>
            <a:off x="99384" y="193286"/>
            <a:ext cx="1382742" cy="1568750"/>
          </a:xfrm>
          <a:prstGeom prst="rect">
            <a:avLst/>
          </a:prstGeom>
        </p:spPr>
      </p:pic>
      <p:sp>
        <p:nvSpPr>
          <p:cNvPr id="8" name="TextBox 7">
            <a:extLst>
              <a:ext uri="{FF2B5EF4-FFF2-40B4-BE49-F238E27FC236}">
                <a16:creationId xmlns:a16="http://schemas.microsoft.com/office/drawing/2014/main" id="{E85A89B3-26EB-AC35-E987-9C6DDDD38173}"/>
              </a:ext>
            </a:extLst>
          </p:cNvPr>
          <p:cNvSpPr txBox="1"/>
          <p:nvPr/>
        </p:nvSpPr>
        <p:spPr>
          <a:xfrm>
            <a:off x="1032772" y="1776202"/>
            <a:ext cx="425539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7030A0"/>
              </a:solidFill>
              <a:effectLst/>
              <a:uLnTx/>
              <a:uFillTx/>
              <a:latin typeface="Calibri" panose="020F0502020204030204"/>
              <a:ea typeface="+mn-ea"/>
              <a:cs typeface="Calibri"/>
            </a:endParaRPr>
          </a:p>
        </p:txBody>
      </p:sp>
      <p:sp>
        <p:nvSpPr>
          <p:cNvPr id="2" name="Title 1">
            <a:extLst>
              <a:ext uri="{FF2B5EF4-FFF2-40B4-BE49-F238E27FC236}">
                <a16:creationId xmlns:a16="http://schemas.microsoft.com/office/drawing/2014/main" id="{FED8D7AC-342E-41F1-69D8-845033156591}"/>
              </a:ext>
            </a:extLst>
          </p:cNvPr>
          <p:cNvSpPr>
            <a:spLocks noGrp="1"/>
          </p:cNvSpPr>
          <p:nvPr>
            <p:ph type="title"/>
          </p:nvPr>
        </p:nvSpPr>
        <p:spPr>
          <a:xfrm>
            <a:off x="807109" y="756663"/>
            <a:ext cx="10515600" cy="1325563"/>
          </a:xfrm>
        </p:spPr>
        <p:txBody>
          <a:bodyPr/>
          <a:lstStyle/>
          <a:p>
            <a:pPr algn="ctr"/>
            <a:r>
              <a:rPr lang="en-US" b="1" dirty="0"/>
              <a:t>Timings </a:t>
            </a:r>
          </a:p>
        </p:txBody>
      </p:sp>
      <p:pic>
        <p:nvPicPr>
          <p:cNvPr id="6" name="Content Placeholder 5"/>
          <p:cNvPicPr>
            <a:picLocks noGrp="1" noChangeAspect="1"/>
          </p:cNvPicPr>
          <p:nvPr>
            <p:ph idx="1"/>
          </p:nvPr>
        </p:nvPicPr>
        <p:blipFill>
          <a:blip r:embed="rId4"/>
          <a:stretch>
            <a:fillRect/>
          </a:stretch>
        </p:blipFill>
        <p:spPr>
          <a:xfrm>
            <a:off x="7370617" y="2562764"/>
            <a:ext cx="3547269" cy="3547269"/>
          </a:xfrm>
          <a:prstGeom prst="rect">
            <a:avLst/>
          </a:prstGeom>
        </p:spPr>
      </p:pic>
      <p:sp>
        <p:nvSpPr>
          <p:cNvPr id="9" name="Rectangle 8"/>
          <p:cNvSpPr/>
          <p:nvPr/>
        </p:nvSpPr>
        <p:spPr>
          <a:xfrm>
            <a:off x="1482126" y="2879688"/>
            <a:ext cx="6096000" cy="2031325"/>
          </a:xfrm>
          <a:prstGeom prst="rect">
            <a:avLst/>
          </a:prstGeom>
        </p:spPr>
        <p:txBody>
          <a:bodyPr>
            <a:spAutoFit/>
          </a:bodyPr>
          <a:lstStyle/>
          <a:p>
            <a:pPr marL="342900" indent="-342900">
              <a:buClr>
                <a:srgbClr val="7030A0"/>
              </a:buClr>
              <a:buFont typeface="Arial" panose="020B0604020202020204" pitchFamily="34" charset="0"/>
              <a:buChar char="•"/>
            </a:pPr>
            <a:r>
              <a:rPr lang="en-GB" dirty="0"/>
              <a:t>105 minutes</a:t>
            </a:r>
          </a:p>
          <a:p>
            <a:pPr marL="342900" indent="-342900">
              <a:buClr>
                <a:srgbClr val="7030A0"/>
              </a:buClr>
              <a:buFont typeface="Arial" panose="020B0604020202020204" pitchFamily="34" charset="0"/>
              <a:buChar char="•"/>
            </a:pPr>
            <a:endParaRPr lang="en-GB" dirty="0"/>
          </a:p>
          <a:p>
            <a:pPr marL="342900" indent="-342900">
              <a:buClr>
                <a:srgbClr val="7030A0"/>
              </a:buClr>
              <a:buFont typeface="Arial" panose="020B0604020202020204" pitchFamily="34" charset="0"/>
              <a:buChar char="•"/>
            </a:pPr>
            <a:r>
              <a:rPr lang="en-GB" dirty="0"/>
              <a:t>80 marks </a:t>
            </a:r>
          </a:p>
          <a:p>
            <a:pPr marL="342900" indent="-342900">
              <a:buClr>
                <a:srgbClr val="7030A0"/>
              </a:buClr>
              <a:buFont typeface="Arial" panose="020B0604020202020204" pitchFamily="34" charset="0"/>
              <a:buChar char="•"/>
            </a:pPr>
            <a:endParaRPr lang="en-GB" dirty="0"/>
          </a:p>
          <a:p>
            <a:pPr marL="342900" indent="-342900">
              <a:buClr>
                <a:srgbClr val="7030A0"/>
              </a:buClr>
              <a:buFont typeface="Arial" panose="020B0604020202020204" pitchFamily="34" charset="0"/>
              <a:buChar char="•"/>
            </a:pPr>
            <a:r>
              <a:rPr lang="en-GB" dirty="0"/>
              <a:t>50 minutes per section</a:t>
            </a:r>
          </a:p>
          <a:p>
            <a:pPr marL="342900" indent="-342900">
              <a:buClr>
                <a:srgbClr val="7030A0"/>
              </a:buClr>
              <a:buFont typeface="Arial" panose="020B0604020202020204" pitchFamily="34" charset="0"/>
              <a:buChar char="•"/>
            </a:pPr>
            <a:endParaRPr lang="en-GB" dirty="0"/>
          </a:p>
          <a:p>
            <a:pPr marL="342900" indent="-342900">
              <a:buClr>
                <a:srgbClr val="7030A0"/>
              </a:buClr>
              <a:buFont typeface="Arial" panose="020B0604020202020204" pitchFamily="34" charset="0"/>
              <a:buChar char="•"/>
            </a:pPr>
            <a:r>
              <a:rPr lang="en-GB" dirty="0"/>
              <a:t>5 minutes checking time</a:t>
            </a:r>
          </a:p>
        </p:txBody>
      </p:sp>
    </p:spTree>
    <p:extLst>
      <p:ext uri="{BB962C8B-B14F-4D97-AF65-F5344CB8AC3E}">
        <p14:creationId xmlns:p14="http://schemas.microsoft.com/office/powerpoint/2010/main" val="2611394684"/>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B6E73B-6A8D-823B-401F-B3683420A61E}"/>
              </a:ext>
            </a:extLst>
          </p:cNvPr>
          <p:cNvSpPr/>
          <p:nvPr/>
        </p:nvSpPr>
        <p:spPr>
          <a:xfrm>
            <a:off x="807109" y="728034"/>
            <a:ext cx="10466715" cy="5549658"/>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Text, whiteboard&#10;&#10;Description automatically generated">
            <a:extLst>
              <a:ext uri="{FF2B5EF4-FFF2-40B4-BE49-F238E27FC236}">
                <a16:creationId xmlns:a16="http://schemas.microsoft.com/office/drawing/2014/main" id="{88F88E49-1C30-EAE2-9B18-235A95F9AEFA}"/>
              </a:ext>
            </a:extLst>
          </p:cNvPr>
          <p:cNvPicPr>
            <a:picLocks noChangeAspect="1"/>
          </p:cNvPicPr>
          <p:nvPr/>
        </p:nvPicPr>
        <p:blipFill>
          <a:blip r:embed="rId2"/>
          <a:stretch>
            <a:fillRect/>
          </a:stretch>
        </p:blipFill>
        <p:spPr>
          <a:xfrm>
            <a:off x="10437514" y="132182"/>
            <a:ext cx="1524898" cy="1834730"/>
          </a:xfrm>
          <a:prstGeom prst="rect">
            <a:avLst/>
          </a:prstGeom>
        </p:spPr>
      </p:pic>
      <p:pic>
        <p:nvPicPr>
          <p:cNvPr id="10" name="Picture 10" descr="Logo, company name&#10;&#10;Description automatically generated">
            <a:extLst>
              <a:ext uri="{FF2B5EF4-FFF2-40B4-BE49-F238E27FC236}">
                <a16:creationId xmlns:a16="http://schemas.microsoft.com/office/drawing/2014/main" id="{D69D06A3-D2D0-603F-D4B3-8E816795350A}"/>
              </a:ext>
            </a:extLst>
          </p:cNvPr>
          <p:cNvPicPr>
            <a:picLocks noChangeAspect="1"/>
          </p:cNvPicPr>
          <p:nvPr/>
        </p:nvPicPr>
        <p:blipFill>
          <a:blip r:embed="rId3"/>
          <a:stretch>
            <a:fillRect/>
          </a:stretch>
        </p:blipFill>
        <p:spPr>
          <a:xfrm>
            <a:off x="99384" y="193286"/>
            <a:ext cx="1477992" cy="1689977"/>
          </a:xfrm>
          <a:prstGeom prst="rect">
            <a:avLst/>
          </a:prstGeom>
        </p:spPr>
      </p:pic>
      <p:sp>
        <p:nvSpPr>
          <p:cNvPr id="9" name="TextBox 8">
            <a:extLst>
              <a:ext uri="{FF2B5EF4-FFF2-40B4-BE49-F238E27FC236}">
                <a16:creationId xmlns:a16="http://schemas.microsoft.com/office/drawing/2014/main" id="{43A8113E-A5AF-F677-412E-F11176CF4A07}"/>
              </a:ext>
            </a:extLst>
          </p:cNvPr>
          <p:cNvSpPr txBox="1"/>
          <p:nvPr/>
        </p:nvSpPr>
        <p:spPr>
          <a:xfrm>
            <a:off x="1550357" y="979757"/>
            <a:ext cx="910236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u="sng" dirty="0">
                <a:solidFill>
                  <a:srgbClr val="7030A0"/>
                </a:solidFill>
                <a:cs typeface="Calibri"/>
              </a:rPr>
              <a:t>Science GCSEs 2023</a:t>
            </a:r>
          </a:p>
        </p:txBody>
      </p:sp>
      <p:sp>
        <p:nvSpPr>
          <p:cNvPr id="8" name="TextBox 7">
            <a:extLst>
              <a:ext uri="{FF2B5EF4-FFF2-40B4-BE49-F238E27FC236}">
                <a16:creationId xmlns:a16="http://schemas.microsoft.com/office/drawing/2014/main" id="{E85A89B3-26EB-AC35-E987-9C6DDDD38173}"/>
              </a:ext>
            </a:extLst>
          </p:cNvPr>
          <p:cNvSpPr txBox="1"/>
          <p:nvPr/>
        </p:nvSpPr>
        <p:spPr>
          <a:xfrm>
            <a:off x="1032772" y="1776202"/>
            <a:ext cx="425539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800">
              <a:solidFill>
                <a:srgbClr val="7030A0"/>
              </a:solidFill>
              <a:cs typeface="Calibri"/>
            </a:endParaRPr>
          </a:p>
        </p:txBody>
      </p:sp>
      <p:sp>
        <p:nvSpPr>
          <p:cNvPr id="4" name="TextBox 3"/>
          <p:cNvSpPr txBox="1"/>
          <p:nvPr/>
        </p:nvSpPr>
        <p:spPr>
          <a:xfrm>
            <a:off x="974359" y="1877811"/>
            <a:ext cx="10132213" cy="3785652"/>
          </a:xfrm>
          <a:prstGeom prst="rect">
            <a:avLst/>
          </a:prstGeom>
          <a:noFill/>
        </p:spPr>
        <p:txBody>
          <a:bodyPr wrap="square" rtlCol="0">
            <a:spAutoFit/>
          </a:bodyPr>
          <a:lstStyle/>
          <a:p>
            <a:pPr marL="285750" indent="-285750">
              <a:buFont typeface="Arial" panose="020B0604020202020204" pitchFamily="34" charset="0"/>
              <a:buChar char="•"/>
            </a:pPr>
            <a:r>
              <a:rPr lang="en-GB" sz="2400" b="1" dirty="0">
                <a:solidFill>
                  <a:srgbClr val="7030A0"/>
                </a:solidFill>
              </a:rPr>
              <a:t>The vast majority of students are studying AQA GCSE Combined Science </a:t>
            </a:r>
          </a:p>
          <a:p>
            <a:pPr marL="285750" indent="-285750">
              <a:buFont typeface="Arial" panose="020B0604020202020204" pitchFamily="34" charset="0"/>
              <a:buChar char="•"/>
            </a:pPr>
            <a:endParaRPr lang="en-GB" sz="2400" b="1" dirty="0">
              <a:solidFill>
                <a:srgbClr val="7030A0"/>
              </a:solidFill>
            </a:endParaRPr>
          </a:p>
          <a:p>
            <a:pPr marL="285750" indent="-285750">
              <a:buFont typeface="Arial" panose="020B0604020202020204" pitchFamily="34" charset="0"/>
              <a:buChar char="•"/>
            </a:pPr>
            <a:r>
              <a:rPr lang="en-GB" sz="2400" b="1" dirty="0">
                <a:solidFill>
                  <a:srgbClr val="7030A0"/>
                </a:solidFill>
              </a:rPr>
              <a:t>This qualification results in two equal or adjacent grades </a:t>
            </a:r>
            <a:r>
              <a:rPr lang="en-GB" sz="2400" b="1" dirty="0" err="1">
                <a:solidFill>
                  <a:srgbClr val="7030A0"/>
                </a:solidFill>
              </a:rPr>
              <a:t>e.g</a:t>
            </a:r>
            <a:r>
              <a:rPr lang="en-GB" sz="2400" b="1" dirty="0">
                <a:solidFill>
                  <a:srgbClr val="7030A0"/>
                </a:solidFill>
              </a:rPr>
              <a:t> 55, 54, 44, 43. </a:t>
            </a:r>
          </a:p>
          <a:p>
            <a:pPr marL="285750" indent="-285750">
              <a:buFont typeface="Arial" panose="020B0604020202020204" pitchFamily="34" charset="0"/>
              <a:buChar char="•"/>
            </a:pPr>
            <a:endParaRPr lang="en-GB" sz="2400" b="1" dirty="0">
              <a:solidFill>
                <a:srgbClr val="7030A0"/>
              </a:solidFill>
            </a:endParaRPr>
          </a:p>
          <a:p>
            <a:pPr marL="285750" indent="-285750">
              <a:buFont typeface="Arial" panose="020B0604020202020204" pitchFamily="34" charset="0"/>
              <a:buChar char="•"/>
            </a:pPr>
            <a:r>
              <a:rPr lang="en-GB" sz="2400" b="1" dirty="0">
                <a:solidFill>
                  <a:srgbClr val="7030A0"/>
                </a:solidFill>
              </a:rPr>
              <a:t>Higher tier students can achieve up to a grade 99 but not below a grade 43.</a:t>
            </a:r>
          </a:p>
          <a:p>
            <a:pPr marL="285750" indent="-285750">
              <a:buFont typeface="Arial" panose="020B0604020202020204" pitchFamily="34" charset="0"/>
              <a:buChar char="•"/>
            </a:pPr>
            <a:endParaRPr lang="en-GB" sz="2400" b="1" dirty="0">
              <a:solidFill>
                <a:srgbClr val="7030A0"/>
              </a:solidFill>
            </a:endParaRPr>
          </a:p>
          <a:p>
            <a:pPr marL="285750" indent="-285750">
              <a:buFont typeface="Arial" panose="020B0604020202020204" pitchFamily="34" charset="0"/>
              <a:buChar char="•"/>
            </a:pPr>
            <a:r>
              <a:rPr lang="en-GB" sz="2400" b="1" dirty="0">
                <a:solidFill>
                  <a:srgbClr val="7030A0"/>
                </a:solidFill>
              </a:rPr>
              <a:t>Foundation tier students can achieve from a grade 11 up to a grade 55.</a:t>
            </a:r>
          </a:p>
          <a:p>
            <a:pPr marL="285750" indent="-285750">
              <a:buFont typeface="Arial" panose="020B0604020202020204" pitchFamily="34" charset="0"/>
              <a:buChar char="•"/>
            </a:pPr>
            <a:endParaRPr lang="en-GB" sz="2400" b="1" dirty="0">
              <a:solidFill>
                <a:srgbClr val="7030A0"/>
              </a:solidFill>
            </a:endParaRPr>
          </a:p>
          <a:p>
            <a:pPr marL="285750" indent="-285750">
              <a:buFont typeface="Arial" panose="020B0604020202020204" pitchFamily="34" charset="0"/>
              <a:buChar char="•"/>
            </a:pPr>
            <a:r>
              <a:rPr lang="en-GB" sz="2400" b="1" dirty="0">
                <a:solidFill>
                  <a:srgbClr val="7030A0"/>
                </a:solidFill>
              </a:rPr>
              <a:t>A small number of students are studying the Separate Science pathway where they can achieve up to a grade 9 in each of the three Sciences. </a:t>
            </a:r>
          </a:p>
        </p:txBody>
      </p:sp>
      <p:pic>
        <p:nvPicPr>
          <p:cNvPr id="11" name="Picture 10" descr="Image result for AQA">
            <a:extLst>
              <a:ext uri="{FF2B5EF4-FFF2-40B4-BE49-F238E27FC236}">
                <a16:creationId xmlns:a16="http://schemas.microsoft.com/office/drawing/2014/main" id="{7B834951-0F43-5245-A598-A6E30B43058F}"/>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70844" y="1103475"/>
            <a:ext cx="1212807" cy="522613"/>
          </a:xfrm>
          <a:prstGeom prst="rect">
            <a:avLst/>
          </a:prstGeom>
          <a:noFill/>
          <a:ln>
            <a:noFill/>
          </a:ln>
        </p:spPr>
      </p:pic>
      <p:pic>
        <p:nvPicPr>
          <p:cNvPr id="12" name="Picture 11" descr="Image result for AQA">
            <a:extLst>
              <a:ext uri="{FF2B5EF4-FFF2-40B4-BE49-F238E27FC236}">
                <a16:creationId xmlns:a16="http://schemas.microsoft.com/office/drawing/2014/main" id="{7B834951-0F43-5245-A598-A6E30B43058F}"/>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62163" y="1057272"/>
            <a:ext cx="1212807" cy="522613"/>
          </a:xfrm>
          <a:prstGeom prst="rect">
            <a:avLst/>
          </a:prstGeom>
          <a:noFill/>
          <a:ln>
            <a:noFill/>
          </a:ln>
        </p:spPr>
      </p:pic>
    </p:spTree>
    <p:extLst>
      <p:ext uri="{BB962C8B-B14F-4D97-AF65-F5344CB8AC3E}">
        <p14:creationId xmlns:p14="http://schemas.microsoft.com/office/powerpoint/2010/main" val="506242705"/>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fade">
                                      <p:cBhvr>
                                        <p:cTn id="12" dur="500"/>
                                        <p:tgtEl>
                                          <p:spTgt spid="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animEffect transition="in" filter="fade">
                                      <p:cBhvr>
                                        <p:cTn id="17" dur="500"/>
                                        <p:tgtEl>
                                          <p:spTgt spid="4">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8" end="8"/>
                                            </p:txEl>
                                          </p:spTgt>
                                        </p:tgtEl>
                                        <p:attrNameLst>
                                          <p:attrName>style.visibility</p:attrName>
                                        </p:attrNameLst>
                                      </p:cBhvr>
                                      <p:to>
                                        <p:strVal val="visible"/>
                                      </p:to>
                                    </p:set>
                                    <p:animEffect transition="in" filter="fade">
                                      <p:cBhvr>
                                        <p:cTn id="22"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B6E73B-6A8D-823B-401F-B3683420A61E}"/>
              </a:ext>
            </a:extLst>
          </p:cNvPr>
          <p:cNvSpPr/>
          <p:nvPr/>
        </p:nvSpPr>
        <p:spPr>
          <a:xfrm>
            <a:off x="807109" y="728034"/>
            <a:ext cx="10466715" cy="5549658"/>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descr="Text, whiteboard&#10;&#10;Description automatically generated">
            <a:extLst>
              <a:ext uri="{FF2B5EF4-FFF2-40B4-BE49-F238E27FC236}">
                <a16:creationId xmlns:a16="http://schemas.microsoft.com/office/drawing/2014/main" id="{88F88E49-1C30-EAE2-9B18-235A95F9AEFA}"/>
              </a:ext>
            </a:extLst>
          </p:cNvPr>
          <p:cNvPicPr>
            <a:picLocks noChangeAspect="1"/>
          </p:cNvPicPr>
          <p:nvPr/>
        </p:nvPicPr>
        <p:blipFill>
          <a:blip r:embed="rId2"/>
          <a:stretch>
            <a:fillRect/>
          </a:stretch>
        </p:blipFill>
        <p:spPr>
          <a:xfrm>
            <a:off x="10437514" y="132182"/>
            <a:ext cx="1524898" cy="1834730"/>
          </a:xfrm>
          <a:prstGeom prst="rect">
            <a:avLst/>
          </a:prstGeom>
        </p:spPr>
      </p:pic>
      <p:pic>
        <p:nvPicPr>
          <p:cNvPr id="10" name="Picture 10" descr="Logo, company name&#10;&#10;Description automatically generated">
            <a:extLst>
              <a:ext uri="{FF2B5EF4-FFF2-40B4-BE49-F238E27FC236}">
                <a16:creationId xmlns:a16="http://schemas.microsoft.com/office/drawing/2014/main" id="{D69D06A3-D2D0-603F-D4B3-8E816795350A}"/>
              </a:ext>
            </a:extLst>
          </p:cNvPr>
          <p:cNvPicPr>
            <a:picLocks noChangeAspect="1"/>
          </p:cNvPicPr>
          <p:nvPr/>
        </p:nvPicPr>
        <p:blipFill>
          <a:blip r:embed="rId3"/>
          <a:stretch>
            <a:fillRect/>
          </a:stretch>
        </p:blipFill>
        <p:spPr>
          <a:xfrm>
            <a:off x="99384" y="193286"/>
            <a:ext cx="1382742" cy="1568750"/>
          </a:xfrm>
          <a:prstGeom prst="rect">
            <a:avLst/>
          </a:prstGeom>
        </p:spPr>
      </p:pic>
      <p:sp>
        <p:nvSpPr>
          <p:cNvPr id="8" name="TextBox 7">
            <a:extLst>
              <a:ext uri="{FF2B5EF4-FFF2-40B4-BE49-F238E27FC236}">
                <a16:creationId xmlns:a16="http://schemas.microsoft.com/office/drawing/2014/main" id="{E85A89B3-26EB-AC35-E987-9C6DDDD38173}"/>
              </a:ext>
            </a:extLst>
          </p:cNvPr>
          <p:cNvSpPr txBox="1"/>
          <p:nvPr/>
        </p:nvSpPr>
        <p:spPr>
          <a:xfrm>
            <a:off x="1032772" y="1776202"/>
            <a:ext cx="425539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7030A0"/>
              </a:solidFill>
              <a:effectLst/>
              <a:uLnTx/>
              <a:uFillTx/>
              <a:latin typeface="Calibri" panose="020F0502020204030204"/>
              <a:ea typeface="+mn-ea"/>
              <a:cs typeface="Calibri"/>
            </a:endParaRPr>
          </a:p>
        </p:txBody>
      </p:sp>
      <p:sp>
        <p:nvSpPr>
          <p:cNvPr id="2" name="Title 1">
            <a:extLst>
              <a:ext uri="{FF2B5EF4-FFF2-40B4-BE49-F238E27FC236}">
                <a16:creationId xmlns:a16="http://schemas.microsoft.com/office/drawing/2014/main" id="{FED8D7AC-342E-41F1-69D8-845033156591}"/>
              </a:ext>
            </a:extLst>
          </p:cNvPr>
          <p:cNvSpPr>
            <a:spLocks noGrp="1"/>
          </p:cNvSpPr>
          <p:nvPr>
            <p:ph type="title"/>
          </p:nvPr>
        </p:nvSpPr>
        <p:spPr>
          <a:xfrm>
            <a:off x="807109" y="756663"/>
            <a:ext cx="10515600" cy="1325563"/>
          </a:xfrm>
        </p:spPr>
        <p:txBody>
          <a:bodyPr/>
          <a:lstStyle/>
          <a:p>
            <a:pPr algn="ctr"/>
            <a:r>
              <a:rPr lang="en-US" b="1" dirty="0"/>
              <a:t> Exam question’s</a:t>
            </a:r>
          </a:p>
        </p:txBody>
      </p:sp>
      <p:sp>
        <p:nvSpPr>
          <p:cNvPr id="4" name="Content Placeholder 3"/>
          <p:cNvSpPr>
            <a:spLocks noGrp="1"/>
          </p:cNvSpPr>
          <p:nvPr>
            <p:ph idx="1"/>
          </p:nvPr>
        </p:nvSpPr>
        <p:spPr/>
        <p:txBody>
          <a:bodyPr/>
          <a:lstStyle/>
          <a:p>
            <a:pPr marL="0" indent="0" algn="ctr">
              <a:buNone/>
            </a:pPr>
            <a:r>
              <a:rPr lang="en-GB" dirty="0"/>
              <a:t>You may be asked to answer a range of different styles of exam question.  This is a multiple choice question for example from an AQA GCSE Citizenship Studies paper.</a:t>
            </a:r>
          </a:p>
          <a:p>
            <a:endParaRPr lang="en-GB" dirty="0"/>
          </a:p>
        </p:txBody>
      </p:sp>
      <p:pic>
        <p:nvPicPr>
          <p:cNvPr id="7" name="Picture 6"/>
          <p:cNvPicPr>
            <a:picLocks noChangeAspect="1"/>
          </p:cNvPicPr>
          <p:nvPr/>
        </p:nvPicPr>
        <p:blipFill>
          <a:blip r:embed="rId4"/>
          <a:stretch>
            <a:fillRect/>
          </a:stretch>
        </p:blipFill>
        <p:spPr>
          <a:xfrm>
            <a:off x="2048691" y="3035874"/>
            <a:ext cx="8388823" cy="3121423"/>
          </a:xfrm>
          <a:prstGeom prst="rect">
            <a:avLst/>
          </a:prstGeom>
        </p:spPr>
      </p:pic>
    </p:spTree>
    <p:extLst>
      <p:ext uri="{BB962C8B-B14F-4D97-AF65-F5344CB8AC3E}">
        <p14:creationId xmlns:p14="http://schemas.microsoft.com/office/powerpoint/2010/main" val="681133090"/>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B6E73B-6A8D-823B-401F-B3683420A61E}"/>
              </a:ext>
            </a:extLst>
          </p:cNvPr>
          <p:cNvSpPr/>
          <p:nvPr/>
        </p:nvSpPr>
        <p:spPr>
          <a:xfrm>
            <a:off x="807109" y="728034"/>
            <a:ext cx="10466715" cy="5549658"/>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descr="Text, whiteboard&#10;&#10;Description automatically generated">
            <a:extLst>
              <a:ext uri="{FF2B5EF4-FFF2-40B4-BE49-F238E27FC236}">
                <a16:creationId xmlns:a16="http://schemas.microsoft.com/office/drawing/2014/main" id="{88F88E49-1C30-EAE2-9B18-235A95F9AEFA}"/>
              </a:ext>
            </a:extLst>
          </p:cNvPr>
          <p:cNvPicPr>
            <a:picLocks noChangeAspect="1"/>
          </p:cNvPicPr>
          <p:nvPr/>
        </p:nvPicPr>
        <p:blipFill>
          <a:blip r:embed="rId2"/>
          <a:stretch>
            <a:fillRect/>
          </a:stretch>
        </p:blipFill>
        <p:spPr>
          <a:xfrm>
            <a:off x="10437514" y="132182"/>
            <a:ext cx="1524898" cy="1834730"/>
          </a:xfrm>
          <a:prstGeom prst="rect">
            <a:avLst/>
          </a:prstGeom>
        </p:spPr>
      </p:pic>
      <p:pic>
        <p:nvPicPr>
          <p:cNvPr id="10" name="Picture 10" descr="Logo, company name&#10;&#10;Description automatically generated">
            <a:extLst>
              <a:ext uri="{FF2B5EF4-FFF2-40B4-BE49-F238E27FC236}">
                <a16:creationId xmlns:a16="http://schemas.microsoft.com/office/drawing/2014/main" id="{D69D06A3-D2D0-603F-D4B3-8E816795350A}"/>
              </a:ext>
            </a:extLst>
          </p:cNvPr>
          <p:cNvPicPr>
            <a:picLocks noChangeAspect="1"/>
          </p:cNvPicPr>
          <p:nvPr/>
        </p:nvPicPr>
        <p:blipFill>
          <a:blip r:embed="rId3"/>
          <a:stretch>
            <a:fillRect/>
          </a:stretch>
        </p:blipFill>
        <p:spPr>
          <a:xfrm>
            <a:off x="99384" y="193286"/>
            <a:ext cx="1382742" cy="1568750"/>
          </a:xfrm>
          <a:prstGeom prst="rect">
            <a:avLst/>
          </a:prstGeom>
        </p:spPr>
      </p:pic>
      <p:sp>
        <p:nvSpPr>
          <p:cNvPr id="8" name="TextBox 7">
            <a:extLst>
              <a:ext uri="{FF2B5EF4-FFF2-40B4-BE49-F238E27FC236}">
                <a16:creationId xmlns:a16="http://schemas.microsoft.com/office/drawing/2014/main" id="{E85A89B3-26EB-AC35-E987-9C6DDDD38173}"/>
              </a:ext>
            </a:extLst>
          </p:cNvPr>
          <p:cNvSpPr txBox="1"/>
          <p:nvPr/>
        </p:nvSpPr>
        <p:spPr>
          <a:xfrm>
            <a:off x="1032772" y="1776202"/>
            <a:ext cx="425539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7030A0"/>
              </a:solidFill>
              <a:effectLst/>
              <a:uLnTx/>
              <a:uFillTx/>
              <a:latin typeface="Calibri" panose="020F0502020204030204"/>
              <a:ea typeface="+mn-ea"/>
              <a:cs typeface="Calibri"/>
            </a:endParaRPr>
          </a:p>
        </p:txBody>
      </p:sp>
      <p:sp>
        <p:nvSpPr>
          <p:cNvPr id="2" name="Title 1">
            <a:extLst>
              <a:ext uri="{FF2B5EF4-FFF2-40B4-BE49-F238E27FC236}">
                <a16:creationId xmlns:a16="http://schemas.microsoft.com/office/drawing/2014/main" id="{FED8D7AC-342E-41F1-69D8-845033156591}"/>
              </a:ext>
            </a:extLst>
          </p:cNvPr>
          <p:cNvSpPr>
            <a:spLocks noGrp="1"/>
          </p:cNvSpPr>
          <p:nvPr>
            <p:ph type="title"/>
          </p:nvPr>
        </p:nvSpPr>
        <p:spPr>
          <a:xfrm>
            <a:off x="807109" y="756663"/>
            <a:ext cx="10515600" cy="1325563"/>
          </a:xfrm>
        </p:spPr>
        <p:txBody>
          <a:bodyPr/>
          <a:lstStyle/>
          <a:p>
            <a:pPr algn="ctr"/>
            <a:r>
              <a:rPr lang="en-US" b="1" dirty="0"/>
              <a:t> Exam question’s</a:t>
            </a:r>
          </a:p>
        </p:txBody>
      </p:sp>
      <p:sp>
        <p:nvSpPr>
          <p:cNvPr id="4" name="Content Placeholder 3"/>
          <p:cNvSpPr>
            <a:spLocks noGrp="1"/>
          </p:cNvSpPr>
          <p:nvPr>
            <p:ph idx="1"/>
          </p:nvPr>
        </p:nvSpPr>
        <p:spPr/>
        <p:txBody>
          <a:bodyPr/>
          <a:lstStyle/>
          <a:p>
            <a:pPr marL="0" indent="0" algn="ctr">
              <a:buNone/>
            </a:pPr>
            <a:r>
              <a:rPr lang="en-GB" dirty="0"/>
              <a:t>You may be asked to answer a range of different styles of exam question.  This is a short response question similar to those used in AQA GCSE Citizenship Studies papers.</a:t>
            </a:r>
          </a:p>
          <a:p>
            <a:endParaRPr lang="en-GB" dirty="0"/>
          </a:p>
        </p:txBody>
      </p:sp>
      <p:pic>
        <p:nvPicPr>
          <p:cNvPr id="6" name="Picture 5"/>
          <p:cNvPicPr>
            <a:picLocks noChangeAspect="1"/>
          </p:cNvPicPr>
          <p:nvPr/>
        </p:nvPicPr>
        <p:blipFill>
          <a:blip r:embed="rId4"/>
          <a:stretch>
            <a:fillRect/>
          </a:stretch>
        </p:blipFill>
        <p:spPr>
          <a:xfrm>
            <a:off x="1951146" y="3437224"/>
            <a:ext cx="8486368" cy="2548349"/>
          </a:xfrm>
          <a:prstGeom prst="rect">
            <a:avLst/>
          </a:prstGeom>
        </p:spPr>
      </p:pic>
    </p:spTree>
    <p:extLst>
      <p:ext uri="{BB962C8B-B14F-4D97-AF65-F5344CB8AC3E}">
        <p14:creationId xmlns:p14="http://schemas.microsoft.com/office/powerpoint/2010/main" val="1527615722"/>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B6E73B-6A8D-823B-401F-B3683420A61E}"/>
              </a:ext>
            </a:extLst>
          </p:cNvPr>
          <p:cNvSpPr/>
          <p:nvPr/>
        </p:nvSpPr>
        <p:spPr>
          <a:xfrm>
            <a:off x="807109" y="728034"/>
            <a:ext cx="10466715" cy="5549658"/>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descr="Text, whiteboard&#10;&#10;Description automatically generated">
            <a:extLst>
              <a:ext uri="{FF2B5EF4-FFF2-40B4-BE49-F238E27FC236}">
                <a16:creationId xmlns:a16="http://schemas.microsoft.com/office/drawing/2014/main" id="{88F88E49-1C30-EAE2-9B18-235A95F9AEFA}"/>
              </a:ext>
            </a:extLst>
          </p:cNvPr>
          <p:cNvPicPr>
            <a:picLocks noChangeAspect="1"/>
          </p:cNvPicPr>
          <p:nvPr/>
        </p:nvPicPr>
        <p:blipFill>
          <a:blip r:embed="rId2"/>
          <a:stretch>
            <a:fillRect/>
          </a:stretch>
        </p:blipFill>
        <p:spPr>
          <a:xfrm>
            <a:off x="10437514" y="132182"/>
            <a:ext cx="1524898" cy="1834730"/>
          </a:xfrm>
          <a:prstGeom prst="rect">
            <a:avLst/>
          </a:prstGeom>
        </p:spPr>
      </p:pic>
      <p:pic>
        <p:nvPicPr>
          <p:cNvPr id="10" name="Picture 10" descr="Logo, company name&#10;&#10;Description automatically generated">
            <a:extLst>
              <a:ext uri="{FF2B5EF4-FFF2-40B4-BE49-F238E27FC236}">
                <a16:creationId xmlns:a16="http://schemas.microsoft.com/office/drawing/2014/main" id="{D69D06A3-D2D0-603F-D4B3-8E816795350A}"/>
              </a:ext>
            </a:extLst>
          </p:cNvPr>
          <p:cNvPicPr>
            <a:picLocks noChangeAspect="1"/>
          </p:cNvPicPr>
          <p:nvPr/>
        </p:nvPicPr>
        <p:blipFill>
          <a:blip r:embed="rId3"/>
          <a:stretch>
            <a:fillRect/>
          </a:stretch>
        </p:blipFill>
        <p:spPr>
          <a:xfrm>
            <a:off x="99384" y="193286"/>
            <a:ext cx="1382742" cy="1568750"/>
          </a:xfrm>
          <a:prstGeom prst="rect">
            <a:avLst/>
          </a:prstGeom>
        </p:spPr>
      </p:pic>
      <p:sp>
        <p:nvSpPr>
          <p:cNvPr id="2" name="Title 1">
            <a:extLst>
              <a:ext uri="{FF2B5EF4-FFF2-40B4-BE49-F238E27FC236}">
                <a16:creationId xmlns:a16="http://schemas.microsoft.com/office/drawing/2014/main" id="{FED8D7AC-342E-41F1-69D8-845033156591}"/>
              </a:ext>
            </a:extLst>
          </p:cNvPr>
          <p:cNvSpPr>
            <a:spLocks noGrp="1"/>
          </p:cNvSpPr>
          <p:nvPr>
            <p:ph type="title"/>
          </p:nvPr>
        </p:nvSpPr>
        <p:spPr>
          <a:xfrm>
            <a:off x="807109" y="756663"/>
            <a:ext cx="10515600" cy="1325563"/>
          </a:xfrm>
        </p:spPr>
        <p:txBody>
          <a:bodyPr/>
          <a:lstStyle/>
          <a:p>
            <a:pPr algn="ctr"/>
            <a:r>
              <a:rPr lang="en-US" b="1" dirty="0"/>
              <a:t> Exam question’s</a:t>
            </a:r>
          </a:p>
        </p:txBody>
      </p:sp>
      <p:pic>
        <p:nvPicPr>
          <p:cNvPr id="7" name="Picture 6"/>
          <p:cNvPicPr>
            <a:picLocks noChangeAspect="1"/>
          </p:cNvPicPr>
          <p:nvPr/>
        </p:nvPicPr>
        <p:blipFill>
          <a:blip r:embed="rId4"/>
          <a:stretch>
            <a:fillRect/>
          </a:stretch>
        </p:blipFill>
        <p:spPr>
          <a:xfrm>
            <a:off x="1296409" y="1944167"/>
            <a:ext cx="9326822" cy="2214996"/>
          </a:xfrm>
          <a:prstGeom prst="rect">
            <a:avLst/>
          </a:prstGeom>
        </p:spPr>
      </p:pic>
      <p:sp>
        <p:nvSpPr>
          <p:cNvPr id="11" name="Google Shape;578;p86"/>
          <p:cNvSpPr txBox="1"/>
          <p:nvPr/>
        </p:nvSpPr>
        <p:spPr>
          <a:xfrm>
            <a:off x="1009431" y="4293816"/>
            <a:ext cx="9900778" cy="800189"/>
          </a:xfrm>
          <a:prstGeom prst="rect">
            <a:avLst/>
          </a:prstGeom>
          <a:solidFill>
            <a:srgbClr val="008237"/>
          </a:solidFill>
          <a:ln>
            <a:noFill/>
          </a:ln>
        </p:spPr>
        <p:txBody>
          <a:bodyPr spcFirstLastPara="1" wrap="square" lIns="91425" tIns="91425" rIns="91425" bIns="91425" anchor="t" anchorCtr="0">
            <a:spAutoFit/>
          </a:bodyPr>
          <a:lstStyle/>
          <a:p>
            <a:pPr algn="ctr">
              <a:buClr>
                <a:srgbClr val="000000"/>
              </a:buClr>
              <a:buFont typeface="Arial"/>
              <a:buNone/>
              <a:defRPr/>
            </a:pPr>
            <a:r>
              <a:rPr lang="en-GB" sz="2000" b="1" kern="0" dirty="0">
                <a:solidFill>
                  <a:srgbClr val="FFFFFF"/>
                </a:solidFill>
                <a:latin typeface="Montserrat"/>
                <a:ea typeface="Montserrat"/>
                <a:cs typeface="Montserrat"/>
                <a:sym typeface="Montserrat"/>
              </a:rPr>
              <a:t>Using Source N, explain two responses non-governmental organisations are able to make to the stated humanitarian crisis. (4)</a:t>
            </a:r>
            <a:endParaRPr sz="2000" b="1" kern="0" dirty="0">
              <a:solidFill>
                <a:srgbClr val="FFFFFF"/>
              </a:solidFill>
              <a:latin typeface="Montserrat"/>
              <a:ea typeface="Montserrat"/>
              <a:cs typeface="Montserrat"/>
              <a:sym typeface="Montserrat"/>
            </a:endParaRPr>
          </a:p>
        </p:txBody>
      </p:sp>
      <p:sp>
        <p:nvSpPr>
          <p:cNvPr id="9" name="Rectangle 8"/>
          <p:cNvSpPr/>
          <p:nvPr/>
        </p:nvSpPr>
        <p:spPr>
          <a:xfrm>
            <a:off x="1296409" y="5085684"/>
            <a:ext cx="6096000" cy="1200329"/>
          </a:xfrm>
          <a:prstGeom prst="rect">
            <a:avLst/>
          </a:prstGeom>
        </p:spPr>
        <p:txBody>
          <a:bodyPr>
            <a:spAutoFit/>
          </a:bodyPr>
          <a:lstStyle/>
          <a:p>
            <a:r>
              <a:rPr lang="en-GB" dirty="0"/>
              <a:t>Use the source, DO NOT copy the source. </a:t>
            </a:r>
          </a:p>
          <a:p>
            <a:r>
              <a:rPr lang="en-GB" dirty="0"/>
              <a:t>Develop FROM the source. </a:t>
            </a:r>
          </a:p>
          <a:p>
            <a:r>
              <a:rPr lang="en-GB" dirty="0"/>
              <a:t>Answer THE question. </a:t>
            </a:r>
          </a:p>
          <a:p>
            <a:r>
              <a:rPr lang="en-GB" dirty="0"/>
              <a:t>Consider ALL your Citizenship knowledge. </a:t>
            </a:r>
          </a:p>
        </p:txBody>
      </p:sp>
      <p:sp>
        <p:nvSpPr>
          <p:cNvPr id="12" name="Rectangle 11"/>
          <p:cNvSpPr/>
          <p:nvPr/>
        </p:nvSpPr>
        <p:spPr>
          <a:xfrm>
            <a:off x="7392409" y="5069042"/>
            <a:ext cx="3230822" cy="1200329"/>
          </a:xfrm>
          <a:prstGeom prst="rect">
            <a:avLst/>
          </a:prstGeom>
        </p:spPr>
        <p:txBody>
          <a:bodyPr wrap="square">
            <a:spAutoFit/>
          </a:bodyPr>
          <a:lstStyle/>
          <a:p>
            <a:pPr lvl="0">
              <a:buClr>
                <a:srgbClr val="000000"/>
              </a:buClr>
            </a:pPr>
            <a:r>
              <a:rPr lang="en-GB" kern="0" dirty="0">
                <a:solidFill>
                  <a:prstClr val="black"/>
                </a:solidFill>
                <a:ea typeface="Montserrat"/>
                <a:cs typeface="Montserrat"/>
                <a:sym typeface="Montserrat"/>
              </a:rPr>
              <a:t>Useful sentence starters:</a:t>
            </a:r>
          </a:p>
          <a:p>
            <a:pPr lvl="0">
              <a:buClr>
                <a:srgbClr val="000000"/>
              </a:buClr>
            </a:pPr>
            <a:r>
              <a:rPr lang="en-GB" kern="0" dirty="0">
                <a:solidFill>
                  <a:prstClr val="black"/>
                </a:solidFill>
                <a:ea typeface="Montserrat"/>
                <a:cs typeface="Montserrat"/>
                <a:sym typeface="Montserrat"/>
              </a:rPr>
              <a:t> </a:t>
            </a:r>
          </a:p>
          <a:p>
            <a:pPr lvl="0">
              <a:buClr>
                <a:srgbClr val="000000"/>
              </a:buClr>
            </a:pPr>
            <a:r>
              <a:rPr lang="en-GB" kern="0" dirty="0">
                <a:solidFill>
                  <a:prstClr val="black"/>
                </a:solidFill>
                <a:ea typeface="Montserrat"/>
                <a:cs typeface="Montserrat"/>
                <a:sym typeface="Montserrat"/>
              </a:rPr>
              <a:t>One response is…</a:t>
            </a:r>
          </a:p>
          <a:p>
            <a:pPr lvl="0">
              <a:buClr>
                <a:srgbClr val="000000"/>
              </a:buClr>
            </a:pPr>
            <a:r>
              <a:rPr lang="en-GB" kern="0" dirty="0">
                <a:solidFill>
                  <a:prstClr val="black"/>
                </a:solidFill>
                <a:ea typeface="Montserrat"/>
                <a:cs typeface="Montserrat"/>
                <a:sym typeface="Montserrat"/>
              </a:rPr>
              <a:t>A second response is…    </a:t>
            </a:r>
          </a:p>
        </p:txBody>
      </p:sp>
    </p:spTree>
    <p:extLst>
      <p:ext uri="{BB962C8B-B14F-4D97-AF65-F5344CB8AC3E}">
        <p14:creationId xmlns:p14="http://schemas.microsoft.com/office/powerpoint/2010/main" val="265808429"/>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B6E73B-6A8D-823B-401F-B3683420A61E}"/>
              </a:ext>
            </a:extLst>
          </p:cNvPr>
          <p:cNvSpPr/>
          <p:nvPr/>
        </p:nvSpPr>
        <p:spPr>
          <a:xfrm>
            <a:off x="807109" y="728034"/>
            <a:ext cx="10466715" cy="5549658"/>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descr="Text, whiteboard&#10;&#10;Description automatically generated">
            <a:extLst>
              <a:ext uri="{FF2B5EF4-FFF2-40B4-BE49-F238E27FC236}">
                <a16:creationId xmlns:a16="http://schemas.microsoft.com/office/drawing/2014/main" id="{88F88E49-1C30-EAE2-9B18-235A95F9AEFA}"/>
              </a:ext>
            </a:extLst>
          </p:cNvPr>
          <p:cNvPicPr>
            <a:picLocks noChangeAspect="1"/>
          </p:cNvPicPr>
          <p:nvPr/>
        </p:nvPicPr>
        <p:blipFill>
          <a:blip r:embed="rId2"/>
          <a:stretch>
            <a:fillRect/>
          </a:stretch>
        </p:blipFill>
        <p:spPr>
          <a:xfrm>
            <a:off x="10437514" y="132182"/>
            <a:ext cx="1524898" cy="1834730"/>
          </a:xfrm>
          <a:prstGeom prst="rect">
            <a:avLst/>
          </a:prstGeom>
        </p:spPr>
      </p:pic>
      <p:pic>
        <p:nvPicPr>
          <p:cNvPr id="10" name="Picture 10" descr="Logo, company name&#10;&#10;Description automatically generated">
            <a:extLst>
              <a:ext uri="{FF2B5EF4-FFF2-40B4-BE49-F238E27FC236}">
                <a16:creationId xmlns:a16="http://schemas.microsoft.com/office/drawing/2014/main" id="{D69D06A3-D2D0-603F-D4B3-8E816795350A}"/>
              </a:ext>
            </a:extLst>
          </p:cNvPr>
          <p:cNvPicPr>
            <a:picLocks noChangeAspect="1"/>
          </p:cNvPicPr>
          <p:nvPr/>
        </p:nvPicPr>
        <p:blipFill>
          <a:blip r:embed="rId3"/>
          <a:stretch>
            <a:fillRect/>
          </a:stretch>
        </p:blipFill>
        <p:spPr>
          <a:xfrm>
            <a:off x="99384" y="193286"/>
            <a:ext cx="1382742" cy="1568750"/>
          </a:xfrm>
          <a:prstGeom prst="rect">
            <a:avLst/>
          </a:prstGeom>
        </p:spPr>
      </p:pic>
      <p:sp>
        <p:nvSpPr>
          <p:cNvPr id="2" name="Title 1">
            <a:extLst>
              <a:ext uri="{FF2B5EF4-FFF2-40B4-BE49-F238E27FC236}">
                <a16:creationId xmlns:a16="http://schemas.microsoft.com/office/drawing/2014/main" id="{FED8D7AC-342E-41F1-69D8-845033156591}"/>
              </a:ext>
            </a:extLst>
          </p:cNvPr>
          <p:cNvSpPr>
            <a:spLocks noGrp="1"/>
          </p:cNvSpPr>
          <p:nvPr>
            <p:ph type="title"/>
          </p:nvPr>
        </p:nvSpPr>
        <p:spPr>
          <a:xfrm>
            <a:off x="807109" y="756663"/>
            <a:ext cx="10515600" cy="1325563"/>
          </a:xfrm>
        </p:spPr>
        <p:txBody>
          <a:bodyPr/>
          <a:lstStyle/>
          <a:p>
            <a:pPr algn="ctr"/>
            <a:r>
              <a:rPr lang="en-US" b="1" dirty="0"/>
              <a:t> Exam question’s</a:t>
            </a:r>
          </a:p>
        </p:txBody>
      </p:sp>
      <p:sp>
        <p:nvSpPr>
          <p:cNvPr id="13" name="Google Shape;563;p80"/>
          <p:cNvSpPr txBox="1">
            <a:spLocks/>
          </p:cNvSpPr>
          <p:nvPr/>
        </p:nvSpPr>
        <p:spPr>
          <a:xfrm>
            <a:off x="1014252" y="1762036"/>
            <a:ext cx="5857603" cy="29685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431800" algn="l" rtl="0">
              <a:lnSpc>
                <a:spcPct val="130000"/>
              </a:lnSpc>
              <a:spcBef>
                <a:spcPts val="0"/>
              </a:spcBef>
              <a:spcAft>
                <a:spcPts val="0"/>
              </a:spcAft>
              <a:buClr>
                <a:schemeClr val="dk2"/>
              </a:buClr>
              <a:buSzPts val="3200"/>
              <a:buFont typeface="Montserrat"/>
              <a:buChar char="●"/>
              <a:defRPr sz="3200" b="0" i="0" u="none" strike="noStrike" cap="none">
                <a:solidFill>
                  <a:schemeClr val="dk2"/>
                </a:solidFill>
                <a:latin typeface="Montserrat"/>
                <a:ea typeface="Montserrat"/>
                <a:cs typeface="Montserrat"/>
                <a:sym typeface="Montserrat"/>
              </a:defRPr>
            </a:lvl1pPr>
            <a:lvl2pPr marL="914400" marR="0" lvl="1" indent="-431800" algn="l" rtl="0">
              <a:lnSpc>
                <a:spcPct val="130000"/>
              </a:lnSpc>
              <a:spcBef>
                <a:spcPts val="2000"/>
              </a:spcBef>
              <a:spcAft>
                <a:spcPts val="0"/>
              </a:spcAft>
              <a:buClr>
                <a:schemeClr val="dk2"/>
              </a:buClr>
              <a:buSzPts val="3200"/>
              <a:buFont typeface="Montserrat"/>
              <a:buChar char="–"/>
              <a:defRPr sz="3200" b="0" i="0" u="none" strike="noStrike" cap="none">
                <a:solidFill>
                  <a:schemeClr val="dk2"/>
                </a:solidFill>
                <a:latin typeface="Montserrat"/>
                <a:ea typeface="Montserrat"/>
                <a:cs typeface="Montserrat"/>
                <a:sym typeface="Montserrat"/>
              </a:defRPr>
            </a:lvl2pPr>
            <a:lvl3pPr marL="1371600" marR="0" lvl="2" indent="-406400" algn="l" rtl="0">
              <a:lnSpc>
                <a:spcPct val="130000"/>
              </a:lnSpc>
              <a:spcBef>
                <a:spcPts val="2000"/>
              </a:spcBef>
              <a:spcAft>
                <a:spcPts val="0"/>
              </a:spcAft>
              <a:buClr>
                <a:schemeClr val="dk2"/>
              </a:buClr>
              <a:buSzPts val="2800"/>
              <a:buFont typeface="Montserrat"/>
              <a:buChar char="–"/>
              <a:defRPr sz="2800" b="0" i="0" u="none" strike="noStrike" cap="none">
                <a:solidFill>
                  <a:schemeClr val="dk2"/>
                </a:solidFill>
                <a:latin typeface="Montserrat"/>
                <a:ea typeface="Montserrat"/>
                <a:cs typeface="Montserrat"/>
                <a:sym typeface="Montserrat"/>
              </a:defRPr>
            </a:lvl3pPr>
            <a:lvl4pPr marL="1828800" marR="0" lvl="3" indent="-406400" algn="l" rtl="0">
              <a:lnSpc>
                <a:spcPct val="130000"/>
              </a:lnSpc>
              <a:spcBef>
                <a:spcPts val="1600"/>
              </a:spcBef>
              <a:spcAft>
                <a:spcPts val="0"/>
              </a:spcAft>
              <a:buClr>
                <a:schemeClr val="dk2"/>
              </a:buClr>
              <a:buSzPts val="2800"/>
              <a:buFont typeface="Montserrat"/>
              <a:buChar char="–"/>
              <a:defRPr sz="2800" b="0" i="0" u="none" strike="noStrike" cap="none">
                <a:solidFill>
                  <a:schemeClr val="dk2"/>
                </a:solidFill>
                <a:latin typeface="Montserrat"/>
                <a:ea typeface="Montserrat"/>
                <a:cs typeface="Montserrat"/>
                <a:sym typeface="Montserrat"/>
              </a:defRPr>
            </a:lvl4pPr>
            <a:lvl5pPr marL="2286000" marR="0" lvl="4" indent="-406400" algn="l" rtl="0">
              <a:lnSpc>
                <a:spcPct val="130000"/>
              </a:lnSpc>
              <a:spcBef>
                <a:spcPts val="1600"/>
              </a:spcBef>
              <a:spcAft>
                <a:spcPts val="0"/>
              </a:spcAft>
              <a:buClr>
                <a:schemeClr val="dk2"/>
              </a:buClr>
              <a:buSzPts val="2800"/>
              <a:buFont typeface="Montserrat"/>
              <a:buChar char="–"/>
              <a:defRPr sz="2800" b="0" i="0" u="none" strike="noStrike" cap="none">
                <a:solidFill>
                  <a:schemeClr val="dk2"/>
                </a:solidFill>
                <a:latin typeface="Montserrat"/>
                <a:ea typeface="Montserrat"/>
                <a:cs typeface="Montserrat"/>
                <a:sym typeface="Montserrat"/>
              </a:defRPr>
            </a:lvl5pPr>
            <a:lvl6pPr marL="2743200" marR="0" lvl="5" indent="-406400" algn="l" rtl="0">
              <a:lnSpc>
                <a:spcPct val="130000"/>
              </a:lnSpc>
              <a:spcBef>
                <a:spcPts val="1200"/>
              </a:spcBef>
              <a:spcAft>
                <a:spcPts val="0"/>
              </a:spcAft>
              <a:buClr>
                <a:schemeClr val="dk2"/>
              </a:buClr>
              <a:buSzPts val="2800"/>
              <a:buFont typeface="Montserrat"/>
              <a:buChar char="–"/>
              <a:defRPr sz="2800" b="0" i="0" u="none" strike="noStrike" cap="none">
                <a:solidFill>
                  <a:schemeClr val="dk2"/>
                </a:solidFill>
                <a:latin typeface="Montserrat"/>
                <a:ea typeface="Montserrat"/>
                <a:cs typeface="Montserrat"/>
                <a:sym typeface="Montserrat"/>
              </a:defRPr>
            </a:lvl6pPr>
            <a:lvl7pPr marL="3200400" marR="0" lvl="6" indent="-406400" algn="l" rtl="0">
              <a:lnSpc>
                <a:spcPct val="130000"/>
              </a:lnSpc>
              <a:spcBef>
                <a:spcPts val="1200"/>
              </a:spcBef>
              <a:spcAft>
                <a:spcPts val="0"/>
              </a:spcAft>
              <a:buClr>
                <a:schemeClr val="dk2"/>
              </a:buClr>
              <a:buSzPts val="2800"/>
              <a:buFont typeface="Montserrat"/>
              <a:buChar char="–"/>
              <a:defRPr sz="2800" b="0" i="0" u="none" strike="noStrike" cap="none">
                <a:solidFill>
                  <a:schemeClr val="dk2"/>
                </a:solidFill>
                <a:latin typeface="Montserrat"/>
                <a:ea typeface="Montserrat"/>
                <a:cs typeface="Montserrat"/>
                <a:sym typeface="Montserrat"/>
              </a:defRPr>
            </a:lvl7pPr>
            <a:lvl8pPr marL="3657600" marR="0" lvl="7" indent="-406400" algn="l" rtl="0">
              <a:lnSpc>
                <a:spcPct val="130000"/>
              </a:lnSpc>
              <a:spcBef>
                <a:spcPts val="800"/>
              </a:spcBef>
              <a:spcAft>
                <a:spcPts val="0"/>
              </a:spcAft>
              <a:buClr>
                <a:schemeClr val="dk2"/>
              </a:buClr>
              <a:buSzPts val="2800"/>
              <a:buFont typeface="Montserrat"/>
              <a:buChar char="–"/>
              <a:defRPr sz="2800" b="0" i="0" u="none" strike="noStrike" cap="none">
                <a:solidFill>
                  <a:schemeClr val="dk2"/>
                </a:solidFill>
                <a:latin typeface="Montserrat"/>
                <a:ea typeface="Montserrat"/>
                <a:cs typeface="Montserrat"/>
                <a:sym typeface="Montserrat"/>
              </a:defRPr>
            </a:lvl8pPr>
            <a:lvl9pPr marL="4114800" marR="0" lvl="8" indent="-406400" algn="l" rtl="0">
              <a:lnSpc>
                <a:spcPct val="130000"/>
              </a:lnSpc>
              <a:spcBef>
                <a:spcPts val="800"/>
              </a:spcBef>
              <a:spcAft>
                <a:spcPts val="400"/>
              </a:spcAft>
              <a:buClr>
                <a:schemeClr val="dk2"/>
              </a:buClr>
              <a:buSzPts val="2800"/>
              <a:buFont typeface="Montserrat"/>
              <a:buChar char="–"/>
              <a:defRPr sz="2800" b="0" i="0" u="none" strike="noStrike" cap="none">
                <a:solidFill>
                  <a:schemeClr val="dk2"/>
                </a:solidFill>
                <a:latin typeface="Montserrat"/>
                <a:ea typeface="Montserrat"/>
                <a:cs typeface="Montserrat"/>
                <a:sym typeface="Montserrat"/>
              </a:defRPr>
            </a:lvl9pPr>
          </a:lstStyle>
          <a:p>
            <a:pPr marL="0" marR="0" lvl="0" indent="0" algn="l" defTabSz="914400" rtl="0" eaLnBrk="1" fontAlgn="auto" latinLnBrk="0" hangingPunct="1">
              <a:lnSpc>
                <a:spcPct val="130000"/>
              </a:lnSpc>
              <a:spcBef>
                <a:spcPts val="0"/>
              </a:spcBef>
              <a:spcAft>
                <a:spcPts val="0"/>
              </a:spcAft>
              <a:buClr>
                <a:srgbClr val="434343"/>
              </a:buClr>
              <a:buSzPts val="3200"/>
              <a:buFont typeface="Montserrat"/>
              <a:buNone/>
              <a:tabLst/>
              <a:defRPr/>
            </a:pPr>
            <a:r>
              <a:rPr kumimoji="0" lang="en-GB" sz="2800" b="1" i="0" u="none" strike="noStrike" kern="0" cap="none" spc="0" normalizeH="0" baseline="0" noProof="0" dirty="0">
                <a:ln>
                  <a:noFill/>
                </a:ln>
                <a:solidFill>
                  <a:srgbClr val="F03C78"/>
                </a:solidFill>
                <a:effectLst/>
                <a:uLnTx/>
                <a:uFillTx/>
                <a:latin typeface="Montserrat"/>
                <a:sym typeface="Montserrat"/>
              </a:rPr>
              <a:t>B</a:t>
            </a:r>
            <a:r>
              <a:rPr kumimoji="0" lang="en-GB" sz="2400" b="1" i="0" u="none" strike="noStrike" kern="0" cap="none" spc="0" normalizeH="0" baseline="0" noProof="0" dirty="0">
                <a:ln>
                  <a:noFill/>
                </a:ln>
                <a:solidFill>
                  <a:srgbClr val="434343"/>
                </a:solidFill>
                <a:effectLst/>
                <a:uLnTx/>
                <a:uFillTx/>
                <a:latin typeface="Montserrat"/>
                <a:sym typeface="Montserrat"/>
              </a:rPr>
              <a:t>ox around the command word/s</a:t>
            </a:r>
          </a:p>
          <a:p>
            <a:pPr marL="0" marR="0" lvl="0" indent="0" algn="l" defTabSz="914400" rtl="0" eaLnBrk="1" fontAlgn="auto" latinLnBrk="0" hangingPunct="1">
              <a:lnSpc>
                <a:spcPct val="130000"/>
              </a:lnSpc>
              <a:spcBef>
                <a:spcPts val="2000"/>
              </a:spcBef>
              <a:spcAft>
                <a:spcPts val="0"/>
              </a:spcAft>
              <a:buClr>
                <a:srgbClr val="434343"/>
              </a:buClr>
              <a:buSzPts val="3200"/>
              <a:buFont typeface="Montserrat"/>
              <a:buNone/>
              <a:tabLst/>
              <a:defRPr/>
            </a:pPr>
            <a:r>
              <a:rPr kumimoji="0" lang="en-GB" sz="2800" b="1" i="0" u="none" strike="noStrike" kern="0" cap="none" spc="0" normalizeH="0" baseline="0" noProof="0" dirty="0">
                <a:ln>
                  <a:noFill/>
                </a:ln>
                <a:solidFill>
                  <a:srgbClr val="786EC8"/>
                </a:solidFill>
                <a:effectLst/>
                <a:uLnTx/>
                <a:uFillTx/>
                <a:latin typeface="Montserrat"/>
                <a:sym typeface="Montserrat"/>
              </a:rPr>
              <a:t>U</a:t>
            </a:r>
            <a:r>
              <a:rPr kumimoji="0" lang="en-GB" sz="2400" b="1" i="0" u="none" strike="noStrike" kern="0" cap="none" spc="0" normalizeH="0" baseline="0" noProof="0" dirty="0">
                <a:ln>
                  <a:noFill/>
                </a:ln>
                <a:solidFill>
                  <a:srgbClr val="434343"/>
                </a:solidFill>
                <a:effectLst/>
                <a:uLnTx/>
                <a:uFillTx/>
                <a:latin typeface="Montserrat"/>
                <a:sym typeface="Montserrat"/>
              </a:rPr>
              <a:t>nderline key words/phrases</a:t>
            </a:r>
          </a:p>
          <a:p>
            <a:pPr marL="0" marR="0" lvl="0" indent="0" algn="l" defTabSz="914400" rtl="0" eaLnBrk="1" fontAlgn="auto" latinLnBrk="0" hangingPunct="1">
              <a:lnSpc>
                <a:spcPct val="130000"/>
              </a:lnSpc>
              <a:spcBef>
                <a:spcPts val="2000"/>
              </a:spcBef>
              <a:spcAft>
                <a:spcPts val="2000"/>
              </a:spcAft>
              <a:buClr>
                <a:srgbClr val="434343"/>
              </a:buClr>
              <a:buSzPts val="3200"/>
              <a:buFont typeface="Montserrat"/>
              <a:buNone/>
              <a:tabLst/>
              <a:defRPr/>
            </a:pPr>
            <a:r>
              <a:rPr kumimoji="0" lang="en-GB" sz="2800" b="1" i="0" u="none" strike="noStrike" kern="0" cap="none" spc="0" normalizeH="0" baseline="0" noProof="0" dirty="0">
                <a:ln>
                  <a:noFill/>
                </a:ln>
                <a:solidFill>
                  <a:srgbClr val="00968C"/>
                </a:solidFill>
                <a:effectLst/>
                <a:uLnTx/>
                <a:uFillTx/>
                <a:latin typeface="Montserrat"/>
                <a:sym typeface="Montserrat"/>
              </a:rPr>
              <a:t>G</a:t>
            </a:r>
            <a:r>
              <a:rPr kumimoji="0" lang="en-GB" sz="2400" b="1" i="0" u="none" strike="noStrike" kern="0" cap="none" spc="0" normalizeH="0" baseline="0" noProof="0" dirty="0">
                <a:ln>
                  <a:noFill/>
                </a:ln>
                <a:solidFill>
                  <a:srgbClr val="434343"/>
                </a:solidFill>
                <a:effectLst/>
                <a:uLnTx/>
                <a:uFillTx/>
                <a:latin typeface="Montserrat"/>
                <a:sym typeface="Montserrat"/>
              </a:rPr>
              <a:t>lance back at the question regularly</a:t>
            </a:r>
          </a:p>
        </p:txBody>
      </p:sp>
      <p:pic>
        <p:nvPicPr>
          <p:cNvPr id="4" name="Picture 3"/>
          <p:cNvPicPr>
            <a:picLocks noChangeAspect="1"/>
          </p:cNvPicPr>
          <p:nvPr/>
        </p:nvPicPr>
        <p:blipFill>
          <a:blip r:embed="rId4"/>
          <a:stretch>
            <a:fillRect/>
          </a:stretch>
        </p:blipFill>
        <p:spPr>
          <a:xfrm>
            <a:off x="9157626" y="878807"/>
            <a:ext cx="2042337" cy="2883658"/>
          </a:xfrm>
          <a:prstGeom prst="rect">
            <a:avLst/>
          </a:prstGeom>
        </p:spPr>
      </p:pic>
      <p:pic>
        <p:nvPicPr>
          <p:cNvPr id="14" name="Picture 13"/>
          <p:cNvPicPr>
            <a:picLocks noChangeAspect="1"/>
          </p:cNvPicPr>
          <p:nvPr/>
        </p:nvPicPr>
        <p:blipFill rotWithShape="1">
          <a:blip r:embed="rId5"/>
          <a:srcRect l="28047" t="62205" r="14224" b="12267"/>
          <a:stretch/>
        </p:blipFill>
        <p:spPr>
          <a:xfrm>
            <a:off x="1644999" y="3933610"/>
            <a:ext cx="9119983" cy="2172937"/>
          </a:xfrm>
          <a:prstGeom prst="rect">
            <a:avLst/>
          </a:prstGeom>
        </p:spPr>
      </p:pic>
    </p:spTree>
    <p:extLst>
      <p:ext uri="{BB962C8B-B14F-4D97-AF65-F5344CB8AC3E}">
        <p14:creationId xmlns:p14="http://schemas.microsoft.com/office/powerpoint/2010/main" val="2764640469"/>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B6E73B-6A8D-823B-401F-B3683420A61E}"/>
              </a:ext>
            </a:extLst>
          </p:cNvPr>
          <p:cNvSpPr/>
          <p:nvPr/>
        </p:nvSpPr>
        <p:spPr>
          <a:xfrm>
            <a:off x="807109" y="728034"/>
            <a:ext cx="10466715" cy="5549658"/>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descr="Text, whiteboard&#10;&#10;Description automatically generated">
            <a:extLst>
              <a:ext uri="{FF2B5EF4-FFF2-40B4-BE49-F238E27FC236}">
                <a16:creationId xmlns:a16="http://schemas.microsoft.com/office/drawing/2014/main" id="{88F88E49-1C30-EAE2-9B18-235A95F9AEFA}"/>
              </a:ext>
            </a:extLst>
          </p:cNvPr>
          <p:cNvPicPr>
            <a:picLocks noChangeAspect="1"/>
          </p:cNvPicPr>
          <p:nvPr/>
        </p:nvPicPr>
        <p:blipFill>
          <a:blip r:embed="rId2"/>
          <a:stretch>
            <a:fillRect/>
          </a:stretch>
        </p:blipFill>
        <p:spPr>
          <a:xfrm>
            <a:off x="10437514" y="132182"/>
            <a:ext cx="1524898" cy="1834730"/>
          </a:xfrm>
          <a:prstGeom prst="rect">
            <a:avLst/>
          </a:prstGeom>
        </p:spPr>
      </p:pic>
      <p:pic>
        <p:nvPicPr>
          <p:cNvPr id="10" name="Picture 10" descr="Logo, company name&#10;&#10;Description automatically generated">
            <a:extLst>
              <a:ext uri="{FF2B5EF4-FFF2-40B4-BE49-F238E27FC236}">
                <a16:creationId xmlns:a16="http://schemas.microsoft.com/office/drawing/2014/main" id="{D69D06A3-D2D0-603F-D4B3-8E816795350A}"/>
              </a:ext>
            </a:extLst>
          </p:cNvPr>
          <p:cNvPicPr>
            <a:picLocks noChangeAspect="1"/>
          </p:cNvPicPr>
          <p:nvPr/>
        </p:nvPicPr>
        <p:blipFill>
          <a:blip r:embed="rId3"/>
          <a:stretch>
            <a:fillRect/>
          </a:stretch>
        </p:blipFill>
        <p:spPr>
          <a:xfrm>
            <a:off x="99384" y="193286"/>
            <a:ext cx="1382742" cy="1568750"/>
          </a:xfrm>
          <a:prstGeom prst="rect">
            <a:avLst/>
          </a:prstGeom>
        </p:spPr>
      </p:pic>
      <p:sp>
        <p:nvSpPr>
          <p:cNvPr id="2" name="Title 1">
            <a:extLst>
              <a:ext uri="{FF2B5EF4-FFF2-40B4-BE49-F238E27FC236}">
                <a16:creationId xmlns:a16="http://schemas.microsoft.com/office/drawing/2014/main" id="{FED8D7AC-342E-41F1-69D8-845033156591}"/>
              </a:ext>
            </a:extLst>
          </p:cNvPr>
          <p:cNvSpPr>
            <a:spLocks noGrp="1"/>
          </p:cNvSpPr>
          <p:nvPr>
            <p:ph type="title"/>
          </p:nvPr>
        </p:nvSpPr>
        <p:spPr>
          <a:xfrm>
            <a:off x="807109" y="756663"/>
            <a:ext cx="10515600" cy="1325563"/>
          </a:xfrm>
        </p:spPr>
        <p:txBody>
          <a:bodyPr/>
          <a:lstStyle/>
          <a:p>
            <a:pPr algn="ctr"/>
            <a:r>
              <a:rPr lang="en-US" b="1" dirty="0"/>
              <a:t> Structuring an essay</a:t>
            </a:r>
          </a:p>
        </p:txBody>
      </p:sp>
      <p:pic>
        <p:nvPicPr>
          <p:cNvPr id="6" name="Picture 5"/>
          <p:cNvPicPr>
            <a:picLocks noChangeAspect="1"/>
          </p:cNvPicPr>
          <p:nvPr/>
        </p:nvPicPr>
        <p:blipFill>
          <a:blip r:embed="rId4"/>
          <a:stretch>
            <a:fillRect/>
          </a:stretch>
        </p:blipFill>
        <p:spPr>
          <a:xfrm>
            <a:off x="8874848" y="1966912"/>
            <a:ext cx="2200847" cy="4139543"/>
          </a:xfrm>
          <a:prstGeom prst="rect">
            <a:avLst/>
          </a:prstGeom>
        </p:spPr>
      </p:pic>
      <p:sp>
        <p:nvSpPr>
          <p:cNvPr id="11" name="Google Shape;589;p81"/>
          <p:cNvSpPr txBox="1">
            <a:spLocks/>
          </p:cNvSpPr>
          <p:nvPr/>
        </p:nvSpPr>
        <p:spPr>
          <a:xfrm>
            <a:off x="911963" y="1772156"/>
            <a:ext cx="6583513" cy="596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rgbClr val="000000"/>
              </a:buClr>
              <a:buSzPts val="4400"/>
              <a:buFont typeface="Montserrat"/>
              <a:buNone/>
              <a:defRPr sz="4400" b="1" i="0" u="none" strike="noStrike" cap="none">
                <a:solidFill>
                  <a:srgbClr val="000000"/>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5600"/>
              <a:buFont typeface="Montserrat Medium"/>
              <a:buNone/>
              <a:defRPr sz="5600" b="0" i="0" u="none" strike="noStrike" cap="none">
                <a:solidFill>
                  <a:srgbClr val="000000"/>
                </a:solidFill>
                <a:latin typeface="Montserrat Medium"/>
                <a:ea typeface="Montserrat Medium"/>
                <a:cs typeface="Montserrat Medium"/>
                <a:sym typeface="Montserrat Medium"/>
              </a:defRPr>
            </a:lvl2pPr>
            <a:lvl3pPr marR="0" lvl="2" algn="l" rtl="0">
              <a:lnSpc>
                <a:spcPct val="100000"/>
              </a:lnSpc>
              <a:spcBef>
                <a:spcPts val="0"/>
              </a:spcBef>
              <a:spcAft>
                <a:spcPts val="0"/>
              </a:spcAft>
              <a:buClr>
                <a:srgbClr val="000000"/>
              </a:buClr>
              <a:buSzPts val="5600"/>
              <a:buFont typeface="Montserrat Medium"/>
              <a:buNone/>
              <a:defRPr sz="5600" b="0" i="0" u="none" strike="noStrike" cap="none">
                <a:solidFill>
                  <a:srgbClr val="000000"/>
                </a:solidFill>
                <a:latin typeface="Montserrat Medium"/>
                <a:ea typeface="Montserrat Medium"/>
                <a:cs typeface="Montserrat Medium"/>
                <a:sym typeface="Montserrat Medium"/>
              </a:defRPr>
            </a:lvl3pPr>
            <a:lvl4pPr marR="0" lvl="3" algn="l" rtl="0">
              <a:lnSpc>
                <a:spcPct val="100000"/>
              </a:lnSpc>
              <a:spcBef>
                <a:spcPts val="0"/>
              </a:spcBef>
              <a:spcAft>
                <a:spcPts val="0"/>
              </a:spcAft>
              <a:buClr>
                <a:srgbClr val="000000"/>
              </a:buClr>
              <a:buSzPts val="5600"/>
              <a:buFont typeface="Montserrat Medium"/>
              <a:buNone/>
              <a:defRPr sz="5600" b="0" i="0" u="none" strike="noStrike" cap="none">
                <a:solidFill>
                  <a:srgbClr val="000000"/>
                </a:solidFill>
                <a:latin typeface="Montserrat Medium"/>
                <a:ea typeface="Montserrat Medium"/>
                <a:cs typeface="Montserrat Medium"/>
                <a:sym typeface="Montserrat Medium"/>
              </a:defRPr>
            </a:lvl4pPr>
            <a:lvl5pPr marR="0" lvl="4" algn="l" rtl="0">
              <a:lnSpc>
                <a:spcPct val="100000"/>
              </a:lnSpc>
              <a:spcBef>
                <a:spcPts val="0"/>
              </a:spcBef>
              <a:spcAft>
                <a:spcPts val="0"/>
              </a:spcAft>
              <a:buClr>
                <a:srgbClr val="000000"/>
              </a:buClr>
              <a:buSzPts val="5600"/>
              <a:buFont typeface="Montserrat Medium"/>
              <a:buNone/>
              <a:defRPr sz="5600" b="0" i="0" u="none" strike="noStrike" cap="none">
                <a:solidFill>
                  <a:srgbClr val="000000"/>
                </a:solidFill>
                <a:latin typeface="Montserrat Medium"/>
                <a:ea typeface="Montserrat Medium"/>
                <a:cs typeface="Montserrat Medium"/>
                <a:sym typeface="Montserrat Medium"/>
              </a:defRPr>
            </a:lvl5pPr>
            <a:lvl6pPr marR="0" lvl="5" algn="l" rtl="0">
              <a:lnSpc>
                <a:spcPct val="100000"/>
              </a:lnSpc>
              <a:spcBef>
                <a:spcPts val="0"/>
              </a:spcBef>
              <a:spcAft>
                <a:spcPts val="0"/>
              </a:spcAft>
              <a:buClr>
                <a:srgbClr val="000000"/>
              </a:buClr>
              <a:buSzPts val="5600"/>
              <a:buFont typeface="Montserrat Medium"/>
              <a:buNone/>
              <a:defRPr sz="5600" b="0" i="0" u="none" strike="noStrike" cap="none">
                <a:solidFill>
                  <a:srgbClr val="000000"/>
                </a:solidFill>
                <a:latin typeface="Montserrat Medium"/>
                <a:ea typeface="Montserrat Medium"/>
                <a:cs typeface="Montserrat Medium"/>
                <a:sym typeface="Montserrat Medium"/>
              </a:defRPr>
            </a:lvl6pPr>
            <a:lvl7pPr marR="0" lvl="6" algn="l" rtl="0">
              <a:lnSpc>
                <a:spcPct val="100000"/>
              </a:lnSpc>
              <a:spcBef>
                <a:spcPts val="0"/>
              </a:spcBef>
              <a:spcAft>
                <a:spcPts val="0"/>
              </a:spcAft>
              <a:buClr>
                <a:srgbClr val="000000"/>
              </a:buClr>
              <a:buSzPts val="5600"/>
              <a:buFont typeface="Montserrat Medium"/>
              <a:buNone/>
              <a:defRPr sz="5600" b="0" i="0" u="none" strike="noStrike" cap="none">
                <a:solidFill>
                  <a:srgbClr val="000000"/>
                </a:solidFill>
                <a:latin typeface="Montserrat Medium"/>
                <a:ea typeface="Montserrat Medium"/>
                <a:cs typeface="Montserrat Medium"/>
                <a:sym typeface="Montserrat Medium"/>
              </a:defRPr>
            </a:lvl7pPr>
            <a:lvl8pPr marR="0" lvl="7" algn="l" rtl="0">
              <a:lnSpc>
                <a:spcPct val="100000"/>
              </a:lnSpc>
              <a:spcBef>
                <a:spcPts val="0"/>
              </a:spcBef>
              <a:spcAft>
                <a:spcPts val="0"/>
              </a:spcAft>
              <a:buClr>
                <a:srgbClr val="000000"/>
              </a:buClr>
              <a:buSzPts val="5600"/>
              <a:buFont typeface="Montserrat Medium"/>
              <a:buNone/>
              <a:defRPr sz="5600" b="0" i="0" u="none" strike="noStrike" cap="none">
                <a:solidFill>
                  <a:srgbClr val="000000"/>
                </a:solidFill>
                <a:latin typeface="Montserrat Medium"/>
                <a:ea typeface="Montserrat Medium"/>
                <a:cs typeface="Montserrat Medium"/>
                <a:sym typeface="Montserrat Medium"/>
              </a:defRPr>
            </a:lvl8pPr>
            <a:lvl9pPr marR="0" lvl="8" algn="l" rtl="0">
              <a:lnSpc>
                <a:spcPct val="100000"/>
              </a:lnSpc>
              <a:spcBef>
                <a:spcPts val="0"/>
              </a:spcBef>
              <a:spcAft>
                <a:spcPts val="0"/>
              </a:spcAft>
              <a:buClr>
                <a:srgbClr val="000000"/>
              </a:buClr>
              <a:buSzPts val="5600"/>
              <a:buFont typeface="Montserrat Medium"/>
              <a:buNone/>
              <a:defRPr sz="5600" b="0" i="0" u="none" strike="noStrike" cap="none">
                <a:solidFill>
                  <a:srgbClr val="000000"/>
                </a:solidFill>
                <a:latin typeface="Montserrat Medium"/>
                <a:ea typeface="Montserrat Medium"/>
                <a:cs typeface="Montserrat Medium"/>
                <a:sym typeface="Montserrat Medium"/>
              </a:defRPr>
            </a:lvl9pPr>
          </a:lstStyle>
          <a:p>
            <a:pPr marL="0" marR="0" lvl="0" indent="0" algn="ctr" defTabSz="914400" rtl="0" eaLnBrk="1" fontAlgn="auto" latinLnBrk="0" hangingPunct="1">
              <a:lnSpc>
                <a:spcPct val="115000"/>
              </a:lnSpc>
              <a:spcBef>
                <a:spcPts val="0"/>
              </a:spcBef>
              <a:spcAft>
                <a:spcPts val="0"/>
              </a:spcAft>
              <a:buClr>
                <a:srgbClr val="000000"/>
              </a:buClr>
              <a:buSzPts val="4400"/>
              <a:buFont typeface="Montserrat"/>
              <a:buNone/>
              <a:tabLst/>
              <a:defRPr/>
            </a:pPr>
            <a:r>
              <a:rPr kumimoji="0" lang="en-GB" sz="3600" b="1" i="0" u="none" strike="noStrike" kern="0" cap="none" spc="0" normalizeH="0" baseline="0" noProof="0" dirty="0">
                <a:ln>
                  <a:noFill/>
                </a:ln>
                <a:solidFill>
                  <a:srgbClr val="00968C"/>
                </a:solidFill>
                <a:effectLst/>
                <a:uLnTx/>
                <a:uFillTx/>
                <a:latin typeface="Montserrat"/>
                <a:sym typeface="Montserrat"/>
              </a:rPr>
              <a:t>“Local government is powerless in comparison to central government” </a:t>
            </a:r>
          </a:p>
        </p:txBody>
      </p:sp>
      <p:sp>
        <p:nvSpPr>
          <p:cNvPr id="12" name="Rectangle 11"/>
          <p:cNvSpPr/>
          <p:nvPr/>
        </p:nvSpPr>
        <p:spPr>
          <a:xfrm>
            <a:off x="911963" y="3729860"/>
            <a:ext cx="8645236" cy="2462213"/>
          </a:xfrm>
          <a:prstGeom prst="rect">
            <a:avLst/>
          </a:prstGeom>
        </p:spPr>
        <p:txBody>
          <a:bodyPr wrap="square">
            <a:spAutoFit/>
          </a:bodyPr>
          <a:lstStyle/>
          <a:p>
            <a:pPr marL="596900" marR="0" lvl="0" indent="-342900" defTabSz="914400" eaLnBrk="1" fontAlgn="auto" latinLnBrk="0" hangingPunct="1">
              <a:lnSpc>
                <a:spcPct val="130000"/>
              </a:lnSpc>
              <a:spcBef>
                <a:spcPts val="2000"/>
              </a:spcBef>
              <a:spcAft>
                <a:spcPts val="0"/>
              </a:spcAft>
              <a:buClr>
                <a:srgbClr val="434343"/>
              </a:buClr>
              <a:buSzPts val="3200"/>
              <a:buFont typeface="Arial" panose="020B0604020202020204" pitchFamily="34" charset="0"/>
              <a:buChar char="•"/>
              <a:tabLst/>
              <a:defRPr/>
            </a:pPr>
            <a:r>
              <a:rPr kumimoji="0" lang="en-GB" sz="2000" b="0" i="0" u="none" strike="noStrike" kern="0" cap="none" spc="0" normalizeH="0" baseline="0" noProof="0" dirty="0">
                <a:ln>
                  <a:noFill/>
                </a:ln>
                <a:solidFill>
                  <a:srgbClr val="434343"/>
                </a:solidFill>
                <a:effectLst/>
                <a:uLnTx/>
                <a:uFillTx/>
                <a:sym typeface="Montserrat"/>
              </a:rPr>
              <a:t>Introduction</a:t>
            </a:r>
          </a:p>
          <a:p>
            <a:pPr marL="596900" marR="0" lvl="0" indent="-342900" defTabSz="914400" eaLnBrk="1" fontAlgn="auto" latinLnBrk="0" hangingPunct="1">
              <a:lnSpc>
                <a:spcPct val="130000"/>
              </a:lnSpc>
              <a:spcBef>
                <a:spcPts val="2000"/>
              </a:spcBef>
              <a:spcAft>
                <a:spcPts val="0"/>
              </a:spcAft>
              <a:buClr>
                <a:srgbClr val="434343"/>
              </a:buClr>
              <a:buSzPts val="3200"/>
              <a:buFont typeface="Arial" panose="020B0604020202020204" pitchFamily="34" charset="0"/>
              <a:buChar char="•"/>
              <a:tabLst/>
              <a:defRPr/>
            </a:pPr>
            <a:r>
              <a:rPr kumimoji="0" lang="en-GB" sz="2000" b="0" i="0" u="none" strike="noStrike" kern="0" cap="none" spc="0" normalizeH="0" baseline="0" noProof="0" dirty="0">
                <a:ln>
                  <a:noFill/>
                </a:ln>
                <a:solidFill>
                  <a:srgbClr val="434343"/>
                </a:solidFill>
                <a:effectLst/>
                <a:uLnTx/>
                <a:uFillTx/>
                <a:sym typeface="Montserrat"/>
              </a:rPr>
              <a:t>2 arguments agreeing with statement</a:t>
            </a:r>
          </a:p>
          <a:p>
            <a:pPr marL="596900" marR="0" lvl="0" indent="-342900" defTabSz="914400" eaLnBrk="1" fontAlgn="auto" latinLnBrk="0" hangingPunct="1">
              <a:lnSpc>
                <a:spcPct val="130000"/>
              </a:lnSpc>
              <a:spcBef>
                <a:spcPts val="2000"/>
              </a:spcBef>
              <a:spcAft>
                <a:spcPts val="0"/>
              </a:spcAft>
              <a:buClr>
                <a:srgbClr val="434343"/>
              </a:buClr>
              <a:buSzPts val="3200"/>
              <a:buFont typeface="Arial" panose="020B0604020202020204" pitchFamily="34" charset="0"/>
              <a:buChar char="•"/>
              <a:tabLst/>
              <a:defRPr/>
            </a:pPr>
            <a:r>
              <a:rPr kumimoji="0" lang="en-GB" sz="2000" b="0" i="0" u="none" strike="noStrike" kern="0" cap="none" spc="0" normalizeH="0" baseline="0" noProof="0" dirty="0">
                <a:ln>
                  <a:noFill/>
                </a:ln>
                <a:solidFill>
                  <a:srgbClr val="434343"/>
                </a:solidFill>
                <a:effectLst/>
                <a:uLnTx/>
                <a:uFillTx/>
                <a:sym typeface="Montserrat"/>
              </a:rPr>
              <a:t>2 arguments disagreeing with statement</a:t>
            </a:r>
          </a:p>
          <a:p>
            <a:pPr marL="596900" marR="0" lvl="0" indent="-342900" defTabSz="914400" eaLnBrk="1" fontAlgn="auto" latinLnBrk="0" hangingPunct="1">
              <a:lnSpc>
                <a:spcPct val="130000"/>
              </a:lnSpc>
              <a:spcBef>
                <a:spcPts val="2000"/>
              </a:spcBef>
              <a:spcAft>
                <a:spcPts val="0"/>
              </a:spcAft>
              <a:buClr>
                <a:srgbClr val="434343"/>
              </a:buClr>
              <a:buSzPts val="3200"/>
              <a:buFont typeface="Arial" panose="020B0604020202020204" pitchFamily="34" charset="0"/>
              <a:buChar char="•"/>
              <a:tabLst/>
              <a:defRPr/>
            </a:pPr>
            <a:r>
              <a:rPr kumimoji="0" lang="en-GB" sz="2000" b="0" i="0" u="none" strike="noStrike" kern="0" cap="none" spc="0" normalizeH="0" baseline="0" noProof="0" dirty="0">
                <a:ln>
                  <a:noFill/>
                </a:ln>
                <a:solidFill>
                  <a:srgbClr val="434343"/>
                </a:solidFill>
                <a:effectLst/>
                <a:uLnTx/>
                <a:uFillTx/>
                <a:sym typeface="Montserrat"/>
              </a:rPr>
              <a:t>Conclusion</a:t>
            </a:r>
          </a:p>
        </p:txBody>
      </p:sp>
    </p:spTree>
    <p:extLst>
      <p:ext uri="{BB962C8B-B14F-4D97-AF65-F5344CB8AC3E}">
        <p14:creationId xmlns:p14="http://schemas.microsoft.com/office/powerpoint/2010/main" val="1802250663"/>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B6E73B-6A8D-823B-401F-B3683420A61E}"/>
              </a:ext>
            </a:extLst>
          </p:cNvPr>
          <p:cNvSpPr/>
          <p:nvPr/>
        </p:nvSpPr>
        <p:spPr>
          <a:xfrm>
            <a:off x="807109" y="728034"/>
            <a:ext cx="10466715" cy="5549658"/>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descr="Text, whiteboard&#10;&#10;Description automatically generated">
            <a:extLst>
              <a:ext uri="{FF2B5EF4-FFF2-40B4-BE49-F238E27FC236}">
                <a16:creationId xmlns:a16="http://schemas.microsoft.com/office/drawing/2014/main" id="{88F88E49-1C30-EAE2-9B18-235A95F9AEFA}"/>
              </a:ext>
            </a:extLst>
          </p:cNvPr>
          <p:cNvPicPr>
            <a:picLocks noChangeAspect="1"/>
          </p:cNvPicPr>
          <p:nvPr/>
        </p:nvPicPr>
        <p:blipFill>
          <a:blip r:embed="rId2"/>
          <a:stretch>
            <a:fillRect/>
          </a:stretch>
        </p:blipFill>
        <p:spPr>
          <a:xfrm>
            <a:off x="10437514" y="132182"/>
            <a:ext cx="1524898" cy="1834730"/>
          </a:xfrm>
          <a:prstGeom prst="rect">
            <a:avLst/>
          </a:prstGeom>
        </p:spPr>
      </p:pic>
      <p:pic>
        <p:nvPicPr>
          <p:cNvPr id="10" name="Picture 10" descr="Logo, company name&#10;&#10;Description automatically generated">
            <a:extLst>
              <a:ext uri="{FF2B5EF4-FFF2-40B4-BE49-F238E27FC236}">
                <a16:creationId xmlns:a16="http://schemas.microsoft.com/office/drawing/2014/main" id="{D69D06A3-D2D0-603F-D4B3-8E816795350A}"/>
              </a:ext>
            </a:extLst>
          </p:cNvPr>
          <p:cNvPicPr>
            <a:picLocks noChangeAspect="1"/>
          </p:cNvPicPr>
          <p:nvPr/>
        </p:nvPicPr>
        <p:blipFill>
          <a:blip r:embed="rId3"/>
          <a:stretch>
            <a:fillRect/>
          </a:stretch>
        </p:blipFill>
        <p:spPr>
          <a:xfrm>
            <a:off x="99384" y="193286"/>
            <a:ext cx="1382742" cy="1568750"/>
          </a:xfrm>
          <a:prstGeom prst="rect">
            <a:avLst/>
          </a:prstGeom>
        </p:spPr>
      </p:pic>
      <p:sp>
        <p:nvSpPr>
          <p:cNvPr id="2" name="Title 1">
            <a:extLst>
              <a:ext uri="{FF2B5EF4-FFF2-40B4-BE49-F238E27FC236}">
                <a16:creationId xmlns:a16="http://schemas.microsoft.com/office/drawing/2014/main" id="{FED8D7AC-342E-41F1-69D8-845033156591}"/>
              </a:ext>
            </a:extLst>
          </p:cNvPr>
          <p:cNvSpPr>
            <a:spLocks noGrp="1"/>
          </p:cNvSpPr>
          <p:nvPr>
            <p:ph type="title"/>
          </p:nvPr>
        </p:nvSpPr>
        <p:spPr>
          <a:xfrm>
            <a:off x="807109" y="756663"/>
            <a:ext cx="10515600" cy="1325563"/>
          </a:xfrm>
        </p:spPr>
        <p:txBody>
          <a:bodyPr/>
          <a:lstStyle/>
          <a:p>
            <a:pPr algn="ctr"/>
            <a:r>
              <a:rPr lang="en-US" b="1" dirty="0"/>
              <a:t> Top Tips</a:t>
            </a:r>
          </a:p>
        </p:txBody>
      </p:sp>
      <p:sp>
        <p:nvSpPr>
          <p:cNvPr id="9" name="Content Placeholder 2"/>
          <p:cNvSpPr txBox="1">
            <a:spLocks/>
          </p:cNvSpPr>
          <p:nvPr/>
        </p:nvSpPr>
        <p:spPr>
          <a:xfrm>
            <a:off x="980664" y="1862231"/>
            <a:ext cx="10219299" cy="44852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800" b="1" i="0" u="none" strike="noStrike" kern="1200" cap="none" spc="0" normalizeH="0" baseline="0" noProof="0" dirty="0">
                <a:ln>
                  <a:noFill/>
                </a:ln>
                <a:solidFill>
                  <a:srgbClr val="7030A0"/>
                </a:solidFill>
                <a:effectLst/>
                <a:uLnTx/>
                <a:uFillTx/>
                <a:latin typeface="Calibri" panose="020F0502020204030204"/>
                <a:ea typeface="+mn-ea"/>
                <a:cs typeface="+mn-cs"/>
              </a:rPr>
              <a:t>8 mark questions: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It usually has two bullet points: make sure you answer both of them.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You will usually be asked to “consider a range of views”, so make sure you give different opinions.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Give facts to prove your points: name people/organisations/laws/statistics.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You need to include a sentence at the end giving your own viewpoint.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800" b="1" i="0" u="none" strike="noStrike" kern="1200" cap="none" spc="0" normalizeH="0" baseline="0" noProof="0" dirty="0">
                <a:ln>
                  <a:noFill/>
                </a:ln>
                <a:solidFill>
                  <a:srgbClr val="7030A0"/>
                </a:solidFill>
                <a:effectLst/>
                <a:uLnTx/>
                <a:uFillTx/>
                <a:latin typeface="Calibri" panose="020F0502020204030204"/>
                <a:ea typeface="+mn-ea"/>
                <a:cs typeface="+mn-cs"/>
              </a:rPr>
              <a:t>4 mark questions: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Don’t repeat what is said in the source, you are being asked to show what you have learnt.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800" b="1" i="0" u="none" strike="noStrike" kern="1200" cap="none" spc="0" normalizeH="0" baseline="0" noProof="0" dirty="0">
                <a:ln>
                  <a:noFill/>
                </a:ln>
                <a:solidFill>
                  <a:srgbClr val="7030A0"/>
                </a:solidFill>
                <a:effectLst/>
                <a:uLnTx/>
                <a:uFillTx/>
                <a:latin typeface="Calibri" panose="020F0502020204030204"/>
                <a:ea typeface="+mn-ea"/>
                <a:cs typeface="+mn-cs"/>
              </a:rPr>
              <a:t>Active Citizenship:</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You must learn your research, including names of sources/websites/articles and statistics (especially of your primary research and you evaluation surveys at the end).</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800" b="1" i="0" u="none" strike="noStrike" kern="1200" cap="none" spc="0" normalizeH="0" baseline="0" noProof="0" dirty="0">
                <a:ln>
                  <a:noFill/>
                </a:ln>
                <a:solidFill>
                  <a:srgbClr val="7030A0"/>
                </a:solidFill>
                <a:effectLst/>
                <a:uLnTx/>
                <a:uFillTx/>
                <a:latin typeface="Calibri" panose="020F0502020204030204"/>
                <a:ea typeface="+mn-ea"/>
                <a:cs typeface="+mn-cs"/>
              </a:rPr>
              <a:t>Multiple choice: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Have a guess if you don’t know, but don’t waste time thinking.</a:t>
            </a:r>
          </a:p>
        </p:txBody>
      </p:sp>
    </p:spTree>
    <p:extLst>
      <p:ext uri="{BB962C8B-B14F-4D97-AF65-F5344CB8AC3E}">
        <p14:creationId xmlns:p14="http://schemas.microsoft.com/office/powerpoint/2010/main" val="3257992092"/>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additive="base">
                                        <p:cTn id="25"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 calcmode="lin" valueType="num">
                                      <p:cBhvr additive="base">
                                        <p:cTn id="31"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anim calcmode="lin" valueType="num">
                                      <p:cBhvr additive="base">
                                        <p:cTn id="37"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
                                            <p:txEl>
                                              <p:pRg st="5" end="5"/>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9">
                                            <p:txEl>
                                              <p:pRg st="6" end="6"/>
                                            </p:txEl>
                                          </p:spTgt>
                                        </p:tgtEl>
                                        <p:attrNameLst>
                                          <p:attrName>style.visibility</p:attrName>
                                        </p:attrNameLst>
                                      </p:cBhvr>
                                      <p:to>
                                        <p:strVal val="visible"/>
                                      </p:to>
                                    </p:set>
                                    <p:anim calcmode="lin" valueType="num">
                                      <p:cBhvr additive="base">
                                        <p:cTn id="41"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9">
                                            <p:txEl>
                                              <p:pRg st="7" end="7"/>
                                            </p:txEl>
                                          </p:spTgt>
                                        </p:tgtEl>
                                        <p:attrNameLst>
                                          <p:attrName>style.visibility</p:attrName>
                                        </p:attrNameLst>
                                      </p:cBhvr>
                                      <p:to>
                                        <p:strVal val="visible"/>
                                      </p:to>
                                    </p:set>
                                    <p:anim calcmode="lin" valueType="num">
                                      <p:cBhvr additive="base">
                                        <p:cTn id="47" dur="500" fill="hold"/>
                                        <p:tgtEl>
                                          <p:spTgt spid="9">
                                            <p:txEl>
                                              <p:pRg st="7" end="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9">
                                            <p:txEl>
                                              <p:pRg st="7" end="7"/>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9">
                                            <p:txEl>
                                              <p:pRg st="8" end="8"/>
                                            </p:txEl>
                                          </p:spTgt>
                                        </p:tgtEl>
                                        <p:attrNameLst>
                                          <p:attrName>style.visibility</p:attrName>
                                        </p:attrNameLst>
                                      </p:cBhvr>
                                      <p:to>
                                        <p:strVal val="visible"/>
                                      </p:to>
                                    </p:set>
                                    <p:anim calcmode="lin" valueType="num">
                                      <p:cBhvr additive="base">
                                        <p:cTn id="51" dur="500" fill="hold"/>
                                        <p:tgtEl>
                                          <p:spTgt spid="9">
                                            <p:txEl>
                                              <p:pRg st="8" end="8"/>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9">
                                            <p:txEl>
                                              <p:pRg st="9" end="9"/>
                                            </p:txEl>
                                          </p:spTgt>
                                        </p:tgtEl>
                                        <p:attrNameLst>
                                          <p:attrName>style.visibility</p:attrName>
                                        </p:attrNameLst>
                                      </p:cBhvr>
                                      <p:to>
                                        <p:strVal val="visible"/>
                                      </p:to>
                                    </p:set>
                                    <p:anim calcmode="lin" valueType="num">
                                      <p:cBhvr additive="base">
                                        <p:cTn id="57" dur="500" fill="hold"/>
                                        <p:tgtEl>
                                          <p:spTgt spid="9">
                                            <p:txEl>
                                              <p:pRg st="9" end="9"/>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9">
                                            <p:txEl>
                                              <p:pRg st="9" end="9"/>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9">
                                            <p:txEl>
                                              <p:pRg st="10" end="10"/>
                                            </p:txEl>
                                          </p:spTgt>
                                        </p:tgtEl>
                                        <p:attrNameLst>
                                          <p:attrName>style.visibility</p:attrName>
                                        </p:attrNameLst>
                                      </p:cBhvr>
                                      <p:to>
                                        <p:strVal val="visible"/>
                                      </p:to>
                                    </p:set>
                                    <p:anim calcmode="lin" valueType="num">
                                      <p:cBhvr additive="base">
                                        <p:cTn id="61" dur="500" fill="hold"/>
                                        <p:tgtEl>
                                          <p:spTgt spid="9">
                                            <p:txEl>
                                              <p:pRg st="10" end="1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9">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B6E73B-6A8D-823B-401F-B3683420A61E}"/>
              </a:ext>
            </a:extLst>
          </p:cNvPr>
          <p:cNvSpPr/>
          <p:nvPr/>
        </p:nvSpPr>
        <p:spPr>
          <a:xfrm>
            <a:off x="807109" y="728034"/>
            <a:ext cx="10466715" cy="5549658"/>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descr="Text, whiteboard&#10;&#10;Description automatically generated">
            <a:extLst>
              <a:ext uri="{FF2B5EF4-FFF2-40B4-BE49-F238E27FC236}">
                <a16:creationId xmlns:a16="http://schemas.microsoft.com/office/drawing/2014/main" id="{88F88E49-1C30-EAE2-9B18-235A95F9AEFA}"/>
              </a:ext>
            </a:extLst>
          </p:cNvPr>
          <p:cNvPicPr>
            <a:picLocks noChangeAspect="1"/>
          </p:cNvPicPr>
          <p:nvPr/>
        </p:nvPicPr>
        <p:blipFill>
          <a:blip r:embed="rId2"/>
          <a:stretch>
            <a:fillRect/>
          </a:stretch>
        </p:blipFill>
        <p:spPr>
          <a:xfrm>
            <a:off x="10437514" y="132182"/>
            <a:ext cx="1524898" cy="1834730"/>
          </a:xfrm>
          <a:prstGeom prst="rect">
            <a:avLst/>
          </a:prstGeom>
        </p:spPr>
      </p:pic>
      <p:pic>
        <p:nvPicPr>
          <p:cNvPr id="10" name="Picture 10" descr="Logo, company name&#10;&#10;Description automatically generated">
            <a:extLst>
              <a:ext uri="{FF2B5EF4-FFF2-40B4-BE49-F238E27FC236}">
                <a16:creationId xmlns:a16="http://schemas.microsoft.com/office/drawing/2014/main" id="{D69D06A3-D2D0-603F-D4B3-8E816795350A}"/>
              </a:ext>
            </a:extLst>
          </p:cNvPr>
          <p:cNvPicPr>
            <a:picLocks noChangeAspect="1"/>
          </p:cNvPicPr>
          <p:nvPr/>
        </p:nvPicPr>
        <p:blipFill>
          <a:blip r:embed="rId3"/>
          <a:stretch>
            <a:fillRect/>
          </a:stretch>
        </p:blipFill>
        <p:spPr>
          <a:xfrm>
            <a:off x="99384" y="193286"/>
            <a:ext cx="1382742" cy="1568750"/>
          </a:xfrm>
          <a:prstGeom prst="rect">
            <a:avLst/>
          </a:prstGeom>
        </p:spPr>
      </p:pic>
      <p:sp>
        <p:nvSpPr>
          <p:cNvPr id="2" name="Title 1">
            <a:extLst>
              <a:ext uri="{FF2B5EF4-FFF2-40B4-BE49-F238E27FC236}">
                <a16:creationId xmlns:a16="http://schemas.microsoft.com/office/drawing/2014/main" id="{FED8D7AC-342E-41F1-69D8-845033156591}"/>
              </a:ext>
            </a:extLst>
          </p:cNvPr>
          <p:cNvSpPr>
            <a:spLocks noGrp="1"/>
          </p:cNvSpPr>
          <p:nvPr>
            <p:ph type="title"/>
          </p:nvPr>
        </p:nvSpPr>
        <p:spPr>
          <a:xfrm>
            <a:off x="807109" y="756663"/>
            <a:ext cx="10515600" cy="1325563"/>
          </a:xfrm>
        </p:spPr>
        <p:txBody>
          <a:bodyPr/>
          <a:lstStyle/>
          <a:p>
            <a:pPr algn="ctr"/>
            <a:r>
              <a:rPr lang="en-GB" b="1" dirty="0"/>
              <a:t>How can I prepare myself? </a:t>
            </a:r>
            <a:r>
              <a:rPr lang="en-US" b="1" dirty="0"/>
              <a:t> </a:t>
            </a:r>
          </a:p>
        </p:txBody>
      </p:sp>
      <p:sp>
        <p:nvSpPr>
          <p:cNvPr id="7" name="Content Placeholder 2"/>
          <p:cNvSpPr txBox="1">
            <a:spLocks/>
          </p:cNvSpPr>
          <p:nvPr/>
        </p:nvSpPr>
        <p:spPr>
          <a:xfrm>
            <a:off x="807109" y="1790665"/>
            <a:ext cx="10331946" cy="48810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arenR"/>
              <a:tabLst/>
              <a:defRPr/>
            </a:pPr>
            <a:r>
              <a:rPr kumimoji="0" lang="en-GB"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Learn the key vocabulary to be able to understand the question </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arenR"/>
              <a:tabLst/>
              <a:defRPr/>
            </a:pPr>
            <a:r>
              <a:rPr kumimoji="0" lang="en-GB"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Watch the news to keep up to date with things going on in society – especially when it comes to Parliament and the Government </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arenR"/>
              <a:tabLst/>
              <a:defRPr/>
            </a:pPr>
            <a:r>
              <a:rPr kumimoji="0" lang="en-GB"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Log onto the school website to find key resources </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arenR"/>
              <a:tabLst/>
              <a:defRPr/>
            </a:pPr>
            <a:r>
              <a:rPr kumimoji="0" lang="en-GB"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Follow the link on the school website to go to the revision page on </a:t>
            </a:r>
            <a:r>
              <a:rPr kumimoji="0" lang="en-GB" sz="20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Padlet</a:t>
            </a:r>
            <a:endParaRPr kumimoji="0" lang="en-GB"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arenR"/>
              <a:tabLst/>
              <a:defRPr/>
            </a:pPr>
            <a:r>
              <a:rPr kumimoji="0" lang="en-GB"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Practice exam papers  </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arenR"/>
              <a:tabLst/>
              <a:defRPr/>
            </a:pPr>
            <a:endParaRPr kumimoji="0" lang="en-GB"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4" name="Picture 3"/>
          <p:cNvPicPr>
            <a:picLocks noChangeAspect="1"/>
          </p:cNvPicPr>
          <p:nvPr/>
        </p:nvPicPr>
        <p:blipFill>
          <a:blip r:embed="rId4"/>
          <a:stretch>
            <a:fillRect/>
          </a:stretch>
        </p:blipFill>
        <p:spPr>
          <a:xfrm>
            <a:off x="973709" y="5222514"/>
            <a:ext cx="2496999" cy="946965"/>
          </a:xfrm>
          <a:prstGeom prst="rect">
            <a:avLst/>
          </a:prstGeom>
        </p:spPr>
      </p:pic>
      <p:pic>
        <p:nvPicPr>
          <p:cNvPr id="6" name="Picture 5"/>
          <p:cNvPicPr>
            <a:picLocks noChangeAspect="1"/>
          </p:cNvPicPr>
          <p:nvPr/>
        </p:nvPicPr>
        <p:blipFill>
          <a:blip r:embed="rId5"/>
          <a:stretch>
            <a:fillRect/>
          </a:stretch>
        </p:blipFill>
        <p:spPr>
          <a:xfrm>
            <a:off x="3587880" y="4231166"/>
            <a:ext cx="2192565" cy="1233619"/>
          </a:xfrm>
          <a:prstGeom prst="rect">
            <a:avLst/>
          </a:prstGeom>
        </p:spPr>
      </p:pic>
      <p:pic>
        <p:nvPicPr>
          <p:cNvPr id="8" name="Picture 7"/>
          <p:cNvPicPr>
            <a:picLocks noChangeAspect="1"/>
          </p:cNvPicPr>
          <p:nvPr/>
        </p:nvPicPr>
        <p:blipFill>
          <a:blip r:embed="rId6"/>
          <a:stretch>
            <a:fillRect/>
          </a:stretch>
        </p:blipFill>
        <p:spPr>
          <a:xfrm>
            <a:off x="6134308" y="3786968"/>
            <a:ext cx="5029190" cy="2382511"/>
          </a:xfrm>
          <a:prstGeom prst="rect">
            <a:avLst/>
          </a:prstGeom>
        </p:spPr>
      </p:pic>
      <p:cxnSp>
        <p:nvCxnSpPr>
          <p:cNvPr id="11" name="Straight Arrow Connector 10"/>
          <p:cNvCxnSpPr/>
          <p:nvPr/>
        </p:nvCxnSpPr>
        <p:spPr>
          <a:xfrm>
            <a:off x="9053747" y="3405691"/>
            <a:ext cx="431075" cy="349360"/>
          </a:xfrm>
          <a:prstGeom prst="straightConnector1">
            <a:avLst/>
          </a:prstGeom>
          <a:noFill/>
          <a:ln w="50800" cap="flat" cmpd="sng" algn="ctr">
            <a:solidFill>
              <a:sysClr val="windowText" lastClr="000000"/>
            </a:solidFill>
            <a:prstDash val="solid"/>
            <a:miter lim="800000"/>
            <a:tailEnd type="triangle"/>
          </a:ln>
          <a:effectLst/>
        </p:spPr>
      </p:cxnSp>
    </p:spTree>
    <p:extLst>
      <p:ext uri="{BB962C8B-B14F-4D97-AF65-F5344CB8AC3E}">
        <p14:creationId xmlns:p14="http://schemas.microsoft.com/office/powerpoint/2010/main" val="639225724"/>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B6E73B-6A8D-823B-401F-B3683420A61E}"/>
              </a:ext>
            </a:extLst>
          </p:cNvPr>
          <p:cNvSpPr/>
          <p:nvPr/>
        </p:nvSpPr>
        <p:spPr>
          <a:xfrm>
            <a:off x="807109" y="728034"/>
            <a:ext cx="10466715" cy="5549658"/>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descr="Text, whiteboard&#10;&#10;Description automatically generated">
            <a:extLst>
              <a:ext uri="{FF2B5EF4-FFF2-40B4-BE49-F238E27FC236}">
                <a16:creationId xmlns:a16="http://schemas.microsoft.com/office/drawing/2014/main" id="{88F88E49-1C30-EAE2-9B18-235A95F9AEFA}"/>
              </a:ext>
            </a:extLst>
          </p:cNvPr>
          <p:cNvPicPr>
            <a:picLocks noChangeAspect="1"/>
          </p:cNvPicPr>
          <p:nvPr/>
        </p:nvPicPr>
        <p:blipFill>
          <a:blip r:embed="rId2"/>
          <a:stretch>
            <a:fillRect/>
          </a:stretch>
        </p:blipFill>
        <p:spPr>
          <a:xfrm>
            <a:off x="10437514" y="132182"/>
            <a:ext cx="1524898" cy="1834730"/>
          </a:xfrm>
          <a:prstGeom prst="rect">
            <a:avLst/>
          </a:prstGeom>
        </p:spPr>
      </p:pic>
      <p:pic>
        <p:nvPicPr>
          <p:cNvPr id="10" name="Picture 10" descr="Logo, company name&#10;&#10;Description automatically generated">
            <a:extLst>
              <a:ext uri="{FF2B5EF4-FFF2-40B4-BE49-F238E27FC236}">
                <a16:creationId xmlns:a16="http://schemas.microsoft.com/office/drawing/2014/main" id="{D69D06A3-D2D0-603F-D4B3-8E816795350A}"/>
              </a:ext>
            </a:extLst>
          </p:cNvPr>
          <p:cNvPicPr>
            <a:picLocks noChangeAspect="1"/>
          </p:cNvPicPr>
          <p:nvPr/>
        </p:nvPicPr>
        <p:blipFill>
          <a:blip r:embed="rId3"/>
          <a:stretch>
            <a:fillRect/>
          </a:stretch>
        </p:blipFill>
        <p:spPr>
          <a:xfrm>
            <a:off x="99384" y="193286"/>
            <a:ext cx="1382742" cy="1568750"/>
          </a:xfrm>
          <a:prstGeom prst="rect">
            <a:avLst/>
          </a:prstGeom>
        </p:spPr>
      </p:pic>
      <p:sp>
        <p:nvSpPr>
          <p:cNvPr id="2" name="Title 1">
            <a:extLst>
              <a:ext uri="{FF2B5EF4-FFF2-40B4-BE49-F238E27FC236}">
                <a16:creationId xmlns:a16="http://schemas.microsoft.com/office/drawing/2014/main" id="{FED8D7AC-342E-41F1-69D8-845033156591}"/>
              </a:ext>
            </a:extLst>
          </p:cNvPr>
          <p:cNvSpPr>
            <a:spLocks noGrp="1"/>
          </p:cNvSpPr>
          <p:nvPr>
            <p:ph type="title"/>
          </p:nvPr>
        </p:nvSpPr>
        <p:spPr>
          <a:xfrm>
            <a:off x="807109" y="756663"/>
            <a:ext cx="10515600" cy="1325563"/>
          </a:xfrm>
        </p:spPr>
        <p:txBody>
          <a:bodyPr/>
          <a:lstStyle/>
          <a:p>
            <a:pPr algn="ctr"/>
            <a:r>
              <a:rPr lang="en-US" b="1" dirty="0"/>
              <a:t>Revision techniques </a:t>
            </a:r>
          </a:p>
        </p:txBody>
      </p:sp>
      <p:sp>
        <p:nvSpPr>
          <p:cNvPr id="7" name="Content Placeholder 2"/>
          <p:cNvSpPr txBox="1">
            <a:spLocks/>
          </p:cNvSpPr>
          <p:nvPr/>
        </p:nvSpPr>
        <p:spPr>
          <a:xfrm>
            <a:off x="807109" y="1790665"/>
            <a:ext cx="10331946" cy="48810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arenR"/>
              <a:tabLst/>
              <a:defRPr/>
            </a:pPr>
            <a:endParaRPr kumimoji="0" lang="en-GB"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12" name="Picture 11"/>
          <p:cNvPicPr>
            <a:picLocks noChangeAspect="1"/>
          </p:cNvPicPr>
          <p:nvPr/>
        </p:nvPicPr>
        <p:blipFill>
          <a:blip r:embed="rId4"/>
          <a:stretch>
            <a:fillRect/>
          </a:stretch>
        </p:blipFill>
        <p:spPr>
          <a:xfrm>
            <a:off x="1386237" y="1966912"/>
            <a:ext cx="2824050" cy="3869739"/>
          </a:xfrm>
          <a:prstGeom prst="rect">
            <a:avLst/>
          </a:prstGeom>
        </p:spPr>
      </p:pic>
      <p:pic>
        <p:nvPicPr>
          <p:cNvPr id="13" name="Picture 12"/>
          <p:cNvPicPr>
            <a:picLocks noChangeAspect="1"/>
          </p:cNvPicPr>
          <p:nvPr/>
        </p:nvPicPr>
        <p:blipFill>
          <a:blip r:embed="rId5"/>
          <a:stretch>
            <a:fillRect/>
          </a:stretch>
        </p:blipFill>
        <p:spPr>
          <a:xfrm>
            <a:off x="8006432" y="1966911"/>
            <a:ext cx="2670326" cy="3869739"/>
          </a:xfrm>
          <a:prstGeom prst="rect">
            <a:avLst/>
          </a:prstGeom>
        </p:spPr>
      </p:pic>
    </p:spTree>
    <p:extLst>
      <p:ext uri="{BB962C8B-B14F-4D97-AF65-F5344CB8AC3E}">
        <p14:creationId xmlns:p14="http://schemas.microsoft.com/office/powerpoint/2010/main" val="3106713828"/>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14EE4-962D-F6C5-9956-76000556FE7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7312A9F-1AED-08AE-342C-BA82B91DF29F}"/>
              </a:ext>
            </a:extLst>
          </p:cNvPr>
          <p:cNvSpPr>
            <a:spLocks noGrp="1"/>
          </p:cNvSpPr>
          <p:nvPr>
            <p:ph idx="1"/>
          </p:nvPr>
        </p:nvSpPr>
        <p:spPr/>
        <p:txBody>
          <a:bodyPr/>
          <a:lstStyle/>
          <a:p>
            <a:endParaRPr lang="en-US"/>
          </a:p>
        </p:txBody>
      </p:sp>
      <p:pic>
        <p:nvPicPr>
          <p:cNvPr id="5" name="Picture 10" descr="Logo, company name&#10;&#10;Description automatically generated">
            <a:extLst>
              <a:ext uri="{FF2B5EF4-FFF2-40B4-BE49-F238E27FC236}">
                <a16:creationId xmlns:a16="http://schemas.microsoft.com/office/drawing/2014/main" id="{A58E09FD-422B-64F6-A176-81D8BF79DFF7}"/>
              </a:ext>
            </a:extLst>
          </p:cNvPr>
          <p:cNvPicPr>
            <a:picLocks noChangeAspect="1"/>
          </p:cNvPicPr>
          <p:nvPr/>
        </p:nvPicPr>
        <p:blipFill>
          <a:blip r:embed="rId2"/>
          <a:stretch>
            <a:fillRect/>
          </a:stretch>
        </p:blipFill>
        <p:spPr>
          <a:xfrm>
            <a:off x="5312579" y="2219091"/>
            <a:ext cx="1382742" cy="1568750"/>
          </a:xfrm>
          <a:prstGeom prst="rect">
            <a:avLst/>
          </a:prstGeom>
        </p:spPr>
      </p:pic>
    </p:spTree>
    <p:extLst>
      <p:ext uri="{BB962C8B-B14F-4D97-AF65-F5344CB8AC3E}">
        <p14:creationId xmlns:p14="http://schemas.microsoft.com/office/powerpoint/2010/main" val="20055005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nvSpPr>
        <p:spPr>
          <a:xfrm>
            <a:off x="2180706" y="2276873"/>
            <a:ext cx="7772400" cy="1470025"/>
          </a:xfrm>
          <a:prstGeom prst="rect">
            <a:avLst/>
          </a:prstGeom>
          <a:ln>
            <a:solidFill>
              <a:schemeClr val="accent1"/>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a:t>KS4 Information Evening:</a:t>
            </a:r>
          </a:p>
          <a:p>
            <a:r>
              <a:rPr lang="en-GB" b="1" dirty="0"/>
              <a:t>English Language and Literature</a:t>
            </a:r>
          </a:p>
        </p:txBody>
      </p:sp>
      <p:sp>
        <p:nvSpPr>
          <p:cNvPr id="4" name="TextBox 3"/>
          <p:cNvSpPr txBox="1"/>
          <p:nvPr/>
        </p:nvSpPr>
        <p:spPr>
          <a:xfrm>
            <a:off x="3942670" y="3861048"/>
            <a:ext cx="4248472" cy="369332"/>
          </a:xfrm>
          <a:prstGeom prst="rect">
            <a:avLst/>
          </a:prstGeom>
          <a:noFill/>
          <a:ln>
            <a:solidFill>
              <a:schemeClr val="accent1"/>
            </a:solidFill>
          </a:ln>
        </p:spPr>
        <p:txBody>
          <a:bodyPr wrap="square" rtlCol="0">
            <a:spAutoFit/>
          </a:bodyPr>
          <a:lstStyle/>
          <a:p>
            <a:pPr algn="ctr"/>
            <a:r>
              <a:rPr lang="en-GB" b="1" dirty="0"/>
              <a:t>October 2022</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6936" y="4801040"/>
            <a:ext cx="1768785" cy="1768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2384" y="116632"/>
            <a:ext cx="996702" cy="1089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063552" y="6200492"/>
            <a:ext cx="2664296" cy="369332"/>
          </a:xfrm>
          <a:prstGeom prst="rect">
            <a:avLst/>
          </a:prstGeom>
          <a:noFill/>
        </p:spPr>
        <p:txBody>
          <a:bodyPr wrap="square" rtlCol="0">
            <a:spAutoFit/>
          </a:bodyPr>
          <a:lstStyle/>
          <a:p>
            <a:r>
              <a:rPr lang="en-GB" dirty="0"/>
              <a:t>Literature </a:t>
            </a:r>
          </a:p>
        </p:txBody>
      </p:sp>
      <p:pic>
        <p:nvPicPr>
          <p:cNvPr id="3" name="Picture 2"/>
          <p:cNvPicPr>
            <a:picLocks noChangeAspect="1"/>
          </p:cNvPicPr>
          <p:nvPr/>
        </p:nvPicPr>
        <p:blipFill>
          <a:blip r:embed="rId4"/>
          <a:stretch>
            <a:fillRect/>
          </a:stretch>
        </p:blipFill>
        <p:spPr>
          <a:xfrm>
            <a:off x="8400256" y="4736956"/>
            <a:ext cx="1800200" cy="1800200"/>
          </a:xfrm>
          <a:prstGeom prst="rect">
            <a:avLst/>
          </a:prstGeom>
        </p:spPr>
      </p:pic>
      <p:sp>
        <p:nvSpPr>
          <p:cNvPr id="8" name="TextBox 7"/>
          <p:cNvSpPr txBox="1"/>
          <p:nvPr/>
        </p:nvSpPr>
        <p:spPr>
          <a:xfrm>
            <a:off x="8620958" y="6182260"/>
            <a:ext cx="2664296" cy="369332"/>
          </a:xfrm>
          <a:prstGeom prst="rect">
            <a:avLst/>
          </a:prstGeom>
          <a:noFill/>
        </p:spPr>
        <p:txBody>
          <a:bodyPr wrap="square" rtlCol="0">
            <a:spAutoFit/>
          </a:bodyPr>
          <a:lstStyle/>
          <a:p>
            <a:r>
              <a:rPr lang="en-GB" dirty="0"/>
              <a:t>Language </a:t>
            </a:r>
          </a:p>
        </p:txBody>
      </p:sp>
    </p:spTree>
    <p:extLst>
      <p:ext uri="{BB962C8B-B14F-4D97-AF65-F5344CB8AC3E}">
        <p14:creationId xmlns:p14="http://schemas.microsoft.com/office/powerpoint/2010/main" val="2671140801"/>
      </p:ext>
    </p:extLst>
  </p:cSld>
  <p:clrMapOvr>
    <a:masterClrMapping/>
  </p:clrMapOvr>
  <mc:AlternateContent xmlns:mc="http://schemas.openxmlformats.org/markup-compatibility/2006" xmlns:p14="http://schemas.microsoft.com/office/powerpoint/2010/main">
    <mc:Choice Requires="p14">
      <p:transition spd="slow" p14:dur="2000" advTm="38810"/>
    </mc:Choice>
    <mc:Fallback xmlns="">
      <p:transition spd="slow" advTm="3881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B6E73B-6A8D-823B-401F-B3683420A61E}"/>
              </a:ext>
            </a:extLst>
          </p:cNvPr>
          <p:cNvSpPr/>
          <p:nvPr/>
        </p:nvSpPr>
        <p:spPr>
          <a:xfrm>
            <a:off x="807109" y="728034"/>
            <a:ext cx="10466715" cy="5549658"/>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Text, whiteboard&#10;&#10;Description automatically generated">
            <a:extLst>
              <a:ext uri="{FF2B5EF4-FFF2-40B4-BE49-F238E27FC236}">
                <a16:creationId xmlns:a16="http://schemas.microsoft.com/office/drawing/2014/main" id="{88F88E49-1C30-EAE2-9B18-235A95F9AEFA}"/>
              </a:ext>
            </a:extLst>
          </p:cNvPr>
          <p:cNvPicPr>
            <a:picLocks noChangeAspect="1"/>
          </p:cNvPicPr>
          <p:nvPr/>
        </p:nvPicPr>
        <p:blipFill>
          <a:blip r:embed="rId2"/>
          <a:stretch>
            <a:fillRect/>
          </a:stretch>
        </p:blipFill>
        <p:spPr>
          <a:xfrm>
            <a:off x="10437514" y="132182"/>
            <a:ext cx="1524898" cy="1834730"/>
          </a:xfrm>
          <a:prstGeom prst="rect">
            <a:avLst/>
          </a:prstGeom>
        </p:spPr>
      </p:pic>
      <p:pic>
        <p:nvPicPr>
          <p:cNvPr id="10" name="Picture 10" descr="Logo, company name&#10;&#10;Description automatically generated">
            <a:extLst>
              <a:ext uri="{FF2B5EF4-FFF2-40B4-BE49-F238E27FC236}">
                <a16:creationId xmlns:a16="http://schemas.microsoft.com/office/drawing/2014/main" id="{D69D06A3-D2D0-603F-D4B3-8E816795350A}"/>
              </a:ext>
            </a:extLst>
          </p:cNvPr>
          <p:cNvPicPr>
            <a:picLocks noChangeAspect="1"/>
          </p:cNvPicPr>
          <p:nvPr/>
        </p:nvPicPr>
        <p:blipFill>
          <a:blip r:embed="rId3"/>
          <a:stretch>
            <a:fillRect/>
          </a:stretch>
        </p:blipFill>
        <p:spPr>
          <a:xfrm>
            <a:off x="99384" y="193286"/>
            <a:ext cx="1382742" cy="1568750"/>
          </a:xfrm>
          <a:prstGeom prst="rect">
            <a:avLst/>
          </a:prstGeom>
        </p:spPr>
      </p:pic>
      <p:sp>
        <p:nvSpPr>
          <p:cNvPr id="8" name="TextBox 7">
            <a:extLst>
              <a:ext uri="{FF2B5EF4-FFF2-40B4-BE49-F238E27FC236}">
                <a16:creationId xmlns:a16="http://schemas.microsoft.com/office/drawing/2014/main" id="{E85A89B3-26EB-AC35-E987-9C6DDDD38173}"/>
              </a:ext>
            </a:extLst>
          </p:cNvPr>
          <p:cNvSpPr txBox="1"/>
          <p:nvPr/>
        </p:nvSpPr>
        <p:spPr>
          <a:xfrm>
            <a:off x="1032772" y="1776202"/>
            <a:ext cx="425539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800">
              <a:solidFill>
                <a:srgbClr val="7030A0"/>
              </a:solidFill>
              <a:cs typeface="Calibri"/>
            </a:endParaRPr>
          </a:p>
        </p:txBody>
      </p:sp>
      <p:graphicFrame>
        <p:nvGraphicFramePr>
          <p:cNvPr id="2" name="Table 1"/>
          <p:cNvGraphicFramePr>
            <a:graphicFrameLocks noGrp="1"/>
          </p:cNvGraphicFramePr>
          <p:nvPr>
            <p:extLst>
              <p:ext uri="{D42A27DB-BD31-4B8C-83A1-F6EECF244321}">
                <p14:modId xmlns:p14="http://schemas.microsoft.com/office/powerpoint/2010/main" val="2245672350"/>
              </p:ext>
            </p:extLst>
          </p:nvPr>
        </p:nvGraphicFramePr>
        <p:xfrm>
          <a:off x="2189850" y="1524087"/>
          <a:ext cx="7914616" cy="4336704"/>
        </p:xfrm>
        <a:graphic>
          <a:graphicData uri="http://schemas.openxmlformats.org/drawingml/2006/table">
            <a:tbl>
              <a:tblPr firstRow="1" bandRow="1">
                <a:tableStyleId>{5C22544A-7EE6-4342-B048-85BDC9FD1C3A}</a:tableStyleId>
              </a:tblPr>
              <a:tblGrid>
                <a:gridCol w="3957308">
                  <a:extLst>
                    <a:ext uri="{9D8B030D-6E8A-4147-A177-3AD203B41FA5}">
                      <a16:colId xmlns:a16="http://schemas.microsoft.com/office/drawing/2014/main" val="770664168"/>
                    </a:ext>
                  </a:extLst>
                </a:gridCol>
                <a:gridCol w="3957308">
                  <a:extLst>
                    <a:ext uri="{9D8B030D-6E8A-4147-A177-3AD203B41FA5}">
                      <a16:colId xmlns:a16="http://schemas.microsoft.com/office/drawing/2014/main" val="3929474455"/>
                    </a:ext>
                  </a:extLst>
                </a:gridCol>
              </a:tblGrid>
              <a:tr h="1436832">
                <a:tc>
                  <a:txBody>
                    <a:bodyPr/>
                    <a:lstStyle/>
                    <a:p>
                      <a:pPr algn="ctr"/>
                      <a:r>
                        <a:rPr lang="en-GB" sz="2400" b="1" dirty="0">
                          <a:solidFill>
                            <a:srgbClr val="002060"/>
                          </a:solidFill>
                        </a:rPr>
                        <a:t>16</a:t>
                      </a:r>
                      <a:r>
                        <a:rPr lang="en-GB" sz="2400" b="1" baseline="30000" dirty="0">
                          <a:solidFill>
                            <a:srgbClr val="002060"/>
                          </a:solidFill>
                        </a:rPr>
                        <a:t>th</a:t>
                      </a:r>
                      <a:r>
                        <a:rPr lang="en-GB" sz="2400" b="1" dirty="0">
                          <a:solidFill>
                            <a:srgbClr val="002060"/>
                          </a:solidFill>
                        </a:rPr>
                        <a:t> May 2023</a:t>
                      </a:r>
                    </a:p>
                    <a:p>
                      <a:pPr algn="ctr"/>
                      <a:r>
                        <a:rPr lang="en-GB" sz="2400" b="1" dirty="0">
                          <a:solidFill>
                            <a:srgbClr val="002060"/>
                          </a:solidFill>
                        </a:rPr>
                        <a:t>Biology Paper 1 </a:t>
                      </a:r>
                    </a:p>
                    <a:p>
                      <a:pPr algn="ctr"/>
                      <a:r>
                        <a:rPr lang="en-GB" sz="1800" b="1" i="1" dirty="0">
                          <a:solidFill>
                            <a:srgbClr val="002060"/>
                          </a:solidFill>
                        </a:rPr>
                        <a:t>(Cell bio, Organisation, Infection, Bioenergetics)</a:t>
                      </a:r>
                    </a:p>
                  </a:txBody>
                  <a:tcPr>
                    <a:solidFill>
                      <a:srgbClr val="CC99FF"/>
                    </a:solidFill>
                  </a:tcPr>
                </a:tc>
                <a:tc>
                  <a:txBody>
                    <a:bodyPr/>
                    <a:lstStyle/>
                    <a:p>
                      <a:pPr algn="ctr"/>
                      <a:r>
                        <a:rPr lang="en-GB" sz="2400" b="1" dirty="0">
                          <a:solidFill>
                            <a:srgbClr val="002060"/>
                          </a:solidFill>
                        </a:rPr>
                        <a:t>9</a:t>
                      </a:r>
                      <a:r>
                        <a:rPr lang="en-GB" sz="2400" b="1" baseline="30000" dirty="0">
                          <a:solidFill>
                            <a:srgbClr val="002060"/>
                          </a:solidFill>
                        </a:rPr>
                        <a:t>th</a:t>
                      </a:r>
                      <a:r>
                        <a:rPr lang="en-GB" sz="2400" b="1" dirty="0">
                          <a:solidFill>
                            <a:srgbClr val="002060"/>
                          </a:solidFill>
                        </a:rPr>
                        <a:t> June 2023</a:t>
                      </a:r>
                    </a:p>
                    <a:p>
                      <a:pPr algn="ctr"/>
                      <a:r>
                        <a:rPr lang="en-GB" sz="2400" b="1" dirty="0">
                          <a:solidFill>
                            <a:srgbClr val="002060"/>
                          </a:solidFill>
                        </a:rPr>
                        <a:t>Biology Paper 2</a:t>
                      </a:r>
                    </a:p>
                    <a:p>
                      <a:pPr algn="ctr"/>
                      <a:r>
                        <a:rPr lang="en-GB" sz="1800" b="1" i="1" dirty="0">
                          <a:solidFill>
                            <a:srgbClr val="002060"/>
                          </a:solidFill>
                        </a:rPr>
                        <a:t>(Homeostasis, Inheritance,</a:t>
                      </a:r>
                      <a:r>
                        <a:rPr lang="en-GB" sz="1800" b="1" i="1" baseline="0" dirty="0">
                          <a:solidFill>
                            <a:srgbClr val="002060"/>
                          </a:solidFill>
                        </a:rPr>
                        <a:t> Ecology)</a:t>
                      </a:r>
                      <a:endParaRPr lang="en-GB" sz="1800" b="1" i="1" dirty="0">
                        <a:solidFill>
                          <a:srgbClr val="002060"/>
                        </a:solidFill>
                      </a:endParaRPr>
                    </a:p>
                    <a:p>
                      <a:pPr algn="ctr"/>
                      <a:endParaRPr lang="en-GB" sz="2400" b="1" dirty="0">
                        <a:solidFill>
                          <a:srgbClr val="002060"/>
                        </a:solidFill>
                      </a:endParaRPr>
                    </a:p>
                  </a:txBody>
                  <a:tcPr>
                    <a:solidFill>
                      <a:srgbClr val="CC99FF"/>
                    </a:solidFill>
                  </a:tcPr>
                </a:tc>
                <a:extLst>
                  <a:ext uri="{0D108BD9-81ED-4DB2-BD59-A6C34878D82A}">
                    <a16:rowId xmlns:a16="http://schemas.microsoft.com/office/drawing/2014/main" val="554696027"/>
                  </a:ext>
                </a:extLst>
              </a:tr>
              <a:tr h="1436832">
                <a:tc>
                  <a:txBody>
                    <a:bodyPr/>
                    <a:lstStyle/>
                    <a:p>
                      <a:pPr algn="ctr"/>
                      <a:r>
                        <a:rPr lang="en-GB" sz="2400" b="1" dirty="0">
                          <a:solidFill>
                            <a:srgbClr val="002060"/>
                          </a:solidFill>
                        </a:rPr>
                        <a:t>23</a:t>
                      </a:r>
                      <a:r>
                        <a:rPr lang="en-GB" sz="2400" b="1" baseline="30000" dirty="0">
                          <a:solidFill>
                            <a:srgbClr val="002060"/>
                          </a:solidFill>
                        </a:rPr>
                        <a:t>rd</a:t>
                      </a:r>
                      <a:r>
                        <a:rPr lang="en-GB" sz="2400" b="1" dirty="0">
                          <a:solidFill>
                            <a:srgbClr val="002060"/>
                          </a:solidFill>
                        </a:rPr>
                        <a:t> May 2023</a:t>
                      </a:r>
                    </a:p>
                    <a:p>
                      <a:pPr algn="ctr"/>
                      <a:r>
                        <a:rPr lang="en-GB" sz="2400" b="1" dirty="0">
                          <a:solidFill>
                            <a:srgbClr val="002060"/>
                          </a:solidFill>
                        </a:rPr>
                        <a:t>Chemistry Paper 1</a:t>
                      </a:r>
                    </a:p>
                    <a:p>
                      <a:pPr algn="ctr"/>
                      <a:r>
                        <a:rPr lang="en-GB" sz="1400" b="1" i="1" dirty="0">
                          <a:solidFill>
                            <a:srgbClr val="002060"/>
                          </a:solidFill>
                        </a:rPr>
                        <a:t>(Atomic structure,</a:t>
                      </a:r>
                      <a:r>
                        <a:rPr lang="en-GB" sz="1400" b="1" i="1" baseline="0" dirty="0">
                          <a:solidFill>
                            <a:srgbClr val="002060"/>
                          </a:solidFill>
                        </a:rPr>
                        <a:t> Periodic table, Quantitative, Chemical changes, energy changes)</a:t>
                      </a:r>
                      <a:endParaRPr lang="en-GB" sz="1400" b="1" i="1" dirty="0">
                        <a:solidFill>
                          <a:srgbClr val="002060"/>
                        </a:solidFill>
                      </a:endParaRPr>
                    </a:p>
                  </a:txBody>
                  <a:tcPr>
                    <a:solidFill>
                      <a:srgbClr val="CC99FF"/>
                    </a:solidFill>
                  </a:tcPr>
                </a:tc>
                <a:tc>
                  <a:txBody>
                    <a:bodyPr/>
                    <a:lstStyle/>
                    <a:p>
                      <a:pPr algn="ctr"/>
                      <a:r>
                        <a:rPr lang="en-GB" sz="2400" b="1" dirty="0">
                          <a:solidFill>
                            <a:srgbClr val="002060"/>
                          </a:solidFill>
                        </a:rPr>
                        <a:t>13</a:t>
                      </a:r>
                      <a:r>
                        <a:rPr lang="en-GB" sz="2400" b="1" baseline="30000" dirty="0">
                          <a:solidFill>
                            <a:srgbClr val="002060"/>
                          </a:solidFill>
                        </a:rPr>
                        <a:t>th</a:t>
                      </a:r>
                      <a:r>
                        <a:rPr lang="en-GB" sz="2400" b="1" dirty="0">
                          <a:solidFill>
                            <a:srgbClr val="002060"/>
                          </a:solidFill>
                        </a:rPr>
                        <a:t> June 2023</a:t>
                      </a:r>
                    </a:p>
                    <a:p>
                      <a:pPr algn="ctr"/>
                      <a:r>
                        <a:rPr lang="en-GB" sz="2400" b="1" dirty="0">
                          <a:solidFill>
                            <a:srgbClr val="002060"/>
                          </a:solidFill>
                        </a:rPr>
                        <a:t>Chemistry Paper 2</a:t>
                      </a:r>
                    </a:p>
                    <a:p>
                      <a:pPr algn="ctr"/>
                      <a:r>
                        <a:rPr lang="en-GB" sz="1600" b="1" i="1" dirty="0">
                          <a:solidFill>
                            <a:srgbClr val="002060"/>
                          </a:solidFill>
                        </a:rPr>
                        <a:t>(Rates, organic, chemical analysis, atmosphere, using resources)</a:t>
                      </a:r>
                    </a:p>
                  </a:txBody>
                  <a:tcPr>
                    <a:solidFill>
                      <a:srgbClr val="CC99FF"/>
                    </a:solidFill>
                  </a:tcPr>
                </a:tc>
                <a:extLst>
                  <a:ext uri="{0D108BD9-81ED-4DB2-BD59-A6C34878D82A}">
                    <a16:rowId xmlns:a16="http://schemas.microsoft.com/office/drawing/2014/main" val="1888596826"/>
                  </a:ext>
                </a:extLst>
              </a:tr>
              <a:tr h="1436832">
                <a:tc>
                  <a:txBody>
                    <a:bodyPr/>
                    <a:lstStyle/>
                    <a:p>
                      <a:pPr algn="ctr"/>
                      <a:r>
                        <a:rPr lang="en-GB" sz="2400" b="1" dirty="0">
                          <a:solidFill>
                            <a:srgbClr val="002060"/>
                          </a:solidFill>
                        </a:rPr>
                        <a:t>25</a:t>
                      </a:r>
                      <a:r>
                        <a:rPr lang="en-GB" sz="2400" b="1" baseline="30000" dirty="0">
                          <a:solidFill>
                            <a:srgbClr val="002060"/>
                          </a:solidFill>
                        </a:rPr>
                        <a:t>th</a:t>
                      </a:r>
                      <a:r>
                        <a:rPr lang="en-GB" sz="2400" b="1" baseline="0" dirty="0">
                          <a:solidFill>
                            <a:srgbClr val="002060"/>
                          </a:solidFill>
                        </a:rPr>
                        <a:t> May 2023</a:t>
                      </a:r>
                    </a:p>
                    <a:p>
                      <a:pPr algn="ctr"/>
                      <a:r>
                        <a:rPr lang="en-GB" sz="2400" b="1" baseline="0" dirty="0">
                          <a:solidFill>
                            <a:srgbClr val="002060"/>
                          </a:solidFill>
                        </a:rPr>
                        <a:t>Physics Paper 1 </a:t>
                      </a:r>
                    </a:p>
                    <a:p>
                      <a:pPr algn="ctr"/>
                      <a:r>
                        <a:rPr lang="en-GB" sz="1600" b="1" i="1" baseline="0" dirty="0">
                          <a:solidFill>
                            <a:srgbClr val="002060"/>
                          </a:solidFill>
                        </a:rPr>
                        <a:t>(Energy, Electricity, Particle model, </a:t>
                      </a:r>
                    </a:p>
                    <a:p>
                      <a:pPr algn="ctr"/>
                      <a:r>
                        <a:rPr lang="en-GB" sz="1600" b="1" i="1" baseline="0" dirty="0">
                          <a:solidFill>
                            <a:srgbClr val="002060"/>
                          </a:solidFill>
                        </a:rPr>
                        <a:t>Atomic structure)</a:t>
                      </a:r>
                      <a:endParaRPr lang="en-GB" sz="1600" b="1" i="1" dirty="0">
                        <a:solidFill>
                          <a:srgbClr val="002060"/>
                        </a:solidFill>
                      </a:endParaRPr>
                    </a:p>
                  </a:txBody>
                  <a:tcPr>
                    <a:solidFill>
                      <a:srgbClr val="CC99FF"/>
                    </a:solidFill>
                  </a:tcPr>
                </a:tc>
                <a:tc>
                  <a:txBody>
                    <a:bodyPr/>
                    <a:lstStyle/>
                    <a:p>
                      <a:pPr algn="ctr"/>
                      <a:r>
                        <a:rPr lang="en-GB" sz="2400" b="1" dirty="0">
                          <a:solidFill>
                            <a:srgbClr val="002060"/>
                          </a:solidFill>
                        </a:rPr>
                        <a:t>16</a:t>
                      </a:r>
                      <a:r>
                        <a:rPr lang="en-GB" sz="2400" b="1" baseline="30000" dirty="0">
                          <a:solidFill>
                            <a:srgbClr val="002060"/>
                          </a:solidFill>
                        </a:rPr>
                        <a:t>th</a:t>
                      </a:r>
                      <a:r>
                        <a:rPr lang="en-GB" sz="2400" b="1" dirty="0">
                          <a:solidFill>
                            <a:srgbClr val="002060"/>
                          </a:solidFill>
                        </a:rPr>
                        <a:t> June 2023</a:t>
                      </a:r>
                    </a:p>
                    <a:p>
                      <a:pPr algn="ctr"/>
                      <a:r>
                        <a:rPr lang="en-GB" sz="2400" b="1" dirty="0">
                          <a:solidFill>
                            <a:srgbClr val="002060"/>
                          </a:solidFill>
                        </a:rPr>
                        <a:t>Physics Paper 2</a:t>
                      </a:r>
                    </a:p>
                    <a:p>
                      <a:pPr algn="ctr"/>
                      <a:r>
                        <a:rPr lang="en-GB" sz="1600" b="1" dirty="0">
                          <a:solidFill>
                            <a:srgbClr val="002060"/>
                          </a:solidFill>
                        </a:rPr>
                        <a:t>(Forces, Waves, Magnetism)</a:t>
                      </a:r>
                    </a:p>
                    <a:p>
                      <a:pPr algn="ctr"/>
                      <a:r>
                        <a:rPr lang="en-GB" sz="1600" b="1" dirty="0">
                          <a:solidFill>
                            <a:srgbClr val="002060"/>
                          </a:solidFill>
                        </a:rPr>
                        <a:t>+ Space physics triple only</a:t>
                      </a:r>
                    </a:p>
                  </a:txBody>
                  <a:tcPr>
                    <a:solidFill>
                      <a:srgbClr val="CC99FF"/>
                    </a:solidFill>
                  </a:tcPr>
                </a:tc>
                <a:extLst>
                  <a:ext uri="{0D108BD9-81ED-4DB2-BD59-A6C34878D82A}">
                    <a16:rowId xmlns:a16="http://schemas.microsoft.com/office/drawing/2014/main" val="2852574423"/>
                  </a:ext>
                </a:extLst>
              </a:tr>
            </a:tbl>
          </a:graphicData>
        </a:graphic>
      </p:graphicFrame>
      <p:pic>
        <p:nvPicPr>
          <p:cNvPr id="12" name="Picture 11" descr="Image result for AQA">
            <a:extLst>
              <a:ext uri="{FF2B5EF4-FFF2-40B4-BE49-F238E27FC236}">
                <a16:creationId xmlns:a16="http://schemas.microsoft.com/office/drawing/2014/main" id="{7B834951-0F43-5245-A598-A6E30B43058F}"/>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40754" y="864754"/>
            <a:ext cx="1212807" cy="522613"/>
          </a:xfrm>
          <a:prstGeom prst="rect">
            <a:avLst/>
          </a:prstGeom>
          <a:noFill/>
          <a:ln>
            <a:noFill/>
          </a:ln>
        </p:spPr>
      </p:pic>
    </p:spTree>
    <p:extLst>
      <p:ext uri="{BB962C8B-B14F-4D97-AF65-F5344CB8AC3E}">
        <p14:creationId xmlns:p14="http://schemas.microsoft.com/office/powerpoint/2010/main" val="3764201075"/>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7355160" cy="706090"/>
          </a:xfrm>
          <a:ln w="57150">
            <a:solidFill>
              <a:schemeClr val="accent1"/>
            </a:solidFill>
          </a:ln>
        </p:spPr>
        <p:txBody>
          <a:bodyPr>
            <a:normAutofit fontScale="90000"/>
          </a:bodyPr>
          <a:lstStyle/>
          <a:p>
            <a:r>
              <a:rPr lang="en-GB" dirty="0"/>
              <a:t>Content</a:t>
            </a:r>
          </a:p>
        </p:txBody>
      </p:sp>
      <p:sp>
        <p:nvSpPr>
          <p:cNvPr id="3" name="Content Placeholder 2"/>
          <p:cNvSpPr>
            <a:spLocks noGrp="1"/>
          </p:cNvSpPr>
          <p:nvPr>
            <p:ph idx="1"/>
          </p:nvPr>
        </p:nvSpPr>
        <p:spPr>
          <a:xfrm>
            <a:off x="1981200" y="1600201"/>
            <a:ext cx="8229600" cy="4205063"/>
          </a:xfrm>
          <a:ln>
            <a:solidFill>
              <a:schemeClr val="accent1"/>
            </a:solidFill>
          </a:ln>
        </p:spPr>
        <p:txBody>
          <a:bodyPr/>
          <a:lstStyle/>
          <a:p>
            <a:r>
              <a:rPr lang="en-GB" dirty="0"/>
              <a:t>Structure of GCSE (9-1)</a:t>
            </a:r>
          </a:p>
          <a:p>
            <a:r>
              <a:rPr lang="en-GB" dirty="0"/>
              <a:t>Language and Literature Courses Overview  </a:t>
            </a:r>
          </a:p>
          <a:p>
            <a:r>
              <a:rPr lang="en-GB" dirty="0"/>
              <a:t>Examples of GCSE questions</a:t>
            </a:r>
          </a:p>
          <a:p>
            <a:r>
              <a:rPr lang="en-GB" dirty="0"/>
              <a:t>Any adjustments due to </a:t>
            </a:r>
            <a:r>
              <a:rPr lang="en-GB" dirty="0" err="1"/>
              <a:t>COVID</a:t>
            </a:r>
            <a:r>
              <a:rPr lang="en-GB" dirty="0"/>
              <a:t>-19?</a:t>
            </a:r>
          </a:p>
          <a:p>
            <a:r>
              <a:rPr lang="en-GB" dirty="0"/>
              <a:t>Recommended resources</a:t>
            </a: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2384" y="29174"/>
            <a:ext cx="996702" cy="1089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2398194"/>
      </p:ext>
    </p:extLst>
  </p:cSld>
  <p:clrMapOvr>
    <a:masterClrMapping/>
  </p:clrMapOvr>
  <mc:AlternateContent xmlns:mc="http://schemas.openxmlformats.org/markup-compatibility/2006" xmlns:p14="http://schemas.microsoft.com/office/powerpoint/2010/main">
    <mc:Choice Requires="p14">
      <p:transition spd="slow" p14:dur="2000" advTm="51579"/>
    </mc:Choice>
    <mc:Fallback xmlns="">
      <p:transition spd="slow" advTm="51579"/>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44455"/>
            <a:ext cx="7812360" cy="634082"/>
          </a:xfrm>
          <a:ln>
            <a:solidFill>
              <a:schemeClr val="accent1"/>
            </a:solidFill>
          </a:ln>
        </p:spPr>
        <p:txBody>
          <a:bodyPr>
            <a:normAutofit fontScale="90000"/>
          </a:bodyPr>
          <a:lstStyle/>
          <a:p>
            <a:r>
              <a:rPr lang="en-GB" sz="3600" u="sng" dirty="0"/>
              <a:t>GCSE English and English Literature (9 - 1)</a:t>
            </a:r>
          </a:p>
        </p:txBody>
      </p:sp>
      <p:sp>
        <p:nvSpPr>
          <p:cNvPr id="3" name="Content Placeholder 2"/>
          <p:cNvSpPr>
            <a:spLocks noGrp="1"/>
          </p:cNvSpPr>
          <p:nvPr>
            <p:ph idx="1"/>
          </p:nvPr>
        </p:nvSpPr>
        <p:spPr/>
        <p:txBody>
          <a:bodyPr>
            <a:normAutofit fontScale="85000" lnSpcReduction="20000"/>
          </a:bodyPr>
          <a:lstStyle/>
          <a:p>
            <a:pPr marL="0" indent="0">
              <a:buNone/>
            </a:pPr>
            <a:r>
              <a:rPr lang="en-GB" sz="3500" dirty="0"/>
              <a:t>(Source: </a:t>
            </a:r>
            <a:r>
              <a:rPr lang="en-GB" sz="3500" dirty="0" err="1"/>
              <a:t>Ofqual</a:t>
            </a:r>
            <a:r>
              <a:rPr lang="en-GB" sz="3500" dirty="0"/>
              <a:t>, the exam board regulator)</a:t>
            </a:r>
          </a:p>
          <a:p>
            <a:r>
              <a:rPr lang="en-GB" sz="3500" dirty="0"/>
              <a:t>First assessed in June 2017</a:t>
            </a:r>
          </a:p>
          <a:p>
            <a:r>
              <a:rPr lang="en-GB" sz="3500" dirty="0"/>
              <a:t>New GCSE content will be more challenging</a:t>
            </a:r>
          </a:p>
          <a:p>
            <a:r>
              <a:rPr lang="en-GB" sz="3500" dirty="0"/>
              <a:t>The new grades are being brought in to signal that GCSEs have been reformed and to better differentiate between students of different abilities</a:t>
            </a:r>
          </a:p>
          <a:p>
            <a:r>
              <a:rPr lang="en-GB" sz="3500" dirty="0"/>
              <a:t>Grade 9 is the highest award </a:t>
            </a:r>
          </a:p>
          <a:p>
            <a:r>
              <a:rPr lang="en-GB" sz="3500" dirty="0"/>
              <a:t>Fewer Grade 9s will be awarded than A* (Summer 2017 3% of students)</a:t>
            </a:r>
          </a:p>
          <a:p>
            <a:endParaRPr lang="en-GB" sz="3500" dirty="0"/>
          </a:p>
          <a:p>
            <a:pPr marL="0" indent="0">
              <a:buNone/>
            </a:pPr>
            <a:endParaRPr lang="en-GB"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2384" y="116632"/>
            <a:ext cx="996702" cy="1089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8291627"/>
      </p:ext>
    </p:extLst>
  </p:cSld>
  <p:clrMapOvr>
    <a:masterClrMapping/>
  </p:clrMapOvr>
  <mc:AlternateContent xmlns:mc="http://schemas.openxmlformats.org/markup-compatibility/2006" xmlns:p14="http://schemas.microsoft.com/office/powerpoint/2010/main">
    <mc:Choice Requires="p14">
      <p:transition spd="slow" p14:dur="2000" advTm="59475"/>
    </mc:Choice>
    <mc:Fallback xmlns="">
      <p:transition spd="slow" advTm="59475"/>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3512" y="123350"/>
            <a:ext cx="7992888" cy="1152128"/>
          </a:xfrm>
          <a:ln>
            <a:solidFill>
              <a:schemeClr val="accent1"/>
            </a:solidFill>
          </a:ln>
        </p:spPr>
        <p:txBody>
          <a:bodyPr>
            <a:noAutofit/>
          </a:bodyPr>
          <a:lstStyle/>
          <a:p>
            <a:pPr algn="l"/>
            <a:r>
              <a:rPr lang="en-GB" sz="3600" b="1" dirty="0"/>
              <a:t>English Language: Consisting of 2 papers and a spoken language endorsement  </a:t>
            </a:r>
          </a:p>
        </p:txBody>
      </p:sp>
      <p:sp>
        <p:nvSpPr>
          <p:cNvPr id="4" name="TextBox 3"/>
          <p:cNvSpPr txBox="1"/>
          <p:nvPr/>
        </p:nvSpPr>
        <p:spPr>
          <a:xfrm>
            <a:off x="1703512" y="4941418"/>
            <a:ext cx="4752528" cy="1323439"/>
          </a:xfrm>
          <a:prstGeom prst="rect">
            <a:avLst/>
          </a:prstGeom>
          <a:noFill/>
          <a:ln>
            <a:solidFill>
              <a:schemeClr val="accent1"/>
            </a:solidFill>
          </a:ln>
        </p:spPr>
        <p:txBody>
          <a:bodyPr wrap="square" rtlCol="0">
            <a:spAutoFit/>
          </a:bodyPr>
          <a:lstStyle/>
          <a:p>
            <a:r>
              <a:rPr lang="en-GB" sz="2000" b="1" dirty="0"/>
              <a:t>Language Paper 1</a:t>
            </a:r>
          </a:p>
          <a:p>
            <a:r>
              <a:rPr lang="en-GB" sz="2000" b="1" dirty="0"/>
              <a:t>Language Paper 2</a:t>
            </a:r>
          </a:p>
          <a:p>
            <a:endParaRPr lang="en-GB" sz="2000" b="1" dirty="0"/>
          </a:p>
          <a:p>
            <a:r>
              <a:rPr lang="en-GB" sz="2000" b="1" dirty="0"/>
              <a:t>Spoken Language Endorsement </a:t>
            </a:r>
          </a:p>
        </p:txBody>
      </p:sp>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2384" y="116632"/>
            <a:ext cx="996702" cy="1089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rotWithShape="1">
          <a:blip r:embed="rId3"/>
          <a:srcRect l="27114" t="24406" r="30805" b="32282"/>
          <a:stretch/>
        </p:blipFill>
        <p:spPr>
          <a:xfrm>
            <a:off x="1781196" y="1319084"/>
            <a:ext cx="4204627" cy="3245677"/>
          </a:xfrm>
          <a:prstGeom prst="rect">
            <a:avLst/>
          </a:prstGeom>
        </p:spPr>
      </p:pic>
      <p:pic>
        <p:nvPicPr>
          <p:cNvPr id="5" name="Picture 4"/>
          <p:cNvPicPr>
            <a:picLocks noChangeAspect="1"/>
          </p:cNvPicPr>
          <p:nvPr/>
        </p:nvPicPr>
        <p:blipFill rotWithShape="1">
          <a:blip r:embed="rId4"/>
          <a:srcRect l="27113" t="27360" r="24899" b="26375"/>
          <a:stretch/>
        </p:blipFill>
        <p:spPr>
          <a:xfrm>
            <a:off x="6136352" y="1282196"/>
            <a:ext cx="4532392" cy="3277268"/>
          </a:xfrm>
          <a:prstGeom prst="rect">
            <a:avLst/>
          </a:prstGeom>
        </p:spPr>
      </p:pic>
      <p:pic>
        <p:nvPicPr>
          <p:cNvPr id="6" name="Picture 5"/>
          <p:cNvPicPr>
            <a:picLocks noChangeAspect="1"/>
          </p:cNvPicPr>
          <p:nvPr/>
        </p:nvPicPr>
        <p:blipFill rotWithShape="1">
          <a:blip r:embed="rId5"/>
          <a:srcRect l="27114" t="31297" r="27114" b="22438"/>
          <a:stretch/>
        </p:blipFill>
        <p:spPr>
          <a:xfrm>
            <a:off x="7398416" y="4481736"/>
            <a:ext cx="3134646" cy="2376264"/>
          </a:xfrm>
          <a:prstGeom prst="rect">
            <a:avLst/>
          </a:prstGeom>
        </p:spPr>
      </p:pic>
    </p:spTree>
    <p:extLst>
      <p:ext uri="{BB962C8B-B14F-4D97-AF65-F5344CB8AC3E}">
        <p14:creationId xmlns:p14="http://schemas.microsoft.com/office/powerpoint/2010/main" val="3367291711"/>
      </p:ext>
    </p:extLst>
  </p:cSld>
  <p:clrMapOvr>
    <a:masterClrMapping/>
  </p:clrMapOvr>
  <mc:AlternateContent xmlns:mc="http://schemas.openxmlformats.org/markup-compatibility/2006" xmlns:p14="http://schemas.microsoft.com/office/powerpoint/2010/main">
    <mc:Choice Requires="p14">
      <p:transition spd="slow" p14:dur="2000" advTm="184170"/>
    </mc:Choice>
    <mc:Fallback xmlns="">
      <p:transition spd="slow" advTm="18417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703512" y="123350"/>
            <a:ext cx="7992888" cy="1152128"/>
          </a:xfrm>
          <a:prstGeom prst="rect">
            <a:avLst/>
          </a:prstGeom>
          <a:ln>
            <a:solidFill>
              <a:schemeClr val="accent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600" b="1" dirty="0"/>
              <a:t>English Literature: Consisting of 2 papers</a:t>
            </a: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2384" y="116632"/>
            <a:ext cx="996702" cy="1089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587" t="15577" r="14904" b="20961"/>
          <a:stretch/>
        </p:blipFill>
        <p:spPr bwMode="auto">
          <a:xfrm>
            <a:off x="1703512" y="1479709"/>
            <a:ext cx="4401900" cy="3058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7163" t="14615" r="15048" b="10000"/>
          <a:stretch/>
        </p:blipFill>
        <p:spPr bwMode="auto">
          <a:xfrm>
            <a:off x="6240017" y="1465641"/>
            <a:ext cx="4214077" cy="3514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3244" y="5288770"/>
            <a:ext cx="797213" cy="1244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6138" y="5364804"/>
            <a:ext cx="1028066" cy="1139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AutoShape 6" descr="Image result for much ado about nothing  front cover play"/>
          <p:cNvSpPr>
            <a:spLocks noChangeAspect="1" noChangeArrowheads="1"/>
          </p:cNvSpPr>
          <p:nvPr/>
        </p:nvSpPr>
        <p:spPr bwMode="auto">
          <a:xfrm>
            <a:off x="15240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128"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20336" y="5379919"/>
            <a:ext cx="974514" cy="137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Plus 7"/>
          <p:cNvSpPr/>
          <p:nvPr/>
        </p:nvSpPr>
        <p:spPr>
          <a:xfrm>
            <a:off x="3990042" y="5644598"/>
            <a:ext cx="377063" cy="370622"/>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Plus 13"/>
          <p:cNvSpPr/>
          <p:nvPr/>
        </p:nvSpPr>
        <p:spPr>
          <a:xfrm>
            <a:off x="5728350" y="5613815"/>
            <a:ext cx="377063" cy="370622"/>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Plus 14"/>
          <p:cNvSpPr/>
          <p:nvPr/>
        </p:nvSpPr>
        <p:spPr>
          <a:xfrm>
            <a:off x="8377259" y="5613815"/>
            <a:ext cx="377063" cy="370622"/>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8"/>
          <a:stretch>
            <a:fillRect/>
          </a:stretch>
        </p:blipFill>
        <p:spPr>
          <a:xfrm>
            <a:off x="2677529" y="5309681"/>
            <a:ext cx="900262" cy="1207170"/>
          </a:xfrm>
          <a:prstGeom prst="rect">
            <a:avLst/>
          </a:prstGeom>
        </p:spPr>
      </p:pic>
      <p:sp>
        <p:nvSpPr>
          <p:cNvPr id="3" name="TextBox 2"/>
          <p:cNvSpPr txBox="1"/>
          <p:nvPr/>
        </p:nvSpPr>
        <p:spPr>
          <a:xfrm>
            <a:off x="2351584" y="4906247"/>
            <a:ext cx="1052100" cy="369332"/>
          </a:xfrm>
          <a:prstGeom prst="rect">
            <a:avLst/>
          </a:prstGeom>
          <a:noFill/>
        </p:spPr>
        <p:txBody>
          <a:bodyPr wrap="square" rtlCol="0">
            <a:spAutoFit/>
          </a:bodyPr>
          <a:lstStyle/>
          <a:p>
            <a:r>
              <a:rPr lang="en-GB" dirty="0"/>
              <a:t>Novel </a:t>
            </a:r>
          </a:p>
        </p:txBody>
      </p:sp>
      <p:sp>
        <p:nvSpPr>
          <p:cNvPr id="17" name="TextBox 16"/>
          <p:cNvSpPr txBox="1"/>
          <p:nvPr/>
        </p:nvSpPr>
        <p:spPr>
          <a:xfrm>
            <a:off x="4571433" y="4795693"/>
            <a:ext cx="1052100" cy="369332"/>
          </a:xfrm>
          <a:prstGeom prst="rect">
            <a:avLst/>
          </a:prstGeom>
          <a:noFill/>
        </p:spPr>
        <p:txBody>
          <a:bodyPr wrap="square" rtlCol="0">
            <a:spAutoFit/>
          </a:bodyPr>
          <a:lstStyle/>
          <a:p>
            <a:r>
              <a:rPr lang="en-GB" dirty="0"/>
              <a:t>Play </a:t>
            </a:r>
          </a:p>
        </p:txBody>
      </p:sp>
      <p:pic>
        <p:nvPicPr>
          <p:cNvPr id="10" name="Picture 9"/>
          <p:cNvPicPr>
            <a:picLocks noChangeAspect="1"/>
          </p:cNvPicPr>
          <p:nvPr/>
        </p:nvPicPr>
        <p:blipFill>
          <a:blip r:embed="rId9"/>
          <a:stretch>
            <a:fillRect/>
          </a:stretch>
        </p:blipFill>
        <p:spPr>
          <a:xfrm>
            <a:off x="6198260" y="5402626"/>
            <a:ext cx="848062" cy="1078190"/>
          </a:xfrm>
          <a:prstGeom prst="rect">
            <a:avLst/>
          </a:prstGeom>
        </p:spPr>
      </p:pic>
      <p:sp>
        <p:nvSpPr>
          <p:cNvPr id="19" name="TextBox 18"/>
          <p:cNvSpPr txBox="1"/>
          <p:nvPr/>
        </p:nvSpPr>
        <p:spPr>
          <a:xfrm>
            <a:off x="6780805" y="4927755"/>
            <a:ext cx="1595544" cy="369332"/>
          </a:xfrm>
          <a:prstGeom prst="rect">
            <a:avLst/>
          </a:prstGeom>
          <a:noFill/>
        </p:spPr>
        <p:txBody>
          <a:bodyPr wrap="square" rtlCol="0">
            <a:spAutoFit/>
          </a:bodyPr>
          <a:lstStyle/>
          <a:p>
            <a:r>
              <a:rPr lang="en-GB" dirty="0"/>
              <a:t>Shakespeare  </a:t>
            </a:r>
          </a:p>
        </p:txBody>
      </p:sp>
      <p:sp>
        <p:nvSpPr>
          <p:cNvPr id="21" name="TextBox 20"/>
          <p:cNvSpPr txBox="1"/>
          <p:nvPr/>
        </p:nvSpPr>
        <p:spPr>
          <a:xfrm>
            <a:off x="8953542" y="4995472"/>
            <a:ext cx="1595544" cy="369332"/>
          </a:xfrm>
          <a:prstGeom prst="rect">
            <a:avLst/>
          </a:prstGeom>
          <a:noFill/>
        </p:spPr>
        <p:txBody>
          <a:bodyPr wrap="square" rtlCol="0">
            <a:spAutoFit/>
          </a:bodyPr>
          <a:lstStyle/>
          <a:p>
            <a:r>
              <a:rPr lang="en-GB" dirty="0"/>
              <a:t>Poetry </a:t>
            </a:r>
          </a:p>
        </p:txBody>
      </p:sp>
      <p:pic>
        <p:nvPicPr>
          <p:cNvPr id="12" name="Picture 11"/>
          <p:cNvPicPr>
            <a:picLocks noChangeAspect="1"/>
          </p:cNvPicPr>
          <p:nvPr/>
        </p:nvPicPr>
        <p:blipFill>
          <a:blip r:embed="rId10"/>
          <a:stretch>
            <a:fillRect/>
          </a:stretch>
        </p:blipFill>
        <p:spPr>
          <a:xfrm>
            <a:off x="7209722" y="5334877"/>
            <a:ext cx="827586" cy="1277241"/>
          </a:xfrm>
          <a:prstGeom prst="rect">
            <a:avLst/>
          </a:prstGeom>
        </p:spPr>
      </p:pic>
    </p:spTree>
    <p:extLst>
      <p:ext uri="{BB962C8B-B14F-4D97-AF65-F5344CB8AC3E}">
        <p14:creationId xmlns:p14="http://schemas.microsoft.com/office/powerpoint/2010/main" val="2080139620"/>
      </p:ext>
    </p:extLst>
  </p:cSld>
  <p:clrMapOvr>
    <a:masterClrMapping/>
  </p:clrMapOvr>
  <mc:AlternateContent xmlns:mc="http://schemas.openxmlformats.org/markup-compatibility/2006" xmlns:p14="http://schemas.microsoft.com/office/powerpoint/2010/main">
    <mc:Choice Requires="p14">
      <p:transition spd="slow" p14:dur="2000" advTm="174326"/>
    </mc:Choice>
    <mc:Fallback xmlns="">
      <p:transition spd="slow" advTm="174326"/>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3842" y="365127"/>
            <a:ext cx="7110511" cy="615602"/>
          </a:xfrm>
          <a:ln>
            <a:solidFill>
              <a:schemeClr val="accent1"/>
            </a:solidFill>
          </a:ln>
        </p:spPr>
        <p:txBody>
          <a:bodyPr>
            <a:normAutofit fontScale="90000"/>
          </a:bodyPr>
          <a:lstStyle/>
          <a:p>
            <a:r>
              <a:rPr lang="en-GB" b="1" dirty="0"/>
              <a:t>At a glance</a:t>
            </a:r>
          </a:p>
        </p:txBody>
      </p:sp>
      <p:sp>
        <p:nvSpPr>
          <p:cNvPr id="4" name="Text Placeholder 3"/>
          <p:cNvSpPr>
            <a:spLocks noGrp="1"/>
          </p:cNvSpPr>
          <p:nvPr>
            <p:ph type="body" idx="1"/>
          </p:nvPr>
        </p:nvSpPr>
        <p:spPr>
          <a:xfrm>
            <a:off x="2085471" y="1295696"/>
            <a:ext cx="3868340" cy="534003"/>
          </a:xfrm>
        </p:spPr>
        <p:txBody>
          <a:bodyPr/>
          <a:lstStyle/>
          <a:p>
            <a:r>
              <a:rPr lang="en-GB" dirty="0"/>
              <a:t>Literature</a:t>
            </a:r>
          </a:p>
        </p:txBody>
      </p:sp>
      <p:sp>
        <p:nvSpPr>
          <p:cNvPr id="5" name="Content Placeholder 4"/>
          <p:cNvSpPr>
            <a:spLocks noGrp="1"/>
          </p:cNvSpPr>
          <p:nvPr>
            <p:ph sz="half" idx="2"/>
          </p:nvPr>
        </p:nvSpPr>
        <p:spPr>
          <a:xfrm>
            <a:off x="1802767" y="1755350"/>
            <a:ext cx="4151045" cy="4736741"/>
          </a:xfrm>
        </p:spPr>
        <p:txBody>
          <a:bodyPr>
            <a:normAutofit fontScale="92500" lnSpcReduction="10000"/>
          </a:bodyPr>
          <a:lstStyle/>
          <a:p>
            <a:r>
              <a:rPr lang="en-GB" dirty="0"/>
              <a:t>Paper 1: 80 marks</a:t>
            </a:r>
          </a:p>
          <a:p>
            <a:pPr lvl="1"/>
            <a:r>
              <a:rPr lang="en-GB" dirty="0"/>
              <a:t>Section A: Shakespeare</a:t>
            </a:r>
          </a:p>
          <a:p>
            <a:pPr lvl="2"/>
            <a:r>
              <a:rPr lang="en-GB" dirty="0"/>
              <a:t>An extract analysis + an essay</a:t>
            </a:r>
          </a:p>
          <a:p>
            <a:pPr lvl="1"/>
            <a:r>
              <a:rPr lang="en-GB" dirty="0"/>
              <a:t>Section B: Modern British text</a:t>
            </a:r>
          </a:p>
          <a:p>
            <a:pPr lvl="2"/>
            <a:r>
              <a:rPr lang="en-GB" dirty="0"/>
              <a:t>A traditional essay + </a:t>
            </a:r>
            <a:r>
              <a:rPr lang="en-GB" dirty="0" err="1"/>
              <a:t>SPaG</a:t>
            </a:r>
            <a:r>
              <a:rPr lang="en-GB" dirty="0"/>
              <a:t> marks</a:t>
            </a:r>
          </a:p>
          <a:p>
            <a:r>
              <a:rPr lang="en-GB" dirty="0"/>
              <a:t>Paper 2: 80 marks</a:t>
            </a:r>
          </a:p>
          <a:p>
            <a:pPr lvl="1"/>
            <a:r>
              <a:rPr lang="en-GB" dirty="0"/>
              <a:t>Section A: 19th-century fiction</a:t>
            </a:r>
          </a:p>
          <a:p>
            <a:pPr lvl="2"/>
            <a:r>
              <a:rPr lang="en-GB" dirty="0"/>
              <a:t>An extract analysis + an essay</a:t>
            </a:r>
          </a:p>
          <a:p>
            <a:pPr lvl="1"/>
            <a:r>
              <a:rPr lang="en-GB" dirty="0"/>
              <a:t>Section B: Poetry – anthology and unseen</a:t>
            </a:r>
          </a:p>
          <a:p>
            <a:pPr lvl="2"/>
            <a:r>
              <a:rPr lang="en-GB" dirty="0"/>
              <a:t>Two comparative essays – one on poems you will have studied and one on poems you are unlikely to have seen before</a:t>
            </a:r>
          </a:p>
        </p:txBody>
      </p:sp>
      <p:sp>
        <p:nvSpPr>
          <p:cNvPr id="6" name="Text Placeholder 5"/>
          <p:cNvSpPr>
            <a:spLocks noGrp="1"/>
          </p:cNvSpPr>
          <p:nvPr>
            <p:ph type="body" sz="quarter" idx="3"/>
          </p:nvPr>
        </p:nvSpPr>
        <p:spPr>
          <a:xfrm>
            <a:off x="6310445" y="959645"/>
            <a:ext cx="3887391" cy="823912"/>
          </a:xfrm>
        </p:spPr>
        <p:txBody>
          <a:bodyPr/>
          <a:lstStyle/>
          <a:p>
            <a:r>
              <a:rPr lang="en-GB" dirty="0"/>
              <a:t>Language</a:t>
            </a:r>
          </a:p>
        </p:txBody>
      </p:sp>
      <p:sp>
        <p:nvSpPr>
          <p:cNvPr id="7" name="Content Placeholder 6"/>
          <p:cNvSpPr>
            <a:spLocks noGrp="1"/>
          </p:cNvSpPr>
          <p:nvPr>
            <p:ph sz="quarter" idx="4"/>
          </p:nvPr>
        </p:nvSpPr>
        <p:spPr>
          <a:xfrm>
            <a:off x="6310445" y="1920666"/>
            <a:ext cx="3887391" cy="4406106"/>
          </a:xfrm>
        </p:spPr>
        <p:txBody>
          <a:bodyPr>
            <a:normAutofit lnSpcReduction="10000"/>
          </a:bodyPr>
          <a:lstStyle/>
          <a:p>
            <a:pPr>
              <a:lnSpc>
                <a:spcPct val="70000"/>
              </a:lnSpc>
            </a:pPr>
            <a:r>
              <a:rPr lang="en-GB" dirty="0"/>
              <a:t>Paper 1: 80 marks </a:t>
            </a:r>
          </a:p>
          <a:p>
            <a:pPr lvl="1"/>
            <a:r>
              <a:rPr lang="en-GB" dirty="0"/>
              <a:t>19th-century fiction and imaginative writing</a:t>
            </a:r>
          </a:p>
          <a:p>
            <a:pPr marL="457200" lvl="1" indent="0">
              <a:buNone/>
            </a:pPr>
            <a:endParaRPr lang="en-GB" dirty="0"/>
          </a:p>
          <a:p>
            <a:pPr>
              <a:lnSpc>
                <a:spcPct val="70000"/>
              </a:lnSpc>
            </a:pPr>
            <a:r>
              <a:rPr lang="en-GB" dirty="0"/>
              <a:t>Paper 2: 80 marks </a:t>
            </a:r>
          </a:p>
          <a:p>
            <a:pPr lvl="1"/>
            <a:r>
              <a:rPr lang="en-GB" dirty="0"/>
              <a:t>20th- and 21st-century non-fiction and transactional writing</a:t>
            </a:r>
          </a:p>
          <a:p>
            <a:pPr>
              <a:lnSpc>
                <a:spcPct val="70000"/>
              </a:lnSpc>
            </a:pPr>
            <a:r>
              <a:rPr lang="en-GB" dirty="0"/>
              <a:t>Spoken language endorsement</a:t>
            </a:r>
          </a:p>
          <a:p>
            <a:pPr lvl="1"/>
            <a:r>
              <a:rPr lang="en-GB" dirty="0"/>
              <a:t>Presentation and discussion – awarded as a separate qualification with a Pass, Merit or Distinction grade</a:t>
            </a:r>
          </a:p>
        </p:txBody>
      </p:sp>
      <p:pic>
        <p:nvPicPr>
          <p:cNvPr id="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2384" y="116632"/>
            <a:ext cx="996702" cy="1089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5968178"/>
      </p:ext>
    </p:extLst>
  </p:cSld>
  <p:clrMapOvr>
    <a:masterClrMapping/>
  </p:clrMapOvr>
  <mc:AlternateContent xmlns:mc="http://schemas.openxmlformats.org/markup-compatibility/2006" xmlns:p14="http://schemas.microsoft.com/office/powerpoint/2010/main">
    <mc:Choice Requires="p14">
      <p:transition spd="slow" p14:dur="2000" advTm="47810"/>
    </mc:Choice>
    <mc:Fallback xmlns="">
      <p:transition spd="slow" advTm="4781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5520" y="188640"/>
            <a:ext cx="8229600" cy="562074"/>
          </a:xfrm>
          <a:ln>
            <a:solidFill>
              <a:schemeClr val="accent1"/>
            </a:solidFill>
          </a:ln>
        </p:spPr>
        <p:txBody>
          <a:bodyPr>
            <a:normAutofit fontScale="90000"/>
          </a:bodyPr>
          <a:lstStyle/>
          <a:p>
            <a:pPr algn="l"/>
            <a:r>
              <a:rPr lang="en-GB" b="1" dirty="0"/>
              <a:t>Examples of questions/papers </a:t>
            </a:r>
          </a:p>
        </p:txBody>
      </p:sp>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8990" t="33077" r="11299" b="27423"/>
          <a:stretch/>
        </p:blipFill>
        <p:spPr bwMode="auto">
          <a:xfrm>
            <a:off x="2229282" y="1020372"/>
            <a:ext cx="7322077" cy="3632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655840" y="4922794"/>
            <a:ext cx="3168352" cy="369332"/>
          </a:xfrm>
          <a:prstGeom prst="rect">
            <a:avLst/>
          </a:prstGeom>
          <a:noFill/>
          <a:ln>
            <a:solidFill>
              <a:schemeClr val="accent1"/>
            </a:solidFill>
          </a:ln>
        </p:spPr>
        <p:txBody>
          <a:bodyPr wrap="square" rtlCol="0">
            <a:spAutoFit/>
          </a:bodyPr>
          <a:lstStyle/>
          <a:p>
            <a:r>
              <a:rPr lang="en-GB" dirty="0"/>
              <a:t>Basic skill for both courses</a:t>
            </a:r>
          </a:p>
        </p:txBody>
      </p:sp>
    </p:spTree>
    <p:extLst>
      <p:ext uri="{BB962C8B-B14F-4D97-AF65-F5344CB8AC3E}">
        <p14:creationId xmlns:p14="http://schemas.microsoft.com/office/powerpoint/2010/main" val="2239782497"/>
      </p:ext>
    </p:extLst>
  </p:cSld>
  <p:clrMapOvr>
    <a:masterClrMapping/>
  </p:clrMapOvr>
  <mc:AlternateContent xmlns:mc="http://schemas.openxmlformats.org/markup-compatibility/2006" xmlns:p14="http://schemas.microsoft.com/office/powerpoint/2010/main">
    <mc:Choice Requires="p14">
      <p:transition spd="slow" p14:dur="2000" advTm="35702"/>
    </mc:Choice>
    <mc:Fallback xmlns="">
      <p:transition spd="slow" advTm="35702"/>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5520" y="188640"/>
            <a:ext cx="8229600" cy="562074"/>
          </a:xfrm>
          <a:ln>
            <a:solidFill>
              <a:schemeClr val="accent1"/>
            </a:solidFill>
          </a:ln>
        </p:spPr>
        <p:txBody>
          <a:bodyPr>
            <a:normAutofit fontScale="90000"/>
          </a:bodyPr>
          <a:lstStyle/>
          <a:p>
            <a:pPr algn="l"/>
            <a:r>
              <a:rPr lang="en-GB" b="1" dirty="0"/>
              <a:t>Examples of questions/papers </a:t>
            </a:r>
          </a:p>
        </p:txBody>
      </p:sp>
      <p:pic>
        <p:nvPicPr>
          <p:cNvPr id="3" name="Picture 2"/>
          <p:cNvPicPr>
            <a:picLocks noChangeAspect="1"/>
          </p:cNvPicPr>
          <p:nvPr/>
        </p:nvPicPr>
        <p:blipFill rotWithShape="1">
          <a:blip r:embed="rId2"/>
          <a:srcRect l="12791" t="26375" r="29329" b="44094"/>
          <a:stretch/>
        </p:blipFill>
        <p:spPr>
          <a:xfrm>
            <a:off x="2495600" y="960154"/>
            <a:ext cx="6048672" cy="2468846"/>
          </a:xfrm>
          <a:prstGeom prst="rect">
            <a:avLst/>
          </a:prstGeom>
        </p:spPr>
      </p:pic>
      <p:pic>
        <p:nvPicPr>
          <p:cNvPr id="4" name="Picture 3"/>
          <p:cNvPicPr>
            <a:picLocks noChangeAspect="1"/>
          </p:cNvPicPr>
          <p:nvPr/>
        </p:nvPicPr>
        <p:blipFill rotWithShape="1">
          <a:blip r:embed="rId3"/>
          <a:srcRect l="13972" t="27852" r="35235" b="16778"/>
          <a:stretch/>
        </p:blipFill>
        <p:spPr>
          <a:xfrm>
            <a:off x="4090120" y="3638440"/>
            <a:ext cx="3600400" cy="3139884"/>
          </a:xfrm>
          <a:prstGeom prst="rect">
            <a:avLst/>
          </a:prstGeom>
        </p:spPr>
      </p:pic>
    </p:spTree>
    <p:extLst>
      <p:ext uri="{BB962C8B-B14F-4D97-AF65-F5344CB8AC3E}">
        <p14:creationId xmlns:p14="http://schemas.microsoft.com/office/powerpoint/2010/main" val="3455313871"/>
      </p:ext>
    </p:extLst>
  </p:cSld>
  <p:clrMapOvr>
    <a:masterClrMapping/>
  </p:clrMapOvr>
  <mc:AlternateContent xmlns:mc="http://schemas.openxmlformats.org/markup-compatibility/2006" xmlns:p14="http://schemas.microsoft.com/office/powerpoint/2010/main">
    <mc:Choice Requires="p14">
      <p:transition spd="slow" p14:dur="2000" advTm="133497"/>
    </mc:Choice>
    <mc:Fallback xmlns="">
      <p:transition spd="slow" advTm="133497"/>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850106"/>
          </a:xfrm>
          <a:ln w="76200">
            <a:solidFill>
              <a:schemeClr val="accent1"/>
            </a:solidFill>
          </a:ln>
        </p:spPr>
        <p:txBody>
          <a:bodyPr>
            <a:normAutofit/>
          </a:bodyPr>
          <a:lstStyle/>
          <a:p>
            <a:r>
              <a:rPr lang="en-GB" dirty="0"/>
              <a:t>The Changes to 2022 Examinations</a:t>
            </a:r>
          </a:p>
        </p:txBody>
      </p:sp>
      <p:pic>
        <p:nvPicPr>
          <p:cNvPr id="3" name="Picture 2"/>
          <p:cNvPicPr>
            <a:picLocks noChangeAspect="1"/>
          </p:cNvPicPr>
          <p:nvPr/>
        </p:nvPicPr>
        <p:blipFill rotWithShape="1">
          <a:blip r:embed="rId2"/>
          <a:srcRect l="6442" t="46963" r="3489" b="20469"/>
          <a:stretch/>
        </p:blipFill>
        <p:spPr>
          <a:xfrm>
            <a:off x="1837151" y="1929180"/>
            <a:ext cx="8545992" cy="2317582"/>
          </a:xfrm>
          <a:prstGeom prst="rect">
            <a:avLst/>
          </a:prstGeom>
        </p:spPr>
      </p:pic>
      <p:sp>
        <p:nvSpPr>
          <p:cNvPr id="6" name="TextBox 5"/>
          <p:cNvSpPr txBox="1"/>
          <p:nvPr/>
        </p:nvSpPr>
        <p:spPr>
          <a:xfrm>
            <a:off x="1825316" y="1265352"/>
            <a:ext cx="5472608" cy="523220"/>
          </a:xfrm>
          <a:prstGeom prst="rect">
            <a:avLst/>
          </a:prstGeom>
          <a:noFill/>
          <a:ln>
            <a:noFill/>
          </a:ln>
        </p:spPr>
        <p:txBody>
          <a:bodyPr wrap="square" rtlCol="0">
            <a:spAutoFit/>
          </a:bodyPr>
          <a:lstStyle/>
          <a:p>
            <a:r>
              <a:rPr lang="en-GB" sz="2800" b="1" dirty="0"/>
              <a:t>English Literature </a:t>
            </a:r>
          </a:p>
        </p:txBody>
      </p:sp>
      <p:sp>
        <p:nvSpPr>
          <p:cNvPr id="7" name="Rectangle 6"/>
          <p:cNvSpPr/>
          <p:nvPr/>
        </p:nvSpPr>
        <p:spPr>
          <a:xfrm>
            <a:off x="1965516" y="4365604"/>
            <a:ext cx="8017412" cy="2185214"/>
          </a:xfrm>
          <a:prstGeom prst="rect">
            <a:avLst/>
          </a:prstGeom>
        </p:spPr>
        <p:txBody>
          <a:bodyPr wrap="square">
            <a:spAutoFit/>
          </a:bodyPr>
          <a:lstStyle/>
          <a:p>
            <a:r>
              <a:rPr lang="en-GB" sz="2400" b="1" dirty="0"/>
              <a:t>English Language </a:t>
            </a:r>
          </a:p>
          <a:p>
            <a:endParaRPr lang="en-GB" sz="1400" dirty="0"/>
          </a:p>
          <a:p>
            <a:r>
              <a:rPr lang="en-GB" sz="1400" dirty="0"/>
              <a:t>The following changes apply to our GCSE English Language (8700) qualification and only for the 2021 exam series:</a:t>
            </a:r>
          </a:p>
          <a:p>
            <a:endParaRPr lang="en-GB" sz="1400" dirty="0"/>
          </a:p>
          <a:p>
            <a:r>
              <a:rPr lang="en-GB" sz="1400" dirty="0"/>
              <a:t>there’s </a:t>
            </a:r>
            <a:r>
              <a:rPr lang="en-GB" sz="1400" b="1" u="sng" dirty="0"/>
              <a:t>no requirement for teachers to submit a sample of audio-visual recordings of Spoken Language assessments</a:t>
            </a:r>
            <a:r>
              <a:rPr lang="en-GB" sz="1400" dirty="0"/>
              <a:t> the Spoken Language assessment can take place in front of a single teacher who can represent an ‘audience’ the Spoken Language assessment can be conducted by the teacher at any time during the course and by virtual means you’ll still need to submit a Centre Declaration Sheet as normal.</a:t>
            </a:r>
          </a:p>
        </p:txBody>
      </p:sp>
      <p:sp>
        <p:nvSpPr>
          <p:cNvPr id="4" name="TextBox 3"/>
          <p:cNvSpPr txBox="1"/>
          <p:nvPr/>
        </p:nvSpPr>
        <p:spPr>
          <a:xfrm>
            <a:off x="1837151" y="1280585"/>
            <a:ext cx="8784976" cy="5786199"/>
          </a:xfrm>
          <a:prstGeom prst="rect">
            <a:avLst/>
          </a:prstGeom>
          <a:solidFill>
            <a:schemeClr val="bg1"/>
          </a:solidFill>
        </p:spPr>
        <p:txBody>
          <a:bodyPr wrap="square" rtlCol="0">
            <a:spAutoFit/>
          </a:bodyPr>
          <a:lstStyle/>
          <a:p>
            <a:pPr algn="ctr"/>
            <a:r>
              <a:rPr lang="en-GB" sz="3200" b="1" dirty="0"/>
              <a:t>This year everything is back to normal. </a:t>
            </a:r>
          </a:p>
          <a:p>
            <a:pPr algn="ctr"/>
            <a:endParaRPr lang="en-GB" sz="3200" b="1" dirty="0"/>
          </a:p>
          <a:p>
            <a:r>
              <a:rPr lang="en-GB" sz="3200" b="1" dirty="0"/>
              <a:t>Full Literature Course </a:t>
            </a:r>
            <a:r>
              <a:rPr lang="en-GB" sz="3200" dirty="0"/>
              <a:t>– Including Poetry </a:t>
            </a:r>
          </a:p>
          <a:p>
            <a:endParaRPr lang="en-GB" sz="3200" dirty="0"/>
          </a:p>
          <a:p>
            <a:r>
              <a:rPr lang="en-GB" sz="3200" b="1" dirty="0"/>
              <a:t>Full Language Course </a:t>
            </a:r>
            <a:r>
              <a:rPr lang="en-GB" sz="3200" dirty="0"/>
              <a:t>– Including Recorded Spoken Language + No prior warning over the text types for Language Paper 2 </a:t>
            </a:r>
          </a:p>
          <a:p>
            <a:endParaRPr lang="en-GB" sz="3200" dirty="0"/>
          </a:p>
          <a:p>
            <a:endParaRPr lang="en-GB" sz="3200" dirty="0"/>
          </a:p>
          <a:p>
            <a:endParaRPr lang="en-GB" sz="3200" dirty="0"/>
          </a:p>
          <a:p>
            <a:endParaRPr lang="en-GB" sz="3200" dirty="0"/>
          </a:p>
          <a:p>
            <a:endParaRPr lang="en-GB" dirty="0"/>
          </a:p>
        </p:txBody>
      </p:sp>
    </p:spTree>
    <p:extLst>
      <p:ext uri="{BB962C8B-B14F-4D97-AF65-F5344CB8AC3E}">
        <p14:creationId xmlns:p14="http://schemas.microsoft.com/office/powerpoint/2010/main" val="2641722575"/>
      </p:ext>
    </p:extLst>
  </p:cSld>
  <p:clrMapOvr>
    <a:masterClrMapping/>
  </p:clrMapOvr>
  <mc:AlternateContent xmlns:mc="http://schemas.openxmlformats.org/markup-compatibility/2006" xmlns:p14="http://schemas.microsoft.com/office/powerpoint/2010/main">
    <mc:Choice Requires="p14">
      <p:transition spd="slow" p14:dur="2000" advTm="195847"/>
    </mc:Choice>
    <mc:Fallback xmlns="">
      <p:transition spd="slow" advTm="19584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364873" cy="778098"/>
          </a:xfrm>
          <a:solidFill>
            <a:schemeClr val="accent4">
              <a:lumMod val="40000"/>
              <a:lumOff val="60000"/>
            </a:schemeClr>
          </a:solidFill>
        </p:spPr>
        <p:txBody>
          <a:bodyPr/>
          <a:lstStyle/>
          <a:p>
            <a:pPr algn="l"/>
            <a:r>
              <a:rPr lang="en-GB" b="1" dirty="0"/>
              <a:t>Revision Resources </a:t>
            </a:r>
          </a:p>
        </p:txBody>
      </p:sp>
      <p:sp>
        <p:nvSpPr>
          <p:cNvPr id="5" name="Rectangle 4"/>
          <p:cNvSpPr/>
          <p:nvPr/>
        </p:nvSpPr>
        <p:spPr>
          <a:xfrm>
            <a:off x="6888089" y="1256577"/>
            <a:ext cx="3457985" cy="2062103"/>
          </a:xfrm>
          <a:prstGeom prst="rect">
            <a:avLst/>
          </a:prstGeom>
          <a:ln>
            <a:solidFill>
              <a:schemeClr val="tx1"/>
            </a:solidFill>
          </a:ln>
        </p:spPr>
        <p:txBody>
          <a:bodyPr wrap="square">
            <a:spAutoFit/>
          </a:bodyPr>
          <a:lstStyle/>
          <a:p>
            <a:pPr algn="ctr"/>
            <a:r>
              <a:rPr lang="en-GB" sz="1600" b="1" u="sng" dirty="0">
                <a:latin typeface="Calibri Light" panose="020F0302020204030204" pitchFamily="34" charset="0"/>
                <a:ea typeface="Times New Roman" panose="02020603050405020304" pitchFamily="18" charset="0"/>
                <a:cs typeface="Calibri Light" panose="020F0302020204030204" pitchFamily="34" charset="0"/>
              </a:rPr>
              <a:t>Revision Sessions</a:t>
            </a:r>
          </a:p>
          <a:p>
            <a:pPr algn="ctr"/>
            <a:r>
              <a:rPr lang="en-GB" sz="1600" dirty="0">
                <a:latin typeface="Calibri Light" panose="020F0302020204030204" pitchFamily="34" charset="0"/>
                <a:ea typeface="Times New Roman" panose="02020603050405020304" pitchFamily="18" charset="0"/>
                <a:cs typeface="Calibri Light" panose="020F0302020204030204" pitchFamily="34" charset="0"/>
              </a:rPr>
              <a:t>Thursday after school at </a:t>
            </a:r>
            <a:r>
              <a:rPr lang="en-GB" sz="1600" dirty="0" err="1">
                <a:latin typeface="Calibri Light" panose="020F0302020204030204" pitchFamily="34" charset="0"/>
                <a:ea typeface="Times New Roman" panose="02020603050405020304" pitchFamily="18" charset="0"/>
                <a:cs typeface="Calibri Light" panose="020F0302020204030204" pitchFamily="34" charset="0"/>
              </a:rPr>
              <a:t>3:10pm</a:t>
            </a:r>
            <a:r>
              <a:rPr lang="en-GB" sz="1600" dirty="0">
                <a:latin typeface="Calibri Light" panose="020F0302020204030204" pitchFamily="34" charset="0"/>
                <a:ea typeface="Times New Roman" panose="02020603050405020304" pitchFamily="18" charset="0"/>
                <a:cs typeface="Calibri Light" panose="020F0302020204030204" pitchFamily="34" charset="0"/>
              </a:rPr>
              <a:t>. </a:t>
            </a:r>
          </a:p>
          <a:p>
            <a:pPr algn="ctr"/>
            <a:endParaRPr lang="en-GB" sz="1600" dirty="0">
              <a:latin typeface="Calibri Light" panose="020F0302020204030204" pitchFamily="34" charset="0"/>
              <a:ea typeface="Times New Roman" panose="02020603050405020304" pitchFamily="18" charset="0"/>
              <a:cs typeface="Calibri Light" panose="020F0302020204030204" pitchFamily="34" charset="0"/>
            </a:endParaRPr>
          </a:p>
          <a:p>
            <a:pPr algn="ctr"/>
            <a:r>
              <a:rPr lang="en-GB" sz="1600" dirty="0">
                <a:latin typeface="Calibri Light" panose="020F0302020204030204" pitchFamily="34" charset="0"/>
                <a:ea typeface="Times New Roman" panose="02020603050405020304" pitchFamily="18" charset="0"/>
                <a:cs typeface="Calibri Light" panose="020F0302020204030204" pitchFamily="34" charset="0"/>
              </a:rPr>
              <a:t>This will take place after half term – targeted at specific students, depending on their English Mock</a:t>
            </a:r>
          </a:p>
          <a:p>
            <a:pPr algn="ctr"/>
            <a:endParaRPr lang="en-GB" sz="1600" dirty="0">
              <a:latin typeface="Calibri Light" panose="020F0302020204030204" pitchFamily="34" charset="0"/>
              <a:ea typeface="Times New Roman" panose="02020603050405020304" pitchFamily="18" charset="0"/>
              <a:cs typeface="Calibri Light" panose="020F0302020204030204" pitchFamily="34" charset="0"/>
            </a:endParaRPr>
          </a:p>
          <a:p>
            <a:pPr algn="ctr"/>
            <a:r>
              <a:rPr lang="en-GB" sz="1600" b="1" dirty="0">
                <a:latin typeface="Calibri Light" panose="020F0302020204030204" pitchFamily="34" charset="0"/>
                <a:ea typeface="Times New Roman" panose="02020603050405020304" pitchFamily="18" charset="0"/>
                <a:cs typeface="Calibri Light" panose="020F0302020204030204" pitchFamily="34" charset="0"/>
              </a:rPr>
              <a:t>Language Paper 2 Mock – Wed 19</a:t>
            </a:r>
            <a:r>
              <a:rPr lang="en-GB" sz="1600" b="1" baseline="30000" dirty="0">
                <a:latin typeface="Calibri Light" panose="020F0302020204030204" pitchFamily="34" charset="0"/>
                <a:ea typeface="Times New Roman" panose="02020603050405020304" pitchFamily="18" charset="0"/>
                <a:cs typeface="Calibri Light" panose="020F0302020204030204" pitchFamily="34" charset="0"/>
              </a:rPr>
              <a:t>th</a:t>
            </a:r>
            <a:r>
              <a:rPr lang="en-GB" sz="1600" b="1" dirty="0">
                <a:latin typeface="Calibri Light" panose="020F0302020204030204" pitchFamily="34" charset="0"/>
                <a:ea typeface="Times New Roman" panose="02020603050405020304" pitchFamily="18" charset="0"/>
                <a:cs typeface="Calibri Light" panose="020F0302020204030204" pitchFamily="34" charset="0"/>
              </a:rPr>
              <a:t> </a:t>
            </a:r>
          </a:p>
        </p:txBody>
      </p:sp>
      <p:pic>
        <p:nvPicPr>
          <p:cNvPr id="7" name="Picture 6"/>
          <p:cNvPicPr>
            <a:picLocks noChangeAspect="1"/>
          </p:cNvPicPr>
          <p:nvPr/>
        </p:nvPicPr>
        <p:blipFill rotWithShape="1">
          <a:blip r:embed="rId2"/>
          <a:srcRect r="12763"/>
          <a:stretch/>
        </p:blipFill>
        <p:spPr>
          <a:xfrm>
            <a:off x="2042371" y="1256576"/>
            <a:ext cx="4114800" cy="5013960"/>
          </a:xfrm>
          <a:prstGeom prst="rect">
            <a:avLst/>
          </a:prstGeom>
        </p:spPr>
      </p:pic>
      <p:sp>
        <p:nvSpPr>
          <p:cNvPr id="8" name="Right Arrow 7"/>
          <p:cNvSpPr/>
          <p:nvPr/>
        </p:nvSpPr>
        <p:spPr>
          <a:xfrm rot="10800000" flipV="1">
            <a:off x="6384032" y="3772684"/>
            <a:ext cx="1584176"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6875552" y="4125845"/>
            <a:ext cx="3457984" cy="369332"/>
          </a:xfrm>
          <a:prstGeom prst="rect">
            <a:avLst/>
          </a:prstGeom>
          <a:noFill/>
          <a:ln w="57150">
            <a:solidFill>
              <a:schemeClr val="tx1"/>
            </a:solidFill>
          </a:ln>
        </p:spPr>
        <p:txBody>
          <a:bodyPr wrap="square" rtlCol="0">
            <a:spAutoFit/>
          </a:bodyPr>
          <a:lstStyle/>
          <a:p>
            <a:r>
              <a:rPr lang="en-GB" dirty="0"/>
              <a:t>Available at the School Bank </a:t>
            </a:r>
          </a:p>
        </p:txBody>
      </p:sp>
      <p:sp>
        <p:nvSpPr>
          <p:cNvPr id="11" name="TextBox 10"/>
          <p:cNvSpPr txBox="1"/>
          <p:nvPr/>
        </p:nvSpPr>
        <p:spPr>
          <a:xfrm>
            <a:off x="6875552" y="4616726"/>
            <a:ext cx="3457984" cy="646331"/>
          </a:xfrm>
          <a:prstGeom prst="rect">
            <a:avLst/>
          </a:prstGeom>
          <a:noFill/>
          <a:ln w="38100">
            <a:solidFill>
              <a:schemeClr val="tx1"/>
            </a:solidFill>
          </a:ln>
        </p:spPr>
        <p:txBody>
          <a:bodyPr wrap="square" rtlCol="0">
            <a:spAutoFit/>
          </a:bodyPr>
          <a:lstStyle/>
          <a:p>
            <a:pPr algn="ctr"/>
            <a:r>
              <a:rPr lang="en-GB" dirty="0"/>
              <a:t>Check the English part of the school website. </a:t>
            </a:r>
          </a:p>
        </p:txBody>
      </p:sp>
    </p:spTree>
    <p:extLst>
      <p:ext uri="{BB962C8B-B14F-4D97-AF65-F5344CB8AC3E}">
        <p14:creationId xmlns:p14="http://schemas.microsoft.com/office/powerpoint/2010/main" val="3875825033"/>
      </p:ext>
    </p:extLst>
  </p:cSld>
  <p:clrMapOvr>
    <a:masterClrMapping/>
  </p:clrMapOvr>
  <mc:AlternateContent xmlns:mc="http://schemas.openxmlformats.org/markup-compatibility/2006" xmlns:p14="http://schemas.microsoft.com/office/powerpoint/2010/main">
    <mc:Choice Requires="p14">
      <p:transition spd="slow" p14:dur="2000" advTm="144286"/>
    </mc:Choice>
    <mc:Fallback xmlns="">
      <p:transition spd="slow" advTm="144286"/>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School Website – English and Media</a:t>
            </a:r>
          </a:p>
        </p:txBody>
      </p:sp>
      <p:pic>
        <p:nvPicPr>
          <p:cNvPr id="4" name="Picture 3"/>
          <p:cNvPicPr>
            <a:picLocks noChangeAspect="1"/>
          </p:cNvPicPr>
          <p:nvPr/>
        </p:nvPicPr>
        <p:blipFill rotWithShape="1">
          <a:blip r:embed="rId2"/>
          <a:srcRect l="5703" t="13086" r="8657" b="8657"/>
          <a:stretch/>
        </p:blipFill>
        <p:spPr>
          <a:xfrm>
            <a:off x="2603612" y="1417638"/>
            <a:ext cx="6984776" cy="5106112"/>
          </a:xfrm>
          <a:prstGeom prst="rect">
            <a:avLst/>
          </a:prstGeom>
        </p:spPr>
      </p:pic>
    </p:spTree>
    <p:extLst>
      <p:ext uri="{BB962C8B-B14F-4D97-AF65-F5344CB8AC3E}">
        <p14:creationId xmlns:p14="http://schemas.microsoft.com/office/powerpoint/2010/main" val="546094102"/>
      </p:ext>
    </p:extLst>
  </p:cSld>
  <p:clrMapOvr>
    <a:masterClrMapping/>
  </p:clrMapOvr>
  <mc:AlternateContent xmlns:mc="http://schemas.openxmlformats.org/markup-compatibility/2006" xmlns:p14="http://schemas.microsoft.com/office/powerpoint/2010/main">
    <mc:Choice Requires="p14">
      <p:transition spd="slow" p14:dur="2000" advTm="53936"/>
    </mc:Choice>
    <mc:Fallback xmlns="">
      <p:transition spd="slow" advTm="53936"/>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B6E73B-6A8D-823B-401F-B3683420A61E}"/>
              </a:ext>
            </a:extLst>
          </p:cNvPr>
          <p:cNvSpPr/>
          <p:nvPr/>
        </p:nvSpPr>
        <p:spPr>
          <a:xfrm>
            <a:off x="807109" y="728034"/>
            <a:ext cx="10466715" cy="5549658"/>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Text, whiteboard&#10;&#10;Description automatically generated">
            <a:extLst>
              <a:ext uri="{FF2B5EF4-FFF2-40B4-BE49-F238E27FC236}">
                <a16:creationId xmlns:a16="http://schemas.microsoft.com/office/drawing/2014/main" id="{88F88E49-1C30-EAE2-9B18-235A95F9AEFA}"/>
              </a:ext>
            </a:extLst>
          </p:cNvPr>
          <p:cNvPicPr>
            <a:picLocks noChangeAspect="1"/>
          </p:cNvPicPr>
          <p:nvPr/>
        </p:nvPicPr>
        <p:blipFill>
          <a:blip r:embed="rId2"/>
          <a:stretch>
            <a:fillRect/>
          </a:stretch>
        </p:blipFill>
        <p:spPr>
          <a:xfrm>
            <a:off x="10437514" y="132182"/>
            <a:ext cx="1524898" cy="1834730"/>
          </a:xfrm>
          <a:prstGeom prst="rect">
            <a:avLst/>
          </a:prstGeom>
        </p:spPr>
      </p:pic>
      <p:pic>
        <p:nvPicPr>
          <p:cNvPr id="10" name="Picture 10" descr="Logo, company name&#10;&#10;Description automatically generated">
            <a:extLst>
              <a:ext uri="{FF2B5EF4-FFF2-40B4-BE49-F238E27FC236}">
                <a16:creationId xmlns:a16="http://schemas.microsoft.com/office/drawing/2014/main" id="{D69D06A3-D2D0-603F-D4B3-8E816795350A}"/>
              </a:ext>
            </a:extLst>
          </p:cNvPr>
          <p:cNvPicPr>
            <a:picLocks noChangeAspect="1"/>
          </p:cNvPicPr>
          <p:nvPr/>
        </p:nvPicPr>
        <p:blipFill>
          <a:blip r:embed="rId3"/>
          <a:stretch>
            <a:fillRect/>
          </a:stretch>
        </p:blipFill>
        <p:spPr>
          <a:xfrm>
            <a:off x="99384" y="193286"/>
            <a:ext cx="1382742" cy="1568750"/>
          </a:xfrm>
          <a:prstGeom prst="rect">
            <a:avLst/>
          </a:prstGeom>
        </p:spPr>
      </p:pic>
      <p:sp>
        <p:nvSpPr>
          <p:cNvPr id="8" name="TextBox 7">
            <a:extLst>
              <a:ext uri="{FF2B5EF4-FFF2-40B4-BE49-F238E27FC236}">
                <a16:creationId xmlns:a16="http://schemas.microsoft.com/office/drawing/2014/main" id="{E85A89B3-26EB-AC35-E987-9C6DDDD38173}"/>
              </a:ext>
            </a:extLst>
          </p:cNvPr>
          <p:cNvSpPr txBox="1"/>
          <p:nvPr/>
        </p:nvSpPr>
        <p:spPr>
          <a:xfrm>
            <a:off x="1032772" y="1776202"/>
            <a:ext cx="425539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800">
              <a:solidFill>
                <a:srgbClr val="7030A0"/>
              </a:solidFill>
              <a:cs typeface="Calibri"/>
            </a:endParaRPr>
          </a:p>
        </p:txBody>
      </p:sp>
      <p:pic>
        <p:nvPicPr>
          <p:cNvPr id="11" name="Picture 10"/>
          <p:cNvPicPr>
            <a:picLocks noChangeAspect="1"/>
          </p:cNvPicPr>
          <p:nvPr/>
        </p:nvPicPr>
        <p:blipFill>
          <a:blip r:embed="rId4"/>
          <a:stretch>
            <a:fillRect/>
          </a:stretch>
        </p:blipFill>
        <p:spPr>
          <a:xfrm>
            <a:off x="3034544" y="1245886"/>
            <a:ext cx="5850551" cy="1583851"/>
          </a:xfrm>
          <a:prstGeom prst="rect">
            <a:avLst/>
          </a:prstGeom>
        </p:spPr>
      </p:pic>
      <p:pic>
        <p:nvPicPr>
          <p:cNvPr id="12" name="Picture 11"/>
          <p:cNvPicPr>
            <a:picLocks noChangeAspect="1"/>
          </p:cNvPicPr>
          <p:nvPr/>
        </p:nvPicPr>
        <p:blipFill>
          <a:blip r:embed="rId5"/>
          <a:stretch>
            <a:fillRect/>
          </a:stretch>
        </p:blipFill>
        <p:spPr>
          <a:xfrm>
            <a:off x="1399822" y="3502863"/>
            <a:ext cx="9800141" cy="2286272"/>
          </a:xfrm>
          <a:prstGeom prst="rect">
            <a:avLst/>
          </a:prstGeom>
        </p:spPr>
      </p:pic>
    </p:spTree>
    <p:extLst>
      <p:ext uri="{BB962C8B-B14F-4D97-AF65-F5344CB8AC3E}">
        <p14:creationId xmlns:p14="http://schemas.microsoft.com/office/powerpoint/2010/main" val="3436735417"/>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Any concerns or issues </a:t>
            </a:r>
          </a:p>
        </p:txBody>
      </p:sp>
      <p:pic>
        <p:nvPicPr>
          <p:cNvPr id="4" name="Picture 3"/>
          <p:cNvPicPr>
            <a:picLocks noChangeAspect="1"/>
          </p:cNvPicPr>
          <p:nvPr/>
        </p:nvPicPr>
        <p:blipFill>
          <a:blip r:embed="rId2"/>
          <a:stretch>
            <a:fillRect/>
          </a:stretch>
        </p:blipFill>
        <p:spPr>
          <a:xfrm>
            <a:off x="2843325" y="2045984"/>
            <a:ext cx="6505351" cy="735724"/>
          </a:xfrm>
          <a:prstGeom prst="rect">
            <a:avLst/>
          </a:prstGeom>
        </p:spPr>
      </p:pic>
      <p:sp>
        <p:nvSpPr>
          <p:cNvPr id="5" name="TextBox 4"/>
          <p:cNvSpPr txBox="1"/>
          <p:nvPr/>
        </p:nvSpPr>
        <p:spPr>
          <a:xfrm>
            <a:off x="2567607" y="3933057"/>
            <a:ext cx="7056784" cy="1200329"/>
          </a:xfrm>
          <a:prstGeom prst="rect">
            <a:avLst/>
          </a:prstGeom>
          <a:noFill/>
          <a:ln w="28575">
            <a:solidFill>
              <a:schemeClr val="tx1"/>
            </a:solidFill>
          </a:ln>
        </p:spPr>
        <p:txBody>
          <a:bodyPr wrap="square" rtlCol="0">
            <a:spAutoFit/>
          </a:bodyPr>
          <a:lstStyle/>
          <a:p>
            <a:pPr algn="ctr"/>
            <a:r>
              <a:rPr lang="en-GB" sz="3600" dirty="0"/>
              <a:t>Or email your son/daughter’s English teacher </a:t>
            </a:r>
          </a:p>
        </p:txBody>
      </p:sp>
      <p:sp>
        <p:nvSpPr>
          <p:cNvPr id="3" name="TextBox 2"/>
          <p:cNvSpPr txBox="1"/>
          <p:nvPr/>
        </p:nvSpPr>
        <p:spPr>
          <a:xfrm>
            <a:off x="4079775" y="1417639"/>
            <a:ext cx="4032448" cy="646331"/>
          </a:xfrm>
          <a:prstGeom prst="rect">
            <a:avLst/>
          </a:prstGeom>
          <a:noFill/>
        </p:spPr>
        <p:txBody>
          <a:bodyPr wrap="square" rtlCol="0">
            <a:spAutoFit/>
          </a:bodyPr>
          <a:lstStyle/>
          <a:p>
            <a:pPr algn="ctr"/>
            <a:r>
              <a:rPr lang="en-GB" sz="3600" b="1" u="sng" dirty="0"/>
              <a:t>Head of English </a:t>
            </a:r>
          </a:p>
        </p:txBody>
      </p:sp>
    </p:spTree>
    <p:extLst>
      <p:ext uri="{BB962C8B-B14F-4D97-AF65-F5344CB8AC3E}">
        <p14:creationId xmlns:p14="http://schemas.microsoft.com/office/powerpoint/2010/main" val="3375842512"/>
      </p:ext>
    </p:extLst>
  </p:cSld>
  <p:clrMapOvr>
    <a:masterClrMapping/>
  </p:clrMapOvr>
  <mc:AlternateContent xmlns:mc="http://schemas.openxmlformats.org/markup-compatibility/2006" xmlns:p14="http://schemas.microsoft.com/office/powerpoint/2010/main">
    <mc:Choice Requires="p14">
      <p:transition spd="slow" p14:dur="2000" advTm="40253"/>
    </mc:Choice>
    <mc:Fallback xmlns="">
      <p:transition spd="slow" advTm="40253"/>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5DBAA-86DE-7D83-8F83-DD50590B118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BCBBE5B-DD29-AB0D-3E24-D93EE229FE68}"/>
              </a:ext>
            </a:extLst>
          </p:cNvPr>
          <p:cNvSpPr>
            <a:spLocks noGrp="1"/>
          </p:cNvSpPr>
          <p:nvPr>
            <p:ph idx="1"/>
          </p:nvPr>
        </p:nvSpPr>
        <p:spPr/>
        <p:txBody>
          <a:bodyPr/>
          <a:lstStyle/>
          <a:p>
            <a:endParaRPr lang="en-US"/>
          </a:p>
        </p:txBody>
      </p:sp>
      <p:pic>
        <p:nvPicPr>
          <p:cNvPr id="5" name="Picture 10" descr="Logo, company name&#10;&#10;Description automatically generated">
            <a:extLst>
              <a:ext uri="{FF2B5EF4-FFF2-40B4-BE49-F238E27FC236}">
                <a16:creationId xmlns:a16="http://schemas.microsoft.com/office/drawing/2014/main" id="{4AEE9FFF-157B-4CCA-947D-B1E8E424BE5B}"/>
              </a:ext>
            </a:extLst>
          </p:cNvPr>
          <p:cNvPicPr>
            <a:picLocks noChangeAspect="1"/>
          </p:cNvPicPr>
          <p:nvPr/>
        </p:nvPicPr>
        <p:blipFill>
          <a:blip r:embed="rId2"/>
          <a:stretch>
            <a:fillRect/>
          </a:stretch>
        </p:blipFill>
        <p:spPr>
          <a:xfrm>
            <a:off x="5377628" y="2906749"/>
            <a:ext cx="1382742" cy="1568750"/>
          </a:xfrm>
          <a:prstGeom prst="rect">
            <a:avLst/>
          </a:prstGeom>
        </p:spPr>
      </p:pic>
    </p:spTree>
    <p:extLst>
      <p:ext uri="{BB962C8B-B14F-4D97-AF65-F5344CB8AC3E}">
        <p14:creationId xmlns:p14="http://schemas.microsoft.com/office/powerpoint/2010/main" val="22866685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B6E73B-6A8D-823B-401F-B3683420A61E}"/>
              </a:ext>
            </a:extLst>
          </p:cNvPr>
          <p:cNvSpPr/>
          <p:nvPr/>
        </p:nvSpPr>
        <p:spPr>
          <a:xfrm>
            <a:off x="807109" y="728034"/>
            <a:ext cx="10466715" cy="5549658"/>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Text, whiteboard&#10;&#10;Description automatically generated">
            <a:extLst>
              <a:ext uri="{FF2B5EF4-FFF2-40B4-BE49-F238E27FC236}">
                <a16:creationId xmlns:a16="http://schemas.microsoft.com/office/drawing/2014/main" id="{88F88E49-1C30-EAE2-9B18-235A95F9AEFA}"/>
              </a:ext>
            </a:extLst>
          </p:cNvPr>
          <p:cNvPicPr>
            <a:picLocks noChangeAspect="1"/>
          </p:cNvPicPr>
          <p:nvPr/>
        </p:nvPicPr>
        <p:blipFill>
          <a:blip r:embed="rId2"/>
          <a:stretch>
            <a:fillRect/>
          </a:stretch>
        </p:blipFill>
        <p:spPr>
          <a:xfrm>
            <a:off x="10437514" y="132182"/>
            <a:ext cx="1524898" cy="1834730"/>
          </a:xfrm>
          <a:prstGeom prst="rect">
            <a:avLst/>
          </a:prstGeom>
        </p:spPr>
      </p:pic>
      <p:pic>
        <p:nvPicPr>
          <p:cNvPr id="10" name="Picture 10" descr="Logo, company name&#10;&#10;Description automatically generated">
            <a:extLst>
              <a:ext uri="{FF2B5EF4-FFF2-40B4-BE49-F238E27FC236}">
                <a16:creationId xmlns:a16="http://schemas.microsoft.com/office/drawing/2014/main" id="{D69D06A3-D2D0-603F-D4B3-8E816795350A}"/>
              </a:ext>
            </a:extLst>
          </p:cNvPr>
          <p:cNvPicPr>
            <a:picLocks noChangeAspect="1"/>
          </p:cNvPicPr>
          <p:nvPr/>
        </p:nvPicPr>
        <p:blipFill>
          <a:blip r:embed="rId3"/>
          <a:stretch>
            <a:fillRect/>
          </a:stretch>
        </p:blipFill>
        <p:spPr>
          <a:xfrm>
            <a:off x="99384" y="193286"/>
            <a:ext cx="1382742" cy="1568750"/>
          </a:xfrm>
          <a:prstGeom prst="rect">
            <a:avLst/>
          </a:prstGeom>
        </p:spPr>
      </p:pic>
      <p:sp>
        <p:nvSpPr>
          <p:cNvPr id="9" name="TextBox 8">
            <a:extLst>
              <a:ext uri="{FF2B5EF4-FFF2-40B4-BE49-F238E27FC236}">
                <a16:creationId xmlns:a16="http://schemas.microsoft.com/office/drawing/2014/main" id="{43A8113E-A5AF-F677-412E-F11176CF4A07}"/>
              </a:ext>
            </a:extLst>
          </p:cNvPr>
          <p:cNvSpPr txBox="1"/>
          <p:nvPr/>
        </p:nvSpPr>
        <p:spPr>
          <a:xfrm>
            <a:off x="1474157" y="965591"/>
            <a:ext cx="910236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solidFill>
                  <a:srgbClr val="7030A0"/>
                </a:solidFill>
                <a:cs typeface="Calibri"/>
              </a:rPr>
              <a:t>Y11 Information Evening Maths</a:t>
            </a:r>
          </a:p>
        </p:txBody>
      </p:sp>
      <p:pic>
        <p:nvPicPr>
          <p:cNvPr id="4" name="Content Placeholder 3"/>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t="4726" b="14129"/>
          <a:stretch/>
        </p:blipFill>
        <p:spPr>
          <a:xfrm>
            <a:off x="10410622" y="5015233"/>
            <a:ext cx="1551790" cy="1781299"/>
          </a:xfrm>
        </p:spPr>
      </p:pic>
      <p:sp>
        <p:nvSpPr>
          <p:cNvPr id="11" name="Content Placeholder 12">
            <a:extLst>
              <a:ext uri="{FF2B5EF4-FFF2-40B4-BE49-F238E27FC236}">
                <a16:creationId xmlns:a16="http://schemas.microsoft.com/office/drawing/2014/main" id="{2D403AD6-75C3-0CE5-D09A-CEF3AA195B21}"/>
              </a:ext>
            </a:extLst>
          </p:cNvPr>
          <p:cNvSpPr txBox="1">
            <a:spLocks/>
          </p:cNvSpPr>
          <p:nvPr/>
        </p:nvSpPr>
        <p:spPr>
          <a:xfrm>
            <a:off x="938150" y="1626088"/>
            <a:ext cx="10174381" cy="45508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Content: </a:t>
            </a:r>
          </a:p>
          <a:p>
            <a:r>
              <a:rPr lang="en-US" dirty="0"/>
              <a:t>Structure of the Mathematics GCSE</a:t>
            </a:r>
          </a:p>
          <a:p>
            <a:r>
              <a:rPr lang="en-US" dirty="0"/>
              <a:t>Advanced information for SUM 23</a:t>
            </a:r>
          </a:p>
          <a:p>
            <a:r>
              <a:rPr lang="en-US" dirty="0"/>
              <a:t>Curriculum for this year</a:t>
            </a:r>
          </a:p>
          <a:p>
            <a:r>
              <a:rPr lang="en-US" dirty="0"/>
              <a:t>Mocks and Feedback</a:t>
            </a:r>
          </a:p>
          <a:p>
            <a:r>
              <a:rPr lang="en-US" dirty="0"/>
              <a:t>Revision Resources</a:t>
            </a:r>
          </a:p>
          <a:p>
            <a:endParaRPr lang="en-US" dirty="0"/>
          </a:p>
        </p:txBody>
      </p:sp>
    </p:spTree>
    <p:extLst>
      <p:ext uri="{BB962C8B-B14F-4D97-AF65-F5344CB8AC3E}">
        <p14:creationId xmlns:p14="http://schemas.microsoft.com/office/powerpoint/2010/main" val="2199756979"/>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B6E73B-6A8D-823B-401F-B3683420A61E}"/>
              </a:ext>
            </a:extLst>
          </p:cNvPr>
          <p:cNvSpPr/>
          <p:nvPr/>
        </p:nvSpPr>
        <p:spPr>
          <a:xfrm>
            <a:off x="807109" y="728034"/>
            <a:ext cx="10466715" cy="5549658"/>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Text, whiteboard&#10;&#10;Description automatically generated">
            <a:extLst>
              <a:ext uri="{FF2B5EF4-FFF2-40B4-BE49-F238E27FC236}">
                <a16:creationId xmlns:a16="http://schemas.microsoft.com/office/drawing/2014/main" id="{88F88E49-1C30-EAE2-9B18-235A95F9AEFA}"/>
              </a:ext>
            </a:extLst>
          </p:cNvPr>
          <p:cNvPicPr>
            <a:picLocks noChangeAspect="1"/>
          </p:cNvPicPr>
          <p:nvPr/>
        </p:nvPicPr>
        <p:blipFill>
          <a:blip r:embed="rId2"/>
          <a:stretch>
            <a:fillRect/>
          </a:stretch>
        </p:blipFill>
        <p:spPr>
          <a:xfrm>
            <a:off x="10437514" y="132182"/>
            <a:ext cx="1524898" cy="1834730"/>
          </a:xfrm>
          <a:prstGeom prst="rect">
            <a:avLst/>
          </a:prstGeom>
        </p:spPr>
      </p:pic>
      <p:pic>
        <p:nvPicPr>
          <p:cNvPr id="10" name="Picture 10" descr="Logo, company name&#10;&#10;Description automatically generated">
            <a:extLst>
              <a:ext uri="{FF2B5EF4-FFF2-40B4-BE49-F238E27FC236}">
                <a16:creationId xmlns:a16="http://schemas.microsoft.com/office/drawing/2014/main" id="{D69D06A3-D2D0-603F-D4B3-8E816795350A}"/>
              </a:ext>
            </a:extLst>
          </p:cNvPr>
          <p:cNvPicPr>
            <a:picLocks noChangeAspect="1"/>
          </p:cNvPicPr>
          <p:nvPr/>
        </p:nvPicPr>
        <p:blipFill>
          <a:blip r:embed="rId3"/>
          <a:stretch>
            <a:fillRect/>
          </a:stretch>
        </p:blipFill>
        <p:spPr>
          <a:xfrm>
            <a:off x="99384" y="193286"/>
            <a:ext cx="1382742" cy="1568750"/>
          </a:xfrm>
          <a:prstGeom prst="rect">
            <a:avLst/>
          </a:prstGeom>
        </p:spPr>
      </p:pic>
      <p:sp>
        <p:nvSpPr>
          <p:cNvPr id="9" name="TextBox 8">
            <a:extLst>
              <a:ext uri="{FF2B5EF4-FFF2-40B4-BE49-F238E27FC236}">
                <a16:creationId xmlns:a16="http://schemas.microsoft.com/office/drawing/2014/main" id="{43A8113E-A5AF-F677-412E-F11176CF4A07}"/>
              </a:ext>
            </a:extLst>
          </p:cNvPr>
          <p:cNvSpPr txBox="1"/>
          <p:nvPr/>
        </p:nvSpPr>
        <p:spPr>
          <a:xfrm>
            <a:off x="1474157" y="965591"/>
            <a:ext cx="910236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solidFill>
                  <a:srgbClr val="7030A0"/>
                </a:solidFill>
                <a:cs typeface="Calibri"/>
              </a:rPr>
              <a:t>Y11 Information Evening Maths</a:t>
            </a:r>
          </a:p>
        </p:txBody>
      </p:sp>
      <p:pic>
        <p:nvPicPr>
          <p:cNvPr id="4" name="Content Placeholder 3"/>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t="4726" b="14129"/>
          <a:stretch/>
        </p:blipFill>
        <p:spPr>
          <a:xfrm>
            <a:off x="10410622" y="5015233"/>
            <a:ext cx="1551790" cy="1781299"/>
          </a:xfrm>
        </p:spPr>
      </p:pic>
      <p:sp>
        <p:nvSpPr>
          <p:cNvPr id="11" name="Content Placeholder 12">
            <a:extLst>
              <a:ext uri="{FF2B5EF4-FFF2-40B4-BE49-F238E27FC236}">
                <a16:creationId xmlns:a16="http://schemas.microsoft.com/office/drawing/2014/main" id="{2D403AD6-75C3-0CE5-D09A-CEF3AA195B21}"/>
              </a:ext>
            </a:extLst>
          </p:cNvPr>
          <p:cNvSpPr txBox="1">
            <a:spLocks/>
          </p:cNvSpPr>
          <p:nvPr/>
        </p:nvSpPr>
        <p:spPr>
          <a:xfrm>
            <a:off x="938150" y="1626088"/>
            <a:ext cx="10174381" cy="455087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Structure of the GCSE</a:t>
            </a:r>
          </a:p>
          <a:p>
            <a:pPr marL="0" indent="0">
              <a:buNone/>
            </a:pPr>
            <a:r>
              <a:rPr lang="en-US" dirty="0"/>
              <a:t>Exam board – Pearson </a:t>
            </a:r>
            <a:r>
              <a:rPr lang="en-US" dirty="0" err="1"/>
              <a:t>Edexcel</a:t>
            </a:r>
            <a:endParaRPr lang="en-US" dirty="0"/>
          </a:p>
          <a:p>
            <a:pPr marL="0" indent="0">
              <a:buNone/>
            </a:pPr>
            <a:r>
              <a:rPr lang="en-GB" dirty="0"/>
              <a:t>There are three papers in Mathematics:</a:t>
            </a:r>
          </a:p>
          <a:p>
            <a:r>
              <a:rPr lang="en-GB" dirty="0"/>
              <a:t>Paper 1 is Non Calculator</a:t>
            </a:r>
          </a:p>
          <a:p>
            <a:r>
              <a:rPr lang="en-GB" dirty="0"/>
              <a:t>Papers 2 and 3 are Calculator</a:t>
            </a:r>
          </a:p>
          <a:p>
            <a:pPr marL="0" indent="0">
              <a:buNone/>
            </a:pPr>
            <a:r>
              <a:rPr lang="en-GB" dirty="0"/>
              <a:t>All Papers are 1 hour 30 minutes and have an </a:t>
            </a:r>
            <a:r>
              <a:rPr lang="en-GB" b="1" dirty="0"/>
              <a:t>equal </a:t>
            </a:r>
            <a:r>
              <a:rPr lang="en-GB" dirty="0"/>
              <a:t>weighting</a:t>
            </a:r>
          </a:p>
          <a:p>
            <a:pPr marL="0" indent="0">
              <a:buNone/>
            </a:pPr>
            <a:r>
              <a:rPr lang="en-GB" dirty="0"/>
              <a:t>Tier of entry: </a:t>
            </a:r>
          </a:p>
          <a:p>
            <a:pPr marL="0" indent="0">
              <a:buNone/>
            </a:pPr>
            <a:r>
              <a:rPr lang="en-GB" dirty="0"/>
              <a:t>Higher Paper Grades 9 – 3, </a:t>
            </a:r>
          </a:p>
          <a:p>
            <a:pPr marL="0" indent="0">
              <a:buNone/>
            </a:pPr>
            <a:r>
              <a:rPr lang="en-GB" dirty="0"/>
              <a:t>Foundation Paper Grades 5 – 1, </a:t>
            </a:r>
            <a:endParaRPr lang="en-US" dirty="0"/>
          </a:p>
        </p:txBody>
      </p:sp>
    </p:spTree>
    <p:extLst>
      <p:ext uri="{BB962C8B-B14F-4D97-AF65-F5344CB8AC3E}">
        <p14:creationId xmlns:p14="http://schemas.microsoft.com/office/powerpoint/2010/main" val="2979484455"/>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B6E73B-6A8D-823B-401F-B3683420A61E}"/>
              </a:ext>
            </a:extLst>
          </p:cNvPr>
          <p:cNvSpPr/>
          <p:nvPr/>
        </p:nvSpPr>
        <p:spPr>
          <a:xfrm>
            <a:off x="807109" y="728034"/>
            <a:ext cx="10466715" cy="5549658"/>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Text, whiteboard&#10;&#10;Description automatically generated">
            <a:extLst>
              <a:ext uri="{FF2B5EF4-FFF2-40B4-BE49-F238E27FC236}">
                <a16:creationId xmlns:a16="http://schemas.microsoft.com/office/drawing/2014/main" id="{88F88E49-1C30-EAE2-9B18-235A95F9AEFA}"/>
              </a:ext>
            </a:extLst>
          </p:cNvPr>
          <p:cNvPicPr>
            <a:picLocks noChangeAspect="1"/>
          </p:cNvPicPr>
          <p:nvPr/>
        </p:nvPicPr>
        <p:blipFill>
          <a:blip r:embed="rId2"/>
          <a:stretch>
            <a:fillRect/>
          </a:stretch>
        </p:blipFill>
        <p:spPr>
          <a:xfrm>
            <a:off x="10437514" y="132182"/>
            <a:ext cx="1524898" cy="1834730"/>
          </a:xfrm>
          <a:prstGeom prst="rect">
            <a:avLst/>
          </a:prstGeom>
        </p:spPr>
      </p:pic>
      <p:pic>
        <p:nvPicPr>
          <p:cNvPr id="10" name="Picture 10" descr="Logo, company name&#10;&#10;Description automatically generated">
            <a:extLst>
              <a:ext uri="{FF2B5EF4-FFF2-40B4-BE49-F238E27FC236}">
                <a16:creationId xmlns:a16="http://schemas.microsoft.com/office/drawing/2014/main" id="{D69D06A3-D2D0-603F-D4B3-8E816795350A}"/>
              </a:ext>
            </a:extLst>
          </p:cNvPr>
          <p:cNvPicPr>
            <a:picLocks noChangeAspect="1"/>
          </p:cNvPicPr>
          <p:nvPr/>
        </p:nvPicPr>
        <p:blipFill>
          <a:blip r:embed="rId3"/>
          <a:stretch>
            <a:fillRect/>
          </a:stretch>
        </p:blipFill>
        <p:spPr>
          <a:xfrm>
            <a:off x="99384" y="193286"/>
            <a:ext cx="1382742" cy="1568750"/>
          </a:xfrm>
          <a:prstGeom prst="rect">
            <a:avLst/>
          </a:prstGeom>
        </p:spPr>
      </p:pic>
      <p:sp>
        <p:nvSpPr>
          <p:cNvPr id="9" name="TextBox 8">
            <a:extLst>
              <a:ext uri="{FF2B5EF4-FFF2-40B4-BE49-F238E27FC236}">
                <a16:creationId xmlns:a16="http://schemas.microsoft.com/office/drawing/2014/main" id="{43A8113E-A5AF-F677-412E-F11176CF4A07}"/>
              </a:ext>
            </a:extLst>
          </p:cNvPr>
          <p:cNvSpPr txBox="1"/>
          <p:nvPr/>
        </p:nvSpPr>
        <p:spPr>
          <a:xfrm>
            <a:off x="1474157" y="965591"/>
            <a:ext cx="910236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solidFill>
                  <a:srgbClr val="7030A0"/>
                </a:solidFill>
                <a:cs typeface="Calibri"/>
              </a:rPr>
              <a:t>Y11 Information Evening Maths</a:t>
            </a:r>
          </a:p>
        </p:txBody>
      </p:sp>
      <p:pic>
        <p:nvPicPr>
          <p:cNvPr id="4" name="Content Placeholder 3"/>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t="4726" b="14129"/>
          <a:stretch/>
        </p:blipFill>
        <p:spPr>
          <a:xfrm>
            <a:off x="10410622" y="5015233"/>
            <a:ext cx="1551790" cy="1781299"/>
          </a:xfrm>
        </p:spPr>
      </p:pic>
      <p:sp>
        <p:nvSpPr>
          <p:cNvPr id="11" name="Content Placeholder 12">
            <a:extLst>
              <a:ext uri="{FF2B5EF4-FFF2-40B4-BE49-F238E27FC236}">
                <a16:creationId xmlns:a16="http://schemas.microsoft.com/office/drawing/2014/main" id="{2D403AD6-75C3-0CE5-D09A-CEF3AA195B21}"/>
              </a:ext>
            </a:extLst>
          </p:cNvPr>
          <p:cNvSpPr txBox="1">
            <a:spLocks/>
          </p:cNvSpPr>
          <p:nvPr/>
        </p:nvSpPr>
        <p:spPr>
          <a:xfrm>
            <a:off x="938150" y="1626088"/>
            <a:ext cx="4276401" cy="45508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Structure of the GCSE</a:t>
            </a:r>
          </a:p>
          <a:p>
            <a:r>
              <a:rPr lang="en-GB" dirty="0"/>
              <a:t>The table shows the topic areas covered and their approximate weightings at Higher and Foundation Level.</a:t>
            </a:r>
          </a:p>
          <a:p>
            <a:pPr marL="0" indent="0">
              <a:buNone/>
            </a:pPr>
            <a:endParaRPr lang="en-US" dirty="0"/>
          </a:p>
        </p:txBody>
      </p:sp>
      <p:pic>
        <p:nvPicPr>
          <p:cNvPr id="2" name="Picture 1"/>
          <p:cNvPicPr>
            <a:picLocks noChangeAspect="1"/>
          </p:cNvPicPr>
          <p:nvPr/>
        </p:nvPicPr>
        <p:blipFill>
          <a:blip r:embed="rId5"/>
          <a:stretch>
            <a:fillRect/>
          </a:stretch>
        </p:blipFill>
        <p:spPr>
          <a:xfrm>
            <a:off x="5058643" y="1626088"/>
            <a:ext cx="6127874" cy="4889161"/>
          </a:xfrm>
          <a:prstGeom prst="rect">
            <a:avLst/>
          </a:prstGeom>
        </p:spPr>
      </p:pic>
    </p:spTree>
    <p:extLst>
      <p:ext uri="{BB962C8B-B14F-4D97-AF65-F5344CB8AC3E}">
        <p14:creationId xmlns:p14="http://schemas.microsoft.com/office/powerpoint/2010/main" val="521549"/>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B6E73B-6A8D-823B-401F-B3683420A61E}"/>
              </a:ext>
            </a:extLst>
          </p:cNvPr>
          <p:cNvSpPr/>
          <p:nvPr/>
        </p:nvSpPr>
        <p:spPr>
          <a:xfrm>
            <a:off x="807109" y="728034"/>
            <a:ext cx="10466715" cy="5549658"/>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Text, whiteboard&#10;&#10;Description automatically generated">
            <a:extLst>
              <a:ext uri="{FF2B5EF4-FFF2-40B4-BE49-F238E27FC236}">
                <a16:creationId xmlns:a16="http://schemas.microsoft.com/office/drawing/2014/main" id="{88F88E49-1C30-EAE2-9B18-235A95F9AEFA}"/>
              </a:ext>
            </a:extLst>
          </p:cNvPr>
          <p:cNvPicPr>
            <a:picLocks noChangeAspect="1"/>
          </p:cNvPicPr>
          <p:nvPr/>
        </p:nvPicPr>
        <p:blipFill>
          <a:blip r:embed="rId2"/>
          <a:stretch>
            <a:fillRect/>
          </a:stretch>
        </p:blipFill>
        <p:spPr>
          <a:xfrm>
            <a:off x="10437514" y="132182"/>
            <a:ext cx="1524898" cy="1834730"/>
          </a:xfrm>
          <a:prstGeom prst="rect">
            <a:avLst/>
          </a:prstGeom>
        </p:spPr>
      </p:pic>
      <p:pic>
        <p:nvPicPr>
          <p:cNvPr id="10" name="Picture 10" descr="Logo, company name&#10;&#10;Description automatically generated">
            <a:extLst>
              <a:ext uri="{FF2B5EF4-FFF2-40B4-BE49-F238E27FC236}">
                <a16:creationId xmlns:a16="http://schemas.microsoft.com/office/drawing/2014/main" id="{D69D06A3-D2D0-603F-D4B3-8E816795350A}"/>
              </a:ext>
            </a:extLst>
          </p:cNvPr>
          <p:cNvPicPr>
            <a:picLocks noChangeAspect="1"/>
          </p:cNvPicPr>
          <p:nvPr/>
        </p:nvPicPr>
        <p:blipFill>
          <a:blip r:embed="rId3"/>
          <a:stretch>
            <a:fillRect/>
          </a:stretch>
        </p:blipFill>
        <p:spPr>
          <a:xfrm>
            <a:off x="99384" y="193286"/>
            <a:ext cx="1382742" cy="1568750"/>
          </a:xfrm>
          <a:prstGeom prst="rect">
            <a:avLst/>
          </a:prstGeom>
        </p:spPr>
      </p:pic>
      <p:sp>
        <p:nvSpPr>
          <p:cNvPr id="9" name="TextBox 8">
            <a:extLst>
              <a:ext uri="{FF2B5EF4-FFF2-40B4-BE49-F238E27FC236}">
                <a16:creationId xmlns:a16="http://schemas.microsoft.com/office/drawing/2014/main" id="{43A8113E-A5AF-F677-412E-F11176CF4A07}"/>
              </a:ext>
            </a:extLst>
          </p:cNvPr>
          <p:cNvSpPr txBox="1"/>
          <p:nvPr/>
        </p:nvSpPr>
        <p:spPr>
          <a:xfrm>
            <a:off x="1474157" y="965591"/>
            <a:ext cx="910236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solidFill>
                  <a:srgbClr val="7030A0"/>
                </a:solidFill>
                <a:cs typeface="Calibri"/>
              </a:rPr>
              <a:t>Y11 Information Evening </a:t>
            </a:r>
            <a:r>
              <a:rPr lang="en-US" sz="3600" b="1" dirty="0" err="1">
                <a:solidFill>
                  <a:srgbClr val="7030A0"/>
                </a:solidFill>
                <a:cs typeface="Calibri"/>
              </a:rPr>
              <a:t>Maths</a:t>
            </a:r>
            <a:endParaRPr lang="en-US" sz="3600" b="1" dirty="0">
              <a:solidFill>
                <a:srgbClr val="7030A0"/>
              </a:solidFill>
              <a:cs typeface="Calibri"/>
            </a:endParaRPr>
          </a:p>
        </p:txBody>
      </p:sp>
      <p:pic>
        <p:nvPicPr>
          <p:cNvPr id="4" name="Content Placeholder 3"/>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t="4726" b="14129"/>
          <a:stretch/>
        </p:blipFill>
        <p:spPr>
          <a:xfrm>
            <a:off x="10410622" y="5015233"/>
            <a:ext cx="1551790" cy="1781299"/>
          </a:xfrm>
        </p:spPr>
      </p:pic>
      <p:sp>
        <p:nvSpPr>
          <p:cNvPr id="11" name="Content Placeholder 12">
            <a:extLst>
              <a:ext uri="{FF2B5EF4-FFF2-40B4-BE49-F238E27FC236}">
                <a16:creationId xmlns:a16="http://schemas.microsoft.com/office/drawing/2014/main" id="{2D403AD6-75C3-0CE5-D09A-CEF3AA195B21}"/>
              </a:ext>
            </a:extLst>
          </p:cNvPr>
          <p:cNvSpPr txBox="1">
            <a:spLocks/>
          </p:cNvSpPr>
          <p:nvPr/>
        </p:nvSpPr>
        <p:spPr>
          <a:xfrm>
            <a:off x="938150" y="1626088"/>
            <a:ext cx="10174381" cy="45508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Advanced information: </a:t>
            </a:r>
          </a:p>
          <a:p>
            <a:pPr marL="0" indent="0">
              <a:buNone/>
            </a:pPr>
            <a:r>
              <a:rPr lang="en-US" dirty="0"/>
              <a:t>There is no change to the content of the exam this year</a:t>
            </a:r>
          </a:p>
          <a:p>
            <a:pPr marL="0" indent="0">
              <a:buNone/>
            </a:pPr>
            <a:r>
              <a:rPr lang="en-US" dirty="0"/>
              <a:t>Students </a:t>
            </a:r>
            <a:r>
              <a:rPr lang="en-US" b="1" dirty="0"/>
              <a:t>will</a:t>
            </a:r>
            <a:r>
              <a:rPr lang="en-US" dirty="0"/>
              <a:t> be given a formula sheet for this year, the precise nature of the formula sheet is in consultation. </a:t>
            </a:r>
          </a:p>
          <a:p>
            <a:pPr marL="0" indent="0">
              <a:buNone/>
            </a:pPr>
            <a:endParaRPr lang="en-US" dirty="0"/>
          </a:p>
          <a:p>
            <a:endParaRPr lang="en-US" dirty="0"/>
          </a:p>
        </p:txBody>
      </p:sp>
    </p:spTree>
    <p:extLst>
      <p:ext uri="{BB962C8B-B14F-4D97-AF65-F5344CB8AC3E}">
        <p14:creationId xmlns:p14="http://schemas.microsoft.com/office/powerpoint/2010/main" val="161364592"/>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B6E73B-6A8D-823B-401F-B3683420A61E}"/>
              </a:ext>
            </a:extLst>
          </p:cNvPr>
          <p:cNvSpPr/>
          <p:nvPr/>
        </p:nvSpPr>
        <p:spPr>
          <a:xfrm>
            <a:off x="807109" y="728034"/>
            <a:ext cx="10466715" cy="5549658"/>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Text, whiteboard&#10;&#10;Description automatically generated">
            <a:extLst>
              <a:ext uri="{FF2B5EF4-FFF2-40B4-BE49-F238E27FC236}">
                <a16:creationId xmlns:a16="http://schemas.microsoft.com/office/drawing/2014/main" id="{88F88E49-1C30-EAE2-9B18-235A95F9AEFA}"/>
              </a:ext>
            </a:extLst>
          </p:cNvPr>
          <p:cNvPicPr>
            <a:picLocks noChangeAspect="1"/>
          </p:cNvPicPr>
          <p:nvPr/>
        </p:nvPicPr>
        <p:blipFill>
          <a:blip r:embed="rId2"/>
          <a:stretch>
            <a:fillRect/>
          </a:stretch>
        </p:blipFill>
        <p:spPr>
          <a:xfrm>
            <a:off x="10437514" y="132182"/>
            <a:ext cx="1524898" cy="1834730"/>
          </a:xfrm>
          <a:prstGeom prst="rect">
            <a:avLst/>
          </a:prstGeom>
        </p:spPr>
      </p:pic>
      <p:pic>
        <p:nvPicPr>
          <p:cNvPr id="10" name="Picture 10" descr="Logo, company name&#10;&#10;Description automatically generated">
            <a:extLst>
              <a:ext uri="{FF2B5EF4-FFF2-40B4-BE49-F238E27FC236}">
                <a16:creationId xmlns:a16="http://schemas.microsoft.com/office/drawing/2014/main" id="{D69D06A3-D2D0-603F-D4B3-8E816795350A}"/>
              </a:ext>
            </a:extLst>
          </p:cNvPr>
          <p:cNvPicPr>
            <a:picLocks noChangeAspect="1"/>
          </p:cNvPicPr>
          <p:nvPr/>
        </p:nvPicPr>
        <p:blipFill>
          <a:blip r:embed="rId3"/>
          <a:stretch>
            <a:fillRect/>
          </a:stretch>
        </p:blipFill>
        <p:spPr>
          <a:xfrm>
            <a:off x="99384" y="193286"/>
            <a:ext cx="1382742" cy="1568750"/>
          </a:xfrm>
          <a:prstGeom prst="rect">
            <a:avLst/>
          </a:prstGeom>
        </p:spPr>
      </p:pic>
      <p:sp>
        <p:nvSpPr>
          <p:cNvPr id="9" name="TextBox 8">
            <a:extLst>
              <a:ext uri="{FF2B5EF4-FFF2-40B4-BE49-F238E27FC236}">
                <a16:creationId xmlns:a16="http://schemas.microsoft.com/office/drawing/2014/main" id="{43A8113E-A5AF-F677-412E-F11176CF4A07}"/>
              </a:ext>
            </a:extLst>
          </p:cNvPr>
          <p:cNvSpPr txBox="1"/>
          <p:nvPr/>
        </p:nvSpPr>
        <p:spPr>
          <a:xfrm>
            <a:off x="1474157" y="965591"/>
            <a:ext cx="910236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solidFill>
                  <a:srgbClr val="7030A0"/>
                </a:solidFill>
                <a:cs typeface="Calibri"/>
              </a:rPr>
              <a:t>Y11 Information Evening </a:t>
            </a:r>
            <a:r>
              <a:rPr lang="en-US" sz="3600" b="1" dirty="0" err="1">
                <a:solidFill>
                  <a:srgbClr val="7030A0"/>
                </a:solidFill>
                <a:cs typeface="Calibri"/>
              </a:rPr>
              <a:t>Maths</a:t>
            </a:r>
            <a:endParaRPr lang="en-US" sz="3600" b="1" dirty="0">
              <a:solidFill>
                <a:srgbClr val="7030A0"/>
              </a:solidFill>
              <a:cs typeface="Calibri"/>
            </a:endParaRPr>
          </a:p>
        </p:txBody>
      </p:sp>
      <p:pic>
        <p:nvPicPr>
          <p:cNvPr id="4" name="Content Placeholder 3"/>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t="4726" b="14129"/>
          <a:stretch/>
        </p:blipFill>
        <p:spPr>
          <a:xfrm>
            <a:off x="10410622" y="5015233"/>
            <a:ext cx="1551790" cy="1781299"/>
          </a:xfrm>
        </p:spPr>
      </p:pic>
      <p:sp>
        <p:nvSpPr>
          <p:cNvPr id="11" name="Content Placeholder 12">
            <a:extLst>
              <a:ext uri="{FF2B5EF4-FFF2-40B4-BE49-F238E27FC236}">
                <a16:creationId xmlns:a16="http://schemas.microsoft.com/office/drawing/2014/main" id="{2D403AD6-75C3-0CE5-D09A-CEF3AA195B21}"/>
              </a:ext>
            </a:extLst>
          </p:cNvPr>
          <p:cNvSpPr txBox="1">
            <a:spLocks/>
          </p:cNvSpPr>
          <p:nvPr/>
        </p:nvSpPr>
        <p:spPr>
          <a:xfrm>
            <a:off x="938150" y="1626088"/>
            <a:ext cx="10174381" cy="45508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a:p>
            <a:endParaRPr lang="en-US" dirty="0"/>
          </a:p>
        </p:txBody>
      </p:sp>
      <p:pic>
        <p:nvPicPr>
          <p:cNvPr id="2" name="Picture 1"/>
          <p:cNvPicPr>
            <a:picLocks noChangeAspect="1"/>
          </p:cNvPicPr>
          <p:nvPr/>
        </p:nvPicPr>
        <p:blipFill>
          <a:blip r:embed="rId5"/>
          <a:stretch>
            <a:fillRect/>
          </a:stretch>
        </p:blipFill>
        <p:spPr>
          <a:xfrm>
            <a:off x="807109" y="1626089"/>
            <a:ext cx="5067839" cy="4651604"/>
          </a:xfrm>
          <a:prstGeom prst="rect">
            <a:avLst/>
          </a:prstGeom>
        </p:spPr>
      </p:pic>
      <p:pic>
        <p:nvPicPr>
          <p:cNvPr id="6" name="Picture 5"/>
          <p:cNvPicPr>
            <a:picLocks noChangeAspect="1"/>
          </p:cNvPicPr>
          <p:nvPr/>
        </p:nvPicPr>
        <p:blipFill>
          <a:blip r:embed="rId6"/>
          <a:stretch>
            <a:fillRect/>
          </a:stretch>
        </p:blipFill>
        <p:spPr>
          <a:xfrm>
            <a:off x="6240331" y="1749253"/>
            <a:ext cx="4008998" cy="4765996"/>
          </a:xfrm>
          <a:prstGeom prst="rect">
            <a:avLst/>
          </a:prstGeom>
        </p:spPr>
      </p:pic>
    </p:spTree>
    <p:extLst>
      <p:ext uri="{BB962C8B-B14F-4D97-AF65-F5344CB8AC3E}">
        <p14:creationId xmlns:p14="http://schemas.microsoft.com/office/powerpoint/2010/main" val="1548193081"/>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B6E73B-6A8D-823B-401F-B3683420A61E}"/>
              </a:ext>
            </a:extLst>
          </p:cNvPr>
          <p:cNvSpPr/>
          <p:nvPr/>
        </p:nvSpPr>
        <p:spPr>
          <a:xfrm>
            <a:off x="807109" y="728034"/>
            <a:ext cx="10466715" cy="5549658"/>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Text, whiteboard&#10;&#10;Description automatically generated">
            <a:extLst>
              <a:ext uri="{FF2B5EF4-FFF2-40B4-BE49-F238E27FC236}">
                <a16:creationId xmlns:a16="http://schemas.microsoft.com/office/drawing/2014/main" id="{88F88E49-1C30-EAE2-9B18-235A95F9AEFA}"/>
              </a:ext>
            </a:extLst>
          </p:cNvPr>
          <p:cNvPicPr>
            <a:picLocks noChangeAspect="1"/>
          </p:cNvPicPr>
          <p:nvPr/>
        </p:nvPicPr>
        <p:blipFill>
          <a:blip r:embed="rId2"/>
          <a:stretch>
            <a:fillRect/>
          </a:stretch>
        </p:blipFill>
        <p:spPr>
          <a:xfrm>
            <a:off x="10437514" y="132182"/>
            <a:ext cx="1524898" cy="1834730"/>
          </a:xfrm>
          <a:prstGeom prst="rect">
            <a:avLst/>
          </a:prstGeom>
        </p:spPr>
      </p:pic>
      <p:pic>
        <p:nvPicPr>
          <p:cNvPr id="10" name="Picture 10" descr="Logo, company name&#10;&#10;Description automatically generated">
            <a:extLst>
              <a:ext uri="{FF2B5EF4-FFF2-40B4-BE49-F238E27FC236}">
                <a16:creationId xmlns:a16="http://schemas.microsoft.com/office/drawing/2014/main" id="{D69D06A3-D2D0-603F-D4B3-8E816795350A}"/>
              </a:ext>
            </a:extLst>
          </p:cNvPr>
          <p:cNvPicPr>
            <a:picLocks noChangeAspect="1"/>
          </p:cNvPicPr>
          <p:nvPr/>
        </p:nvPicPr>
        <p:blipFill>
          <a:blip r:embed="rId3"/>
          <a:stretch>
            <a:fillRect/>
          </a:stretch>
        </p:blipFill>
        <p:spPr>
          <a:xfrm>
            <a:off x="99384" y="193286"/>
            <a:ext cx="1382742" cy="1568750"/>
          </a:xfrm>
          <a:prstGeom prst="rect">
            <a:avLst/>
          </a:prstGeom>
        </p:spPr>
      </p:pic>
      <p:sp>
        <p:nvSpPr>
          <p:cNvPr id="9" name="TextBox 8">
            <a:extLst>
              <a:ext uri="{FF2B5EF4-FFF2-40B4-BE49-F238E27FC236}">
                <a16:creationId xmlns:a16="http://schemas.microsoft.com/office/drawing/2014/main" id="{43A8113E-A5AF-F677-412E-F11176CF4A07}"/>
              </a:ext>
            </a:extLst>
          </p:cNvPr>
          <p:cNvSpPr txBox="1"/>
          <p:nvPr/>
        </p:nvSpPr>
        <p:spPr>
          <a:xfrm>
            <a:off x="1474157" y="965591"/>
            <a:ext cx="910236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solidFill>
                  <a:srgbClr val="7030A0"/>
                </a:solidFill>
                <a:cs typeface="Calibri"/>
              </a:rPr>
              <a:t>Y11 Information Evening Maths</a:t>
            </a:r>
          </a:p>
        </p:txBody>
      </p:sp>
      <p:pic>
        <p:nvPicPr>
          <p:cNvPr id="4" name="Content Placeholder 3"/>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t="4726" b="14129"/>
          <a:stretch/>
        </p:blipFill>
        <p:spPr>
          <a:xfrm>
            <a:off x="10410622" y="5015233"/>
            <a:ext cx="1551790" cy="1781299"/>
          </a:xfrm>
        </p:spPr>
      </p:pic>
      <p:sp>
        <p:nvSpPr>
          <p:cNvPr id="11" name="Content Placeholder 12">
            <a:extLst>
              <a:ext uri="{FF2B5EF4-FFF2-40B4-BE49-F238E27FC236}">
                <a16:creationId xmlns:a16="http://schemas.microsoft.com/office/drawing/2014/main" id="{2D403AD6-75C3-0CE5-D09A-CEF3AA195B21}"/>
              </a:ext>
            </a:extLst>
          </p:cNvPr>
          <p:cNvSpPr txBox="1">
            <a:spLocks/>
          </p:cNvSpPr>
          <p:nvPr/>
        </p:nvSpPr>
        <p:spPr>
          <a:xfrm>
            <a:off x="1099443" y="1611922"/>
            <a:ext cx="10174381" cy="45508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Curriculum – Lessons</a:t>
            </a:r>
          </a:p>
          <a:p>
            <a:pPr marL="0" indent="0">
              <a:buNone/>
            </a:pPr>
            <a:r>
              <a:rPr lang="en-US" dirty="0"/>
              <a:t>Up until Christmas, lessons will have a focus on covering the last bits of content students haven’t seen yet. </a:t>
            </a:r>
          </a:p>
          <a:p>
            <a:pPr marL="0" indent="0">
              <a:buNone/>
            </a:pPr>
            <a:r>
              <a:rPr lang="en-US" dirty="0"/>
              <a:t>From Christmas, we will then begin our focus on Exam preparation which will include walking talking mocks. </a:t>
            </a:r>
          </a:p>
          <a:p>
            <a:pPr marL="0" indent="0">
              <a:buNone/>
            </a:pPr>
            <a:r>
              <a:rPr lang="en-US" dirty="0"/>
              <a:t>Both mocks and walking talking mocks with then feed the content of the lessons that students receive. </a:t>
            </a:r>
          </a:p>
          <a:p>
            <a:pPr marL="0" indent="0">
              <a:buNone/>
            </a:pPr>
            <a:r>
              <a:rPr lang="en-US" dirty="0"/>
              <a:t>Every lesson starts with a retrieval practice and this is where content is consolidated from lesson to lesson. </a:t>
            </a:r>
          </a:p>
          <a:p>
            <a:pPr marL="0" indent="0">
              <a:buNone/>
            </a:pPr>
            <a:endParaRPr lang="en-US" dirty="0"/>
          </a:p>
          <a:p>
            <a:endParaRPr lang="en-US" dirty="0"/>
          </a:p>
        </p:txBody>
      </p:sp>
    </p:spTree>
    <p:extLst>
      <p:ext uri="{BB962C8B-B14F-4D97-AF65-F5344CB8AC3E}">
        <p14:creationId xmlns:p14="http://schemas.microsoft.com/office/powerpoint/2010/main" val="3773914476"/>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B6E73B-6A8D-823B-401F-B3683420A61E}"/>
              </a:ext>
            </a:extLst>
          </p:cNvPr>
          <p:cNvSpPr/>
          <p:nvPr/>
        </p:nvSpPr>
        <p:spPr>
          <a:xfrm>
            <a:off x="807109" y="728034"/>
            <a:ext cx="10466715" cy="5549658"/>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Text, whiteboard&#10;&#10;Description automatically generated">
            <a:extLst>
              <a:ext uri="{FF2B5EF4-FFF2-40B4-BE49-F238E27FC236}">
                <a16:creationId xmlns:a16="http://schemas.microsoft.com/office/drawing/2014/main" id="{88F88E49-1C30-EAE2-9B18-235A95F9AEFA}"/>
              </a:ext>
            </a:extLst>
          </p:cNvPr>
          <p:cNvPicPr>
            <a:picLocks noChangeAspect="1"/>
          </p:cNvPicPr>
          <p:nvPr/>
        </p:nvPicPr>
        <p:blipFill>
          <a:blip r:embed="rId2"/>
          <a:stretch>
            <a:fillRect/>
          </a:stretch>
        </p:blipFill>
        <p:spPr>
          <a:xfrm>
            <a:off x="10437514" y="132182"/>
            <a:ext cx="1524898" cy="1834730"/>
          </a:xfrm>
          <a:prstGeom prst="rect">
            <a:avLst/>
          </a:prstGeom>
        </p:spPr>
      </p:pic>
      <p:pic>
        <p:nvPicPr>
          <p:cNvPr id="10" name="Picture 10" descr="Logo, company name&#10;&#10;Description automatically generated">
            <a:extLst>
              <a:ext uri="{FF2B5EF4-FFF2-40B4-BE49-F238E27FC236}">
                <a16:creationId xmlns:a16="http://schemas.microsoft.com/office/drawing/2014/main" id="{D69D06A3-D2D0-603F-D4B3-8E816795350A}"/>
              </a:ext>
            </a:extLst>
          </p:cNvPr>
          <p:cNvPicPr>
            <a:picLocks noChangeAspect="1"/>
          </p:cNvPicPr>
          <p:nvPr/>
        </p:nvPicPr>
        <p:blipFill>
          <a:blip r:embed="rId3"/>
          <a:stretch>
            <a:fillRect/>
          </a:stretch>
        </p:blipFill>
        <p:spPr>
          <a:xfrm>
            <a:off x="99384" y="193286"/>
            <a:ext cx="1382742" cy="1568750"/>
          </a:xfrm>
          <a:prstGeom prst="rect">
            <a:avLst/>
          </a:prstGeom>
        </p:spPr>
      </p:pic>
      <p:sp>
        <p:nvSpPr>
          <p:cNvPr id="9" name="TextBox 8">
            <a:extLst>
              <a:ext uri="{FF2B5EF4-FFF2-40B4-BE49-F238E27FC236}">
                <a16:creationId xmlns:a16="http://schemas.microsoft.com/office/drawing/2014/main" id="{43A8113E-A5AF-F677-412E-F11176CF4A07}"/>
              </a:ext>
            </a:extLst>
          </p:cNvPr>
          <p:cNvSpPr txBox="1"/>
          <p:nvPr/>
        </p:nvSpPr>
        <p:spPr>
          <a:xfrm>
            <a:off x="1474157" y="965591"/>
            <a:ext cx="910236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solidFill>
                  <a:srgbClr val="7030A0"/>
                </a:solidFill>
                <a:cs typeface="Calibri"/>
              </a:rPr>
              <a:t>Y11 Information Evening Maths</a:t>
            </a:r>
          </a:p>
        </p:txBody>
      </p:sp>
      <p:pic>
        <p:nvPicPr>
          <p:cNvPr id="4" name="Content Placeholder 3"/>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t="4726" b="14129"/>
          <a:stretch/>
        </p:blipFill>
        <p:spPr>
          <a:xfrm>
            <a:off x="10410622" y="5015233"/>
            <a:ext cx="1551790" cy="1781299"/>
          </a:xfrm>
        </p:spPr>
      </p:pic>
      <p:sp>
        <p:nvSpPr>
          <p:cNvPr id="11" name="Content Placeholder 12">
            <a:extLst>
              <a:ext uri="{FF2B5EF4-FFF2-40B4-BE49-F238E27FC236}">
                <a16:creationId xmlns:a16="http://schemas.microsoft.com/office/drawing/2014/main" id="{2D403AD6-75C3-0CE5-D09A-CEF3AA195B21}"/>
              </a:ext>
            </a:extLst>
          </p:cNvPr>
          <p:cNvSpPr txBox="1">
            <a:spLocks/>
          </p:cNvSpPr>
          <p:nvPr/>
        </p:nvSpPr>
        <p:spPr>
          <a:xfrm>
            <a:off x="1099443" y="1611922"/>
            <a:ext cx="10174381" cy="45508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Mocks: </a:t>
            </a:r>
          </a:p>
          <a:p>
            <a:r>
              <a:rPr lang="en-US" dirty="0"/>
              <a:t>31</a:t>
            </a:r>
            <a:r>
              <a:rPr lang="en-US" baseline="30000" dirty="0"/>
              <a:t>st</a:t>
            </a:r>
            <a:r>
              <a:rPr lang="en-US" dirty="0"/>
              <a:t> October – 11</a:t>
            </a:r>
            <a:r>
              <a:rPr lang="en-US" baseline="30000" dirty="0"/>
              <a:t>th</a:t>
            </a:r>
            <a:r>
              <a:rPr lang="en-US" dirty="0"/>
              <a:t> November – 2 papers (1 non-calculator, 1 calculator)</a:t>
            </a:r>
          </a:p>
          <a:p>
            <a:r>
              <a:rPr lang="en-US" b="1" dirty="0"/>
              <a:t>5</a:t>
            </a:r>
            <a:r>
              <a:rPr lang="en-US" b="1" baseline="30000" dirty="0"/>
              <a:t>th</a:t>
            </a:r>
            <a:r>
              <a:rPr lang="en-US" b="1" dirty="0"/>
              <a:t> – 9</a:t>
            </a:r>
            <a:r>
              <a:rPr lang="en-US" b="1" baseline="30000" dirty="0"/>
              <a:t>th</a:t>
            </a:r>
            <a:r>
              <a:rPr lang="en-US" b="1" dirty="0"/>
              <a:t> December – 1 paper in class (3</a:t>
            </a:r>
            <a:r>
              <a:rPr lang="en-US" b="1" baseline="30000" dirty="0"/>
              <a:t>rd</a:t>
            </a:r>
            <a:r>
              <a:rPr lang="en-US" b="1" dirty="0"/>
              <a:t> paper from the set above)</a:t>
            </a:r>
          </a:p>
          <a:p>
            <a:r>
              <a:rPr lang="en-US" dirty="0"/>
              <a:t> 6</a:t>
            </a:r>
            <a:r>
              <a:rPr lang="en-US" baseline="30000" dirty="0"/>
              <a:t>th</a:t>
            </a:r>
            <a:r>
              <a:rPr lang="en-US" dirty="0"/>
              <a:t> February – 10</a:t>
            </a:r>
            <a:r>
              <a:rPr lang="en-US" baseline="30000" dirty="0"/>
              <a:t>th</a:t>
            </a:r>
            <a:r>
              <a:rPr lang="en-US" dirty="0"/>
              <a:t> February – 3 papers (one full set of mocks)</a:t>
            </a:r>
          </a:p>
          <a:p>
            <a:pPr marL="0" indent="0">
              <a:buNone/>
            </a:pPr>
            <a:endParaRPr lang="en-US" dirty="0"/>
          </a:p>
        </p:txBody>
      </p:sp>
    </p:spTree>
    <p:extLst>
      <p:ext uri="{BB962C8B-B14F-4D97-AF65-F5344CB8AC3E}">
        <p14:creationId xmlns:p14="http://schemas.microsoft.com/office/powerpoint/2010/main" val="3142697712"/>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B6E73B-6A8D-823B-401F-B3683420A61E}"/>
              </a:ext>
            </a:extLst>
          </p:cNvPr>
          <p:cNvSpPr/>
          <p:nvPr/>
        </p:nvSpPr>
        <p:spPr>
          <a:xfrm>
            <a:off x="807109" y="728034"/>
            <a:ext cx="10466715" cy="5549658"/>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Text, whiteboard&#10;&#10;Description automatically generated">
            <a:extLst>
              <a:ext uri="{FF2B5EF4-FFF2-40B4-BE49-F238E27FC236}">
                <a16:creationId xmlns:a16="http://schemas.microsoft.com/office/drawing/2014/main" id="{88F88E49-1C30-EAE2-9B18-235A95F9AEFA}"/>
              </a:ext>
            </a:extLst>
          </p:cNvPr>
          <p:cNvPicPr>
            <a:picLocks noChangeAspect="1"/>
          </p:cNvPicPr>
          <p:nvPr/>
        </p:nvPicPr>
        <p:blipFill>
          <a:blip r:embed="rId2"/>
          <a:stretch>
            <a:fillRect/>
          </a:stretch>
        </p:blipFill>
        <p:spPr>
          <a:xfrm>
            <a:off x="10437514" y="132182"/>
            <a:ext cx="1524898" cy="1834730"/>
          </a:xfrm>
          <a:prstGeom prst="rect">
            <a:avLst/>
          </a:prstGeom>
        </p:spPr>
      </p:pic>
      <p:pic>
        <p:nvPicPr>
          <p:cNvPr id="10" name="Picture 10" descr="Logo, company name&#10;&#10;Description automatically generated">
            <a:extLst>
              <a:ext uri="{FF2B5EF4-FFF2-40B4-BE49-F238E27FC236}">
                <a16:creationId xmlns:a16="http://schemas.microsoft.com/office/drawing/2014/main" id="{D69D06A3-D2D0-603F-D4B3-8E816795350A}"/>
              </a:ext>
            </a:extLst>
          </p:cNvPr>
          <p:cNvPicPr>
            <a:picLocks noChangeAspect="1"/>
          </p:cNvPicPr>
          <p:nvPr/>
        </p:nvPicPr>
        <p:blipFill>
          <a:blip r:embed="rId3"/>
          <a:stretch>
            <a:fillRect/>
          </a:stretch>
        </p:blipFill>
        <p:spPr>
          <a:xfrm>
            <a:off x="99384" y="193286"/>
            <a:ext cx="1382742" cy="1568750"/>
          </a:xfrm>
          <a:prstGeom prst="rect">
            <a:avLst/>
          </a:prstGeom>
        </p:spPr>
      </p:pic>
      <p:sp>
        <p:nvSpPr>
          <p:cNvPr id="9" name="TextBox 8">
            <a:extLst>
              <a:ext uri="{FF2B5EF4-FFF2-40B4-BE49-F238E27FC236}">
                <a16:creationId xmlns:a16="http://schemas.microsoft.com/office/drawing/2014/main" id="{43A8113E-A5AF-F677-412E-F11176CF4A07}"/>
              </a:ext>
            </a:extLst>
          </p:cNvPr>
          <p:cNvSpPr txBox="1"/>
          <p:nvPr/>
        </p:nvSpPr>
        <p:spPr>
          <a:xfrm>
            <a:off x="1474157" y="965591"/>
            <a:ext cx="910236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solidFill>
                  <a:srgbClr val="7030A0"/>
                </a:solidFill>
                <a:cs typeface="Calibri"/>
              </a:rPr>
              <a:t>Y11 Information Evening Maths</a:t>
            </a:r>
          </a:p>
        </p:txBody>
      </p:sp>
      <p:pic>
        <p:nvPicPr>
          <p:cNvPr id="4" name="Content Placeholder 3"/>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t="4726" b="14129"/>
          <a:stretch/>
        </p:blipFill>
        <p:spPr>
          <a:xfrm>
            <a:off x="10410622" y="5015233"/>
            <a:ext cx="1551790" cy="1781299"/>
          </a:xfrm>
        </p:spPr>
      </p:pic>
      <p:sp>
        <p:nvSpPr>
          <p:cNvPr id="11" name="Content Placeholder 12">
            <a:extLst>
              <a:ext uri="{FF2B5EF4-FFF2-40B4-BE49-F238E27FC236}">
                <a16:creationId xmlns:a16="http://schemas.microsoft.com/office/drawing/2014/main" id="{2D403AD6-75C3-0CE5-D09A-CEF3AA195B21}"/>
              </a:ext>
            </a:extLst>
          </p:cNvPr>
          <p:cNvSpPr txBox="1">
            <a:spLocks/>
          </p:cNvSpPr>
          <p:nvPr/>
        </p:nvSpPr>
        <p:spPr>
          <a:xfrm>
            <a:off x="911258" y="1587549"/>
            <a:ext cx="10174381" cy="45508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Assessment Feedback</a:t>
            </a:r>
          </a:p>
          <a:p>
            <a:endParaRPr lang="en-US" dirty="0"/>
          </a:p>
        </p:txBody>
      </p:sp>
      <p:pic>
        <p:nvPicPr>
          <p:cNvPr id="2" name="Picture 1"/>
          <p:cNvPicPr>
            <a:picLocks noChangeAspect="1"/>
          </p:cNvPicPr>
          <p:nvPr/>
        </p:nvPicPr>
        <p:blipFill>
          <a:blip r:embed="rId5"/>
          <a:stretch>
            <a:fillRect/>
          </a:stretch>
        </p:blipFill>
        <p:spPr>
          <a:xfrm>
            <a:off x="2177726" y="1981487"/>
            <a:ext cx="7861736" cy="4533762"/>
          </a:xfrm>
          <a:prstGeom prst="rect">
            <a:avLst/>
          </a:prstGeom>
        </p:spPr>
      </p:pic>
    </p:spTree>
    <p:extLst>
      <p:ext uri="{BB962C8B-B14F-4D97-AF65-F5344CB8AC3E}">
        <p14:creationId xmlns:p14="http://schemas.microsoft.com/office/powerpoint/2010/main" val="4151640101"/>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B6E73B-6A8D-823B-401F-B3683420A61E}"/>
              </a:ext>
            </a:extLst>
          </p:cNvPr>
          <p:cNvSpPr/>
          <p:nvPr/>
        </p:nvSpPr>
        <p:spPr>
          <a:xfrm>
            <a:off x="807109" y="728034"/>
            <a:ext cx="10466715" cy="5549658"/>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Text, whiteboard&#10;&#10;Description automatically generated">
            <a:extLst>
              <a:ext uri="{FF2B5EF4-FFF2-40B4-BE49-F238E27FC236}">
                <a16:creationId xmlns:a16="http://schemas.microsoft.com/office/drawing/2014/main" id="{88F88E49-1C30-EAE2-9B18-235A95F9AEFA}"/>
              </a:ext>
            </a:extLst>
          </p:cNvPr>
          <p:cNvPicPr>
            <a:picLocks noChangeAspect="1"/>
          </p:cNvPicPr>
          <p:nvPr/>
        </p:nvPicPr>
        <p:blipFill>
          <a:blip r:embed="rId2"/>
          <a:stretch>
            <a:fillRect/>
          </a:stretch>
        </p:blipFill>
        <p:spPr>
          <a:xfrm>
            <a:off x="10437514" y="132182"/>
            <a:ext cx="1524898" cy="1834730"/>
          </a:xfrm>
          <a:prstGeom prst="rect">
            <a:avLst/>
          </a:prstGeom>
        </p:spPr>
      </p:pic>
      <p:pic>
        <p:nvPicPr>
          <p:cNvPr id="10" name="Picture 10" descr="Logo, company name&#10;&#10;Description automatically generated">
            <a:extLst>
              <a:ext uri="{FF2B5EF4-FFF2-40B4-BE49-F238E27FC236}">
                <a16:creationId xmlns:a16="http://schemas.microsoft.com/office/drawing/2014/main" id="{D69D06A3-D2D0-603F-D4B3-8E816795350A}"/>
              </a:ext>
            </a:extLst>
          </p:cNvPr>
          <p:cNvPicPr>
            <a:picLocks noChangeAspect="1"/>
          </p:cNvPicPr>
          <p:nvPr/>
        </p:nvPicPr>
        <p:blipFill>
          <a:blip r:embed="rId3"/>
          <a:stretch>
            <a:fillRect/>
          </a:stretch>
        </p:blipFill>
        <p:spPr>
          <a:xfrm>
            <a:off x="99384" y="193286"/>
            <a:ext cx="1382742" cy="1568750"/>
          </a:xfrm>
          <a:prstGeom prst="rect">
            <a:avLst/>
          </a:prstGeom>
        </p:spPr>
      </p:pic>
      <p:sp>
        <p:nvSpPr>
          <p:cNvPr id="9" name="TextBox 8">
            <a:extLst>
              <a:ext uri="{FF2B5EF4-FFF2-40B4-BE49-F238E27FC236}">
                <a16:creationId xmlns:a16="http://schemas.microsoft.com/office/drawing/2014/main" id="{43A8113E-A5AF-F677-412E-F11176CF4A07}"/>
              </a:ext>
            </a:extLst>
          </p:cNvPr>
          <p:cNvSpPr txBox="1"/>
          <p:nvPr/>
        </p:nvSpPr>
        <p:spPr>
          <a:xfrm>
            <a:off x="1489282" y="1155111"/>
            <a:ext cx="910236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u="sng" dirty="0">
                <a:solidFill>
                  <a:srgbClr val="7030A0"/>
                </a:solidFill>
                <a:cs typeface="Calibri"/>
              </a:rPr>
              <a:t>Mocks Autumn 2022</a:t>
            </a:r>
          </a:p>
        </p:txBody>
      </p:sp>
      <p:sp>
        <p:nvSpPr>
          <p:cNvPr id="8" name="TextBox 7">
            <a:extLst>
              <a:ext uri="{FF2B5EF4-FFF2-40B4-BE49-F238E27FC236}">
                <a16:creationId xmlns:a16="http://schemas.microsoft.com/office/drawing/2014/main" id="{E85A89B3-26EB-AC35-E987-9C6DDDD38173}"/>
              </a:ext>
            </a:extLst>
          </p:cNvPr>
          <p:cNvSpPr txBox="1"/>
          <p:nvPr/>
        </p:nvSpPr>
        <p:spPr>
          <a:xfrm>
            <a:off x="1032772" y="1776202"/>
            <a:ext cx="425539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800">
              <a:solidFill>
                <a:srgbClr val="7030A0"/>
              </a:solidFill>
              <a:cs typeface="Calibri"/>
            </a:endParaRPr>
          </a:p>
        </p:txBody>
      </p:sp>
      <p:sp>
        <p:nvSpPr>
          <p:cNvPr id="4" name="TextBox 3"/>
          <p:cNvSpPr txBox="1"/>
          <p:nvPr/>
        </p:nvSpPr>
        <p:spPr>
          <a:xfrm>
            <a:off x="1080538" y="2357888"/>
            <a:ext cx="9919855" cy="2677656"/>
          </a:xfrm>
          <a:prstGeom prst="rect">
            <a:avLst/>
          </a:prstGeom>
          <a:noFill/>
        </p:spPr>
        <p:txBody>
          <a:bodyPr wrap="square" rtlCol="0">
            <a:spAutoFit/>
          </a:bodyPr>
          <a:lstStyle/>
          <a:p>
            <a:pPr marL="285750" indent="-285750">
              <a:buFont typeface="Arial" panose="020B0604020202020204" pitchFamily="34" charset="0"/>
              <a:buChar char="•"/>
            </a:pPr>
            <a:r>
              <a:rPr lang="en-GB" sz="2400" dirty="0">
                <a:solidFill>
                  <a:srgbClr val="7030A0"/>
                </a:solidFill>
              </a:rPr>
              <a:t>Students in the classes 11xy1, 11xy2 and 11xy3 will be sitting two mock papers- Biology Paper 2 and Chemistry Paper 1.</a:t>
            </a:r>
          </a:p>
          <a:p>
            <a:pPr marL="285750" indent="-285750">
              <a:buFont typeface="Arial" panose="020B0604020202020204" pitchFamily="34" charset="0"/>
              <a:buChar char="•"/>
            </a:pPr>
            <a:endParaRPr lang="en-GB" sz="2400" dirty="0">
              <a:solidFill>
                <a:srgbClr val="7030A0"/>
              </a:solidFill>
            </a:endParaRPr>
          </a:p>
          <a:p>
            <a:pPr marL="285750" indent="-285750">
              <a:buFont typeface="Arial" panose="020B0604020202020204" pitchFamily="34" charset="0"/>
              <a:buChar char="•"/>
            </a:pPr>
            <a:r>
              <a:rPr lang="en-GB" sz="2400" dirty="0">
                <a:solidFill>
                  <a:srgbClr val="7030A0"/>
                </a:solidFill>
              </a:rPr>
              <a:t>Students in 11xy4, 11xy5 or 11xy6 will be sitting two papers made of mixed questions from all three sciences.</a:t>
            </a:r>
          </a:p>
          <a:p>
            <a:pPr marL="285750" indent="-285750">
              <a:buFont typeface="Arial" panose="020B0604020202020204" pitchFamily="34" charset="0"/>
              <a:buChar char="•"/>
            </a:pPr>
            <a:endParaRPr lang="en-GB" sz="2400" dirty="0">
              <a:solidFill>
                <a:srgbClr val="7030A0"/>
              </a:solidFill>
            </a:endParaRPr>
          </a:p>
          <a:p>
            <a:pPr marL="285750" indent="-285750">
              <a:buFont typeface="Arial" panose="020B0604020202020204" pitchFamily="34" charset="0"/>
              <a:buChar char="•"/>
            </a:pPr>
            <a:r>
              <a:rPr lang="en-GB" sz="2400" b="1" dirty="0">
                <a:solidFill>
                  <a:srgbClr val="7030A0"/>
                </a:solidFill>
              </a:rPr>
              <a:t>Check class charts for revision lists and guidance from your class teacher!</a:t>
            </a:r>
          </a:p>
        </p:txBody>
      </p:sp>
    </p:spTree>
    <p:extLst>
      <p:ext uri="{BB962C8B-B14F-4D97-AF65-F5344CB8AC3E}">
        <p14:creationId xmlns:p14="http://schemas.microsoft.com/office/powerpoint/2010/main" val="1809609880"/>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B6E73B-6A8D-823B-401F-B3683420A61E}"/>
              </a:ext>
            </a:extLst>
          </p:cNvPr>
          <p:cNvSpPr/>
          <p:nvPr/>
        </p:nvSpPr>
        <p:spPr>
          <a:xfrm>
            <a:off x="807109" y="728034"/>
            <a:ext cx="10466715" cy="5549658"/>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Text, whiteboard&#10;&#10;Description automatically generated">
            <a:extLst>
              <a:ext uri="{FF2B5EF4-FFF2-40B4-BE49-F238E27FC236}">
                <a16:creationId xmlns:a16="http://schemas.microsoft.com/office/drawing/2014/main" id="{88F88E49-1C30-EAE2-9B18-235A95F9AEFA}"/>
              </a:ext>
            </a:extLst>
          </p:cNvPr>
          <p:cNvPicPr>
            <a:picLocks noChangeAspect="1"/>
          </p:cNvPicPr>
          <p:nvPr/>
        </p:nvPicPr>
        <p:blipFill>
          <a:blip r:embed="rId2"/>
          <a:stretch>
            <a:fillRect/>
          </a:stretch>
        </p:blipFill>
        <p:spPr>
          <a:xfrm>
            <a:off x="10437514" y="132182"/>
            <a:ext cx="1524898" cy="1834730"/>
          </a:xfrm>
          <a:prstGeom prst="rect">
            <a:avLst/>
          </a:prstGeom>
        </p:spPr>
      </p:pic>
      <p:pic>
        <p:nvPicPr>
          <p:cNvPr id="10" name="Picture 10" descr="Logo, company name&#10;&#10;Description automatically generated">
            <a:extLst>
              <a:ext uri="{FF2B5EF4-FFF2-40B4-BE49-F238E27FC236}">
                <a16:creationId xmlns:a16="http://schemas.microsoft.com/office/drawing/2014/main" id="{D69D06A3-D2D0-603F-D4B3-8E816795350A}"/>
              </a:ext>
            </a:extLst>
          </p:cNvPr>
          <p:cNvPicPr>
            <a:picLocks noChangeAspect="1"/>
          </p:cNvPicPr>
          <p:nvPr/>
        </p:nvPicPr>
        <p:blipFill>
          <a:blip r:embed="rId3"/>
          <a:stretch>
            <a:fillRect/>
          </a:stretch>
        </p:blipFill>
        <p:spPr>
          <a:xfrm>
            <a:off x="99384" y="193286"/>
            <a:ext cx="1382742" cy="1568750"/>
          </a:xfrm>
          <a:prstGeom prst="rect">
            <a:avLst/>
          </a:prstGeom>
        </p:spPr>
      </p:pic>
      <p:sp>
        <p:nvSpPr>
          <p:cNvPr id="9" name="TextBox 8">
            <a:extLst>
              <a:ext uri="{FF2B5EF4-FFF2-40B4-BE49-F238E27FC236}">
                <a16:creationId xmlns:a16="http://schemas.microsoft.com/office/drawing/2014/main" id="{43A8113E-A5AF-F677-412E-F11176CF4A07}"/>
              </a:ext>
            </a:extLst>
          </p:cNvPr>
          <p:cNvSpPr txBox="1"/>
          <p:nvPr/>
        </p:nvSpPr>
        <p:spPr>
          <a:xfrm>
            <a:off x="1489283" y="726381"/>
            <a:ext cx="910236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solidFill>
                  <a:srgbClr val="7030A0"/>
                </a:solidFill>
                <a:cs typeface="Calibri"/>
              </a:rPr>
              <a:t>Y11 Information Evening Maths</a:t>
            </a:r>
          </a:p>
        </p:txBody>
      </p:sp>
      <p:pic>
        <p:nvPicPr>
          <p:cNvPr id="4" name="Content Placeholder 3"/>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t="4726" b="14129"/>
          <a:stretch/>
        </p:blipFill>
        <p:spPr>
          <a:xfrm>
            <a:off x="10410622" y="5015233"/>
            <a:ext cx="1551790" cy="1781299"/>
          </a:xfrm>
        </p:spPr>
      </p:pic>
      <p:pic>
        <p:nvPicPr>
          <p:cNvPr id="2" name="Picture 1"/>
          <p:cNvPicPr>
            <a:picLocks noChangeAspect="1"/>
          </p:cNvPicPr>
          <p:nvPr/>
        </p:nvPicPr>
        <p:blipFill>
          <a:blip r:embed="rId5"/>
          <a:stretch>
            <a:fillRect/>
          </a:stretch>
        </p:blipFill>
        <p:spPr>
          <a:xfrm>
            <a:off x="1565080" y="1229074"/>
            <a:ext cx="7501670" cy="5192256"/>
          </a:xfrm>
          <a:prstGeom prst="rect">
            <a:avLst/>
          </a:prstGeom>
        </p:spPr>
      </p:pic>
    </p:spTree>
    <p:extLst>
      <p:ext uri="{BB962C8B-B14F-4D97-AF65-F5344CB8AC3E}">
        <p14:creationId xmlns:p14="http://schemas.microsoft.com/office/powerpoint/2010/main" val="2045096290"/>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B6E73B-6A8D-823B-401F-B3683420A61E}"/>
              </a:ext>
            </a:extLst>
          </p:cNvPr>
          <p:cNvSpPr/>
          <p:nvPr/>
        </p:nvSpPr>
        <p:spPr>
          <a:xfrm>
            <a:off x="807109" y="728034"/>
            <a:ext cx="10466715" cy="5549658"/>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Text, whiteboard&#10;&#10;Description automatically generated">
            <a:extLst>
              <a:ext uri="{FF2B5EF4-FFF2-40B4-BE49-F238E27FC236}">
                <a16:creationId xmlns:a16="http://schemas.microsoft.com/office/drawing/2014/main" id="{88F88E49-1C30-EAE2-9B18-235A95F9AEFA}"/>
              </a:ext>
            </a:extLst>
          </p:cNvPr>
          <p:cNvPicPr>
            <a:picLocks noChangeAspect="1"/>
          </p:cNvPicPr>
          <p:nvPr/>
        </p:nvPicPr>
        <p:blipFill>
          <a:blip r:embed="rId2"/>
          <a:stretch>
            <a:fillRect/>
          </a:stretch>
        </p:blipFill>
        <p:spPr>
          <a:xfrm>
            <a:off x="10437514" y="132182"/>
            <a:ext cx="1524898" cy="1834730"/>
          </a:xfrm>
          <a:prstGeom prst="rect">
            <a:avLst/>
          </a:prstGeom>
        </p:spPr>
      </p:pic>
      <p:pic>
        <p:nvPicPr>
          <p:cNvPr id="10" name="Picture 10" descr="Logo, company name&#10;&#10;Description automatically generated">
            <a:extLst>
              <a:ext uri="{FF2B5EF4-FFF2-40B4-BE49-F238E27FC236}">
                <a16:creationId xmlns:a16="http://schemas.microsoft.com/office/drawing/2014/main" id="{D69D06A3-D2D0-603F-D4B3-8E816795350A}"/>
              </a:ext>
            </a:extLst>
          </p:cNvPr>
          <p:cNvPicPr>
            <a:picLocks noChangeAspect="1"/>
          </p:cNvPicPr>
          <p:nvPr/>
        </p:nvPicPr>
        <p:blipFill>
          <a:blip r:embed="rId3"/>
          <a:stretch>
            <a:fillRect/>
          </a:stretch>
        </p:blipFill>
        <p:spPr>
          <a:xfrm>
            <a:off x="99384" y="193286"/>
            <a:ext cx="1382742" cy="1568750"/>
          </a:xfrm>
          <a:prstGeom prst="rect">
            <a:avLst/>
          </a:prstGeom>
        </p:spPr>
      </p:pic>
      <p:sp>
        <p:nvSpPr>
          <p:cNvPr id="9" name="TextBox 8">
            <a:extLst>
              <a:ext uri="{FF2B5EF4-FFF2-40B4-BE49-F238E27FC236}">
                <a16:creationId xmlns:a16="http://schemas.microsoft.com/office/drawing/2014/main" id="{43A8113E-A5AF-F677-412E-F11176CF4A07}"/>
              </a:ext>
            </a:extLst>
          </p:cNvPr>
          <p:cNvSpPr txBox="1"/>
          <p:nvPr/>
        </p:nvSpPr>
        <p:spPr>
          <a:xfrm>
            <a:off x="1474157" y="965591"/>
            <a:ext cx="910236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solidFill>
                  <a:srgbClr val="7030A0"/>
                </a:solidFill>
                <a:cs typeface="Calibri"/>
              </a:rPr>
              <a:t>Y11 Information Evening Maths</a:t>
            </a:r>
          </a:p>
        </p:txBody>
      </p:sp>
      <p:pic>
        <p:nvPicPr>
          <p:cNvPr id="4" name="Content Placeholder 3"/>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t="4726" b="14129"/>
          <a:stretch/>
        </p:blipFill>
        <p:spPr>
          <a:xfrm>
            <a:off x="10410622" y="5015233"/>
            <a:ext cx="1551790" cy="1781299"/>
          </a:xfrm>
        </p:spPr>
      </p:pic>
      <p:sp>
        <p:nvSpPr>
          <p:cNvPr id="11" name="Content Placeholder 12">
            <a:extLst>
              <a:ext uri="{FF2B5EF4-FFF2-40B4-BE49-F238E27FC236}">
                <a16:creationId xmlns:a16="http://schemas.microsoft.com/office/drawing/2014/main" id="{2D403AD6-75C3-0CE5-D09A-CEF3AA195B21}"/>
              </a:ext>
            </a:extLst>
          </p:cNvPr>
          <p:cNvSpPr txBox="1">
            <a:spLocks/>
          </p:cNvSpPr>
          <p:nvPr/>
        </p:nvSpPr>
        <p:spPr>
          <a:xfrm>
            <a:off x="938150" y="1626088"/>
            <a:ext cx="10174381" cy="45508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Revision resources</a:t>
            </a:r>
          </a:p>
          <a:p>
            <a:endParaRPr lang="en-US" dirty="0"/>
          </a:p>
        </p:txBody>
      </p:sp>
      <p:pic>
        <p:nvPicPr>
          <p:cNvPr id="2" name="Picture 1"/>
          <p:cNvPicPr>
            <a:picLocks noChangeAspect="1"/>
          </p:cNvPicPr>
          <p:nvPr/>
        </p:nvPicPr>
        <p:blipFill>
          <a:blip r:embed="rId5"/>
          <a:stretch>
            <a:fillRect/>
          </a:stretch>
        </p:blipFill>
        <p:spPr>
          <a:xfrm>
            <a:off x="2498259" y="1991269"/>
            <a:ext cx="7223775" cy="4882275"/>
          </a:xfrm>
          <a:prstGeom prst="rect">
            <a:avLst/>
          </a:prstGeom>
        </p:spPr>
      </p:pic>
    </p:spTree>
    <p:extLst>
      <p:ext uri="{BB962C8B-B14F-4D97-AF65-F5344CB8AC3E}">
        <p14:creationId xmlns:p14="http://schemas.microsoft.com/office/powerpoint/2010/main" val="2803732027"/>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B6E73B-6A8D-823B-401F-B3683420A61E}"/>
              </a:ext>
            </a:extLst>
          </p:cNvPr>
          <p:cNvSpPr/>
          <p:nvPr/>
        </p:nvSpPr>
        <p:spPr>
          <a:xfrm>
            <a:off x="807109" y="728034"/>
            <a:ext cx="10466715" cy="5549658"/>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Text, whiteboard&#10;&#10;Description automatically generated">
            <a:extLst>
              <a:ext uri="{FF2B5EF4-FFF2-40B4-BE49-F238E27FC236}">
                <a16:creationId xmlns:a16="http://schemas.microsoft.com/office/drawing/2014/main" id="{88F88E49-1C30-EAE2-9B18-235A95F9AEFA}"/>
              </a:ext>
            </a:extLst>
          </p:cNvPr>
          <p:cNvPicPr>
            <a:picLocks noChangeAspect="1"/>
          </p:cNvPicPr>
          <p:nvPr/>
        </p:nvPicPr>
        <p:blipFill>
          <a:blip r:embed="rId2"/>
          <a:stretch>
            <a:fillRect/>
          </a:stretch>
        </p:blipFill>
        <p:spPr>
          <a:xfrm>
            <a:off x="10437514" y="132182"/>
            <a:ext cx="1524898" cy="1834730"/>
          </a:xfrm>
          <a:prstGeom prst="rect">
            <a:avLst/>
          </a:prstGeom>
        </p:spPr>
      </p:pic>
      <p:pic>
        <p:nvPicPr>
          <p:cNvPr id="10" name="Picture 10" descr="Logo, company name&#10;&#10;Description automatically generated">
            <a:extLst>
              <a:ext uri="{FF2B5EF4-FFF2-40B4-BE49-F238E27FC236}">
                <a16:creationId xmlns:a16="http://schemas.microsoft.com/office/drawing/2014/main" id="{D69D06A3-D2D0-603F-D4B3-8E816795350A}"/>
              </a:ext>
            </a:extLst>
          </p:cNvPr>
          <p:cNvPicPr>
            <a:picLocks noChangeAspect="1"/>
          </p:cNvPicPr>
          <p:nvPr/>
        </p:nvPicPr>
        <p:blipFill>
          <a:blip r:embed="rId3"/>
          <a:stretch>
            <a:fillRect/>
          </a:stretch>
        </p:blipFill>
        <p:spPr>
          <a:xfrm>
            <a:off x="99384" y="193286"/>
            <a:ext cx="1382742" cy="1568750"/>
          </a:xfrm>
          <a:prstGeom prst="rect">
            <a:avLst/>
          </a:prstGeom>
        </p:spPr>
      </p:pic>
      <p:sp>
        <p:nvSpPr>
          <p:cNvPr id="9" name="TextBox 8">
            <a:extLst>
              <a:ext uri="{FF2B5EF4-FFF2-40B4-BE49-F238E27FC236}">
                <a16:creationId xmlns:a16="http://schemas.microsoft.com/office/drawing/2014/main" id="{43A8113E-A5AF-F677-412E-F11176CF4A07}"/>
              </a:ext>
            </a:extLst>
          </p:cNvPr>
          <p:cNvSpPr txBox="1"/>
          <p:nvPr/>
        </p:nvSpPr>
        <p:spPr>
          <a:xfrm>
            <a:off x="1474157" y="965591"/>
            <a:ext cx="910236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solidFill>
                  <a:srgbClr val="7030A0"/>
                </a:solidFill>
                <a:cs typeface="Calibri"/>
              </a:rPr>
              <a:t>Y11 Information Evening Maths</a:t>
            </a:r>
          </a:p>
        </p:txBody>
      </p:sp>
      <p:pic>
        <p:nvPicPr>
          <p:cNvPr id="4" name="Content Placeholder 3"/>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t="4726" b="14129"/>
          <a:stretch/>
        </p:blipFill>
        <p:spPr>
          <a:xfrm>
            <a:off x="10410622" y="5015233"/>
            <a:ext cx="1551790" cy="1781299"/>
          </a:xfrm>
        </p:spPr>
      </p:pic>
      <p:sp>
        <p:nvSpPr>
          <p:cNvPr id="11" name="Content Placeholder 12">
            <a:extLst>
              <a:ext uri="{FF2B5EF4-FFF2-40B4-BE49-F238E27FC236}">
                <a16:creationId xmlns:a16="http://schemas.microsoft.com/office/drawing/2014/main" id="{2D403AD6-75C3-0CE5-D09A-CEF3AA195B21}"/>
              </a:ext>
            </a:extLst>
          </p:cNvPr>
          <p:cNvSpPr txBox="1">
            <a:spLocks/>
          </p:cNvSpPr>
          <p:nvPr/>
        </p:nvSpPr>
        <p:spPr>
          <a:xfrm>
            <a:off x="938150" y="1626088"/>
            <a:ext cx="10174381" cy="45508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Revision resources</a:t>
            </a:r>
          </a:p>
          <a:p>
            <a:endParaRPr lang="en-US" dirty="0"/>
          </a:p>
        </p:txBody>
      </p:sp>
      <p:pic>
        <p:nvPicPr>
          <p:cNvPr id="2" name="Picture 1"/>
          <p:cNvPicPr>
            <a:picLocks noChangeAspect="1"/>
          </p:cNvPicPr>
          <p:nvPr/>
        </p:nvPicPr>
        <p:blipFill>
          <a:blip r:embed="rId5"/>
          <a:stretch>
            <a:fillRect/>
          </a:stretch>
        </p:blipFill>
        <p:spPr>
          <a:xfrm>
            <a:off x="8376485" y="2747642"/>
            <a:ext cx="2427995" cy="3429321"/>
          </a:xfrm>
          <a:prstGeom prst="rect">
            <a:avLst/>
          </a:prstGeom>
        </p:spPr>
      </p:pic>
      <p:pic>
        <p:nvPicPr>
          <p:cNvPr id="6" name="Picture 5"/>
          <p:cNvPicPr>
            <a:picLocks noChangeAspect="1"/>
          </p:cNvPicPr>
          <p:nvPr/>
        </p:nvPicPr>
        <p:blipFill>
          <a:blip r:embed="rId6"/>
          <a:stretch>
            <a:fillRect/>
          </a:stretch>
        </p:blipFill>
        <p:spPr>
          <a:xfrm>
            <a:off x="5908079" y="2747641"/>
            <a:ext cx="2468406" cy="3429321"/>
          </a:xfrm>
          <a:prstGeom prst="rect">
            <a:avLst/>
          </a:prstGeom>
        </p:spPr>
      </p:pic>
      <p:pic>
        <p:nvPicPr>
          <p:cNvPr id="7" name="Picture 6"/>
          <p:cNvPicPr>
            <a:picLocks noChangeAspect="1"/>
          </p:cNvPicPr>
          <p:nvPr/>
        </p:nvPicPr>
        <p:blipFill>
          <a:blip r:embed="rId7"/>
          <a:stretch>
            <a:fillRect/>
          </a:stretch>
        </p:blipFill>
        <p:spPr>
          <a:xfrm>
            <a:off x="764097" y="2747640"/>
            <a:ext cx="5143982" cy="3429321"/>
          </a:xfrm>
          <a:prstGeom prst="rect">
            <a:avLst/>
          </a:prstGeom>
        </p:spPr>
      </p:pic>
    </p:spTree>
    <p:extLst>
      <p:ext uri="{BB962C8B-B14F-4D97-AF65-F5344CB8AC3E}">
        <p14:creationId xmlns:p14="http://schemas.microsoft.com/office/powerpoint/2010/main" val="791680886"/>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B6E73B-6A8D-823B-401F-B3683420A61E}"/>
              </a:ext>
            </a:extLst>
          </p:cNvPr>
          <p:cNvSpPr/>
          <p:nvPr/>
        </p:nvSpPr>
        <p:spPr>
          <a:xfrm>
            <a:off x="807109" y="728034"/>
            <a:ext cx="10466715" cy="5549658"/>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Text, whiteboard&#10;&#10;Description automatically generated">
            <a:extLst>
              <a:ext uri="{FF2B5EF4-FFF2-40B4-BE49-F238E27FC236}">
                <a16:creationId xmlns:a16="http://schemas.microsoft.com/office/drawing/2014/main" id="{88F88E49-1C30-EAE2-9B18-235A95F9AEFA}"/>
              </a:ext>
            </a:extLst>
          </p:cNvPr>
          <p:cNvPicPr>
            <a:picLocks noChangeAspect="1"/>
          </p:cNvPicPr>
          <p:nvPr/>
        </p:nvPicPr>
        <p:blipFill>
          <a:blip r:embed="rId2"/>
          <a:stretch>
            <a:fillRect/>
          </a:stretch>
        </p:blipFill>
        <p:spPr>
          <a:xfrm>
            <a:off x="10437514" y="132182"/>
            <a:ext cx="1524898" cy="1834730"/>
          </a:xfrm>
          <a:prstGeom prst="rect">
            <a:avLst/>
          </a:prstGeom>
        </p:spPr>
      </p:pic>
      <p:pic>
        <p:nvPicPr>
          <p:cNvPr id="10" name="Picture 10" descr="Logo, company name&#10;&#10;Description automatically generated">
            <a:extLst>
              <a:ext uri="{FF2B5EF4-FFF2-40B4-BE49-F238E27FC236}">
                <a16:creationId xmlns:a16="http://schemas.microsoft.com/office/drawing/2014/main" id="{D69D06A3-D2D0-603F-D4B3-8E816795350A}"/>
              </a:ext>
            </a:extLst>
          </p:cNvPr>
          <p:cNvPicPr>
            <a:picLocks noChangeAspect="1"/>
          </p:cNvPicPr>
          <p:nvPr/>
        </p:nvPicPr>
        <p:blipFill>
          <a:blip r:embed="rId3"/>
          <a:stretch>
            <a:fillRect/>
          </a:stretch>
        </p:blipFill>
        <p:spPr>
          <a:xfrm>
            <a:off x="99384" y="193286"/>
            <a:ext cx="1382742" cy="1568750"/>
          </a:xfrm>
          <a:prstGeom prst="rect">
            <a:avLst/>
          </a:prstGeom>
        </p:spPr>
      </p:pic>
      <p:sp>
        <p:nvSpPr>
          <p:cNvPr id="9" name="TextBox 8">
            <a:extLst>
              <a:ext uri="{FF2B5EF4-FFF2-40B4-BE49-F238E27FC236}">
                <a16:creationId xmlns:a16="http://schemas.microsoft.com/office/drawing/2014/main" id="{43A8113E-A5AF-F677-412E-F11176CF4A07}"/>
              </a:ext>
            </a:extLst>
          </p:cNvPr>
          <p:cNvSpPr txBox="1"/>
          <p:nvPr/>
        </p:nvSpPr>
        <p:spPr>
          <a:xfrm>
            <a:off x="1474157" y="965591"/>
            <a:ext cx="910236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solidFill>
                  <a:srgbClr val="7030A0"/>
                </a:solidFill>
                <a:cs typeface="Calibri"/>
              </a:rPr>
              <a:t>Y11 Information Evening Maths</a:t>
            </a:r>
          </a:p>
        </p:txBody>
      </p:sp>
      <p:pic>
        <p:nvPicPr>
          <p:cNvPr id="4" name="Content Placeholder 3"/>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t="4726" b="14129"/>
          <a:stretch/>
        </p:blipFill>
        <p:spPr>
          <a:xfrm>
            <a:off x="10410622" y="5015233"/>
            <a:ext cx="1551790" cy="1781299"/>
          </a:xfrm>
        </p:spPr>
      </p:pic>
      <p:sp>
        <p:nvSpPr>
          <p:cNvPr id="11" name="Content Placeholder 12">
            <a:extLst>
              <a:ext uri="{FF2B5EF4-FFF2-40B4-BE49-F238E27FC236}">
                <a16:creationId xmlns:a16="http://schemas.microsoft.com/office/drawing/2014/main" id="{2D403AD6-75C3-0CE5-D09A-CEF3AA195B21}"/>
              </a:ext>
            </a:extLst>
          </p:cNvPr>
          <p:cNvSpPr txBox="1">
            <a:spLocks/>
          </p:cNvSpPr>
          <p:nvPr/>
        </p:nvSpPr>
        <p:spPr>
          <a:xfrm>
            <a:off x="938150" y="1626088"/>
            <a:ext cx="10174381" cy="45508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Revision resources - </a:t>
            </a:r>
            <a:r>
              <a:rPr lang="en-US" dirty="0" err="1"/>
              <a:t>Mathsbuster</a:t>
            </a:r>
            <a:endParaRPr lang="en-US" dirty="0"/>
          </a:p>
          <a:p>
            <a:endParaRPr lang="en-US" dirty="0"/>
          </a:p>
        </p:txBody>
      </p:sp>
      <p:pic>
        <p:nvPicPr>
          <p:cNvPr id="2" name="Picture 1"/>
          <p:cNvPicPr>
            <a:picLocks noChangeAspect="1"/>
          </p:cNvPicPr>
          <p:nvPr/>
        </p:nvPicPr>
        <p:blipFill>
          <a:blip r:embed="rId5"/>
          <a:stretch>
            <a:fillRect/>
          </a:stretch>
        </p:blipFill>
        <p:spPr>
          <a:xfrm>
            <a:off x="3954968" y="1966912"/>
            <a:ext cx="5453726" cy="4429045"/>
          </a:xfrm>
          <a:prstGeom prst="rect">
            <a:avLst/>
          </a:prstGeom>
        </p:spPr>
      </p:pic>
    </p:spTree>
    <p:extLst>
      <p:ext uri="{BB962C8B-B14F-4D97-AF65-F5344CB8AC3E}">
        <p14:creationId xmlns:p14="http://schemas.microsoft.com/office/powerpoint/2010/main" val="1756941711"/>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B6E73B-6A8D-823B-401F-B3683420A61E}"/>
              </a:ext>
            </a:extLst>
          </p:cNvPr>
          <p:cNvSpPr/>
          <p:nvPr/>
        </p:nvSpPr>
        <p:spPr>
          <a:xfrm>
            <a:off x="807109" y="728034"/>
            <a:ext cx="10466715" cy="5549658"/>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Text, whiteboard&#10;&#10;Description automatically generated">
            <a:extLst>
              <a:ext uri="{FF2B5EF4-FFF2-40B4-BE49-F238E27FC236}">
                <a16:creationId xmlns:a16="http://schemas.microsoft.com/office/drawing/2014/main" id="{88F88E49-1C30-EAE2-9B18-235A95F9AEFA}"/>
              </a:ext>
            </a:extLst>
          </p:cNvPr>
          <p:cNvPicPr>
            <a:picLocks noChangeAspect="1"/>
          </p:cNvPicPr>
          <p:nvPr/>
        </p:nvPicPr>
        <p:blipFill>
          <a:blip r:embed="rId2"/>
          <a:stretch>
            <a:fillRect/>
          </a:stretch>
        </p:blipFill>
        <p:spPr>
          <a:xfrm>
            <a:off x="10437514" y="132182"/>
            <a:ext cx="1524898" cy="1834730"/>
          </a:xfrm>
          <a:prstGeom prst="rect">
            <a:avLst/>
          </a:prstGeom>
        </p:spPr>
      </p:pic>
      <p:pic>
        <p:nvPicPr>
          <p:cNvPr id="10" name="Picture 10" descr="Logo, company name&#10;&#10;Description automatically generated">
            <a:extLst>
              <a:ext uri="{FF2B5EF4-FFF2-40B4-BE49-F238E27FC236}">
                <a16:creationId xmlns:a16="http://schemas.microsoft.com/office/drawing/2014/main" id="{D69D06A3-D2D0-603F-D4B3-8E816795350A}"/>
              </a:ext>
            </a:extLst>
          </p:cNvPr>
          <p:cNvPicPr>
            <a:picLocks noChangeAspect="1"/>
          </p:cNvPicPr>
          <p:nvPr/>
        </p:nvPicPr>
        <p:blipFill>
          <a:blip r:embed="rId3"/>
          <a:stretch>
            <a:fillRect/>
          </a:stretch>
        </p:blipFill>
        <p:spPr>
          <a:xfrm>
            <a:off x="99384" y="193286"/>
            <a:ext cx="1382742" cy="1568750"/>
          </a:xfrm>
          <a:prstGeom prst="rect">
            <a:avLst/>
          </a:prstGeom>
        </p:spPr>
      </p:pic>
      <p:sp>
        <p:nvSpPr>
          <p:cNvPr id="9" name="TextBox 8">
            <a:extLst>
              <a:ext uri="{FF2B5EF4-FFF2-40B4-BE49-F238E27FC236}">
                <a16:creationId xmlns:a16="http://schemas.microsoft.com/office/drawing/2014/main" id="{43A8113E-A5AF-F677-412E-F11176CF4A07}"/>
              </a:ext>
            </a:extLst>
          </p:cNvPr>
          <p:cNvSpPr txBox="1"/>
          <p:nvPr/>
        </p:nvSpPr>
        <p:spPr>
          <a:xfrm>
            <a:off x="1474157" y="965591"/>
            <a:ext cx="910236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solidFill>
                  <a:srgbClr val="7030A0"/>
                </a:solidFill>
                <a:cs typeface="Calibri"/>
              </a:rPr>
              <a:t>Y11 Information Evening Maths</a:t>
            </a:r>
          </a:p>
        </p:txBody>
      </p:sp>
      <p:pic>
        <p:nvPicPr>
          <p:cNvPr id="4" name="Content Placeholder 3"/>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t="4726" b="14129"/>
          <a:stretch/>
        </p:blipFill>
        <p:spPr>
          <a:xfrm>
            <a:off x="10410622" y="5015233"/>
            <a:ext cx="1551790" cy="1781299"/>
          </a:xfrm>
        </p:spPr>
      </p:pic>
      <p:sp>
        <p:nvSpPr>
          <p:cNvPr id="11" name="Content Placeholder 12">
            <a:extLst>
              <a:ext uri="{FF2B5EF4-FFF2-40B4-BE49-F238E27FC236}">
                <a16:creationId xmlns:a16="http://schemas.microsoft.com/office/drawing/2014/main" id="{2D403AD6-75C3-0CE5-D09A-CEF3AA195B21}"/>
              </a:ext>
            </a:extLst>
          </p:cNvPr>
          <p:cNvSpPr txBox="1">
            <a:spLocks/>
          </p:cNvSpPr>
          <p:nvPr/>
        </p:nvSpPr>
        <p:spPr>
          <a:xfrm>
            <a:off x="914264" y="1416884"/>
            <a:ext cx="10174381" cy="45508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Revision resources</a:t>
            </a:r>
          </a:p>
          <a:p>
            <a:endParaRPr lang="en-US" dirty="0"/>
          </a:p>
        </p:txBody>
      </p:sp>
      <p:pic>
        <p:nvPicPr>
          <p:cNvPr id="2" name="Picture 1"/>
          <p:cNvPicPr>
            <a:picLocks noChangeAspect="1"/>
          </p:cNvPicPr>
          <p:nvPr/>
        </p:nvPicPr>
        <p:blipFill>
          <a:blip r:embed="rId5"/>
          <a:stretch>
            <a:fillRect/>
          </a:stretch>
        </p:blipFill>
        <p:spPr>
          <a:xfrm>
            <a:off x="914264" y="1775178"/>
            <a:ext cx="5431253" cy="4363202"/>
          </a:xfrm>
          <a:prstGeom prst="rect">
            <a:avLst/>
          </a:prstGeom>
        </p:spPr>
      </p:pic>
      <p:pic>
        <p:nvPicPr>
          <p:cNvPr id="6" name="Picture 5"/>
          <p:cNvPicPr>
            <a:picLocks noChangeAspect="1"/>
          </p:cNvPicPr>
          <p:nvPr/>
        </p:nvPicPr>
        <p:blipFill>
          <a:blip r:embed="rId6"/>
          <a:stretch>
            <a:fillRect/>
          </a:stretch>
        </p:blipFill>
        <p:spPr>
          <a:xfrm>
            <a:off x="6001453" y="1775178"/>
            <a:ext cx="5379525" cy="4317326"/>
          </a:xfrm>
          <a:prstGeom prst="rect">
            <a:avLst/>
          </a:prstGeom>
        </p:spPr>
      </p:pic>
    </p:spTree>
    <p:extLst>
      <p:ext uri="{BB962C8B-B14F-4D97-AF65-F5344CB8AC3E}">
        <p14:creationId xmlns:p14="http://schemas.microsoft.com/office/powerpoint/2010/main" val="1598913287"/>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B6E73B-6A8D-823B-401F-B3683420A61E}"/>
              </a:ext>
            </a:extLst>
          </p:cNvPr>
          <p:cNvSpPr/>
          <p:nvPr/>
        </p:nvSpPr>
        <p:spPr>
          <a:xfrm>
            <a:off x="807109" y="728034"/>
            <a:ext cx="10466715" cy="5549658"/>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Text, whiteboard&#10;&#10;Description automatically generated">
            <a:extLst>
              <a:ext uri="{FF2B5EF4-FFF2-40B4-BE49-F238E27FC236}">
                <a16:creationId xmlns:a16="http://schemas.microsoft.com/office/drawing/2014/main" id="{88F88E49-1C30-EAE2-9B18-235A95F9AEFA}"/>
              </a:ext>
            </a:extLst>
          </p:cNvPr>
          <p:cNvPicPr>
            <a:picLocks noChangeAspect="1"/>
          </p:cNvPicPr>
          <p:nvPr/>
        </p:nvPicPr>
        <p:blipFill>
          <a:blip r:embed="rId2"/>
          <a:stretch>
            <a:fillRect/>
          </a:stretch>
        </p:blipFill>
        <p:spPr>
          <a:xfrm>
            <a:off x="10437514" y="132182"/>
            <a:ext cx="1524898" cy="1834730"/>
          </a:xfrm>
          <a:prstGeom prst="rect">
            <a:avLst/>
          </a:prstGeom>
        </p:spPr>
      </p:pic>
      <p:pic>
        <p:nvPicPr>
          <p:cNvPr id="10" name="Picture 10" descr="Logo, company name&#10;&#10;Description automatically generated">
            <a:extLst>
              <a:ext uri="{FF2B5EF4-FFF2-40B4-BE49-F238E27FC236}">
                <a16:creationId xmlns:a16="http://schemas.microsoft.com/office/drawing/2014/main" id="{D69D06A3-D2D0-603F-D4B3-8E816795350A}"/>
              </a:ext>
            </a:extLst>
          </p:cNvPr>
          <p:cNvPicPr>
            <a:picLocks noChangeAspect="1"/>
          </p:cNvPicPr>
          <p:nvPr/>
        </p:nvPicPr>
        <p:blipFill>
          <a:blip r:embed="rId3"/>
          <a:stretch>
            <a:fillRect/>
          </a:stretch>
        </p:blipFill>
        <p:spPr>
          <a:xfrm>
            <a:off x="99384" y="193286"/>
            <a:ext cx="1382742" cy="1568750"/>
          </a:xfrm>
          <a:prstGeom prst="rect">
            <a:avLst/>
          </a:prstGeom>
        </p:spPr>
      </p:pic>
      <p:sp>
        <p:nvSpPr>
          <p:cNvPr id="9" name="TextBox 8">
            <a:extLst>
              <a:ext uri="{FF2B5EF4-FFF2-40B4-BE49-F238E27FC236}">
                <a16:creationId xmlns:a16="http://schemas.microsoft.com/office/drawing/2014/main" id="{43A8113E-A5AF-F677-412E-F11176CF4A07}"/>
              </a:ext>
            </a:extLst>
          </p:cNvPr>
          <p:cNvSpPr txBox="1"/>
          <p:nvPr/>
        </p:nvSpPr>
        <p:spPr>
          <a:xfrm>
            <a:off x="1474157" y="965591"/>
            <a:ext cx="910236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solidFill>
                  <a:srgbClr val="7030A0"/>
                </a:solidFill>
                <a:cs typeface="Calibri"/>
              </a:rPr>
              <a:t>Y11 Information Evening Maths</a:t>
            </a:r>
          </a:p>
        </p:txBody>
      </p:sp>
      <p:pic>
        <p:nvPicPr>
          <p:cNvPr id="4" name="Content Placeholder 3"/>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t="4726" b="14129"/>
          <a:stretch/>
        </p:blipFill>
        <p:spPr>
          <a:xfrm>
            <a:off x="10410622" y="5015233"/>
            <a:ext cx="1551790" cy="1781299"/>
          </a:xfrm>
        </p:spPr>
      </p:pic>
      <p:sp>
        <p:nvSpPr>
          <p:cNvPr id="11" name="Content Placeholder 12">
            <a:extLst>
              <a:ext uri="{FF2B5EF4-FFF2-40B4-BE49-F238E27FC236}">
                <a16:creationId xmlns:a16="http://schemas.microsoft.com/office/drawing/2014/main" id="{2D403AD6-75C3-0CE5-D09A-CEF3AA195B21}"/>
              </a:ext>
            </a:extLst>
          </p:cNvPr>
          <p:cNvSpPr txBox="1">
            <a:spLocks/>
          </p:cNvSpPr>
          <p:nvPr/>
        </p:nvSpPr>
        <p:spPr>
          <a:xfrm>
            <a:off x="938150" y="1626088"/>
            <a:ext cx="10174381" cy="45508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Revision resources</a:t>
            </a:r>
          </a:p>
          <a:p>
            <a:endParaRPr lang="en-US" dirty="0"/>
          </a:p>
        </p:txBody>
      </p:sp>
      <p:pic>
        <p:nvPicPr>
          <p:cNvPr id="6" name="Picture 5"/>
          <p:cNvPicPr>
            <a:picLocks noChangeAspect="1"/>
          </p:cNvPicPr>
          <p:nvPr/>
        </p:nvPicPr>
        <p:blipFill>
          <a:blip r:embed="rId5"/>
          <a:stretch>
            <a:fillRect/>
          </a:stretch>
        </p:blipFill>
        <p:spPr>
          <a:xfrm>
            <a:off x="1233524" y="2103427"/>
            <a:ext cx="2025613" cy="813098"/>
          </a:xfrm>
          <a:prstGeom prst="rect">
            <a:avLst/>
          </a:prstGeom>
        </p:spPr>
      </p:pic>
      <p:pic>
        <p:nvPicPr>
          <p:cNvPr id="7" name="Picture 6"/>
          <p:cNvPicPr>
            <a:picLocks noChangeAspect="1"/>
          </p:cNvPicPr>
          <p:nvPr/>
        </p:nvPicPr>
        <p:blipFill>
          <a:blip r:embed="rId6"/>
          <a:stretch>
            <a:fillRect/>
          </a:stretch>
        </p:blipFill>
        <p:spPr>
          <a:xfrm>
            <a:off x="5131517" y="2207774"/>
            <a:ext cx="4041107" cy="715745"/>
          </a:xfrm>
          <a:prstGeom prst="rect">
            <a:avLst/>
          </a:prstGeom>
        </p:spPr>
      </p:pic>
      <p:pic>
        <p:nvPicPr>
          <p:cNvPr id="8" name="Picture 7"/>
          <p:cNvPicPr>
            <a:picLocks noChangeAspect="1"/>
          </p:cNvPicPr>
          <p:nvPr/>
        </p:nvPicPr>
        <p:blipFill>
          <a:blip r:embed="rId7"/>
          <a:stretch>
            <a:fillRect/>
          </a:stretch>
        </p:blipFill>
        <p:spPr>
          <a:xfrm>
            <a:off x="3933732" y="3320830"/>
            <a:ext cx="2363810" cy="602317"/>
          </a:xfrm>
          <a:prstGeom prst="rect">
            <a:avLst/>
          </a:prstGeom>
        </p:spPr>
      </p:pic>
      <p:pic>
        <p:nvPicPr>
          <p:cNvPr id="12" name="Picture 11"/>
          <p:cNvPicPr>
            <a:picLocks noChangeAspect="1"/>
          </p:cNvPicPr>
          <p:nvPr/>
        </p:nvPicPr>
        <p:blipFill>
          <a:blip r:embed="rId8"/>
          <a:stretch>
            <a:fillRect/>
          </a:stretch>
        </p:blipFill>
        <p:spPr>
          <a:xfrm>
            <a:off x="7539741" y="3163439"/>
            <a:ext cx="2133649" cy="759708"/>
          </a:xfrm>
          <a:prstGeom prst="rect">
            <a:avLst/>
          </a:prstGeom>
        </p:spPr>
      </p:pic>
      <p:pic>
        <p:nvPicPr>
          <p:cNvPr id="14" name="Picture 13"/>
          <p:cNvPicPr>
            <a:picLocks noChangeAspect="1"/>
          </p:cNvPicPr>
          <p:nvPr/>
        </p:nvPicPr>
        <p:blipFill>
          <a:blip r:embed="rId9"/>
          <a:stretch>
            <a:fillRect/>
          </a:stretch>
        </p:blipFill>
        <p:spPr>
          <a:xfrm>
            <a:off x="4613171" y="4618261"/>
            <a:ext cx="1700304" cy="708460"/>
          </a:xfrm>
          <a:prstGeom prst="rect">
            <a:avLst/>
          </a:prstGeom>
        </p:spPr>
      </p:pic>
      <p:pic>
        <p:nvPicPr>
          <p:cNvPr id="15" name="Picture 14"/>
          <p:cNvPicPr>
            <a:picLocks noChangeAspect="1"/>
          </p:cNvPicPr>
          <p:nvPr/>
        </p:nvPicPr>
        <p:blipFill>
          <a:blip r:embed="rId10"/>
          <a:stretch>
            <a:fillRect/>
          </a:stretch>
        </p:blipFill>
        <p:spPr>
          <a:xfrm>
            <a:off x="1163396" y="4210060"/>
            <a:ext cx="1876425" cy="1685925"/>
          </a:xfrm>
          <a:prstGeom prst="rect">
            <a:avLst/>
          </a:prstGeom>
        </p:spPr>
      </p:pic>
      <p:pic>
        <p:nvPicPr>
          <p:cNvPr id="16" name="Picture 15"/>
          <p:cNvPicPr>
            <a:picLocks noChangeAspect="1"/>
          </p:cNvPicPr>
          <p:nvPr/>
        </p:nvPicPr>
        <p:blipFill>
          <a:blip r:embed="rId11"/>
          <a:stretch>
            <a:fillRect/>
          </a:stretch>
        </p:blipFill>
        <p:spPr>
          <a:xfrm>
            <a:off x="7152070" y="4020813"/>
            <a:ext cx="2223634" cy="1988840"/>
          </a:xfrm>
          <a:prstGeom prst="rect">
            <a:avLst/>
          </a:prstGeom>
        </p:spPr>
      </p:pic>
      <p:pic>
        <p:nvPicPr>
          <p:cNvPr id="17" name="Picture 16"/>
          <p:cNvPicPr>
            <a:picLocks noChangeAspect="1"/>
          </p:cNvPicPr>
          <p:nvPr/>
        </p:nvPicPr>
        <p:blipFill>
          <a:blip r:embed="rId12"/>
          <a:stretch>
            <a:fillRect/>
          </a:stretch>
        </p:blipFill>
        <p:spPr>
          <a:xfrm>
            <a:off x="948458" y="3348351"/>
            <a:ext cx="1743075" cy="447675"/>
          </a:xfrm>
          <a:prstGeom prst="rect">
            <a:avLst/>
          </a:prstGeom>
        </p:spPr>
      </p:pic>
    </p:spTree>
    <p:extLst>
      <p:ext uri="{BB962C8B-B14F-4D97-AF65-F5344CB8AC3E}">
        <p14:creationId xmlns:p14="http://schemas.microsoft.com/office/powerpoint/2010/main" val="189811722"/>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1A7B9-B835-D14D-F5B0-761B29DB421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2D8C548-0186-2F43-B9A6-FD4F2ADF616A}"/>
              </a:ext>
            </a:extLst>
          </p:cNvPr>
          <p:cNvSpPr>
            <a:spLocks noGrp="1"/>
          </p:cNvSpPr>
          <p:nvPr>
            <p:ph idx="1"/>
          </p:nvPr>
        </p:nvSpPr>
        <p:spPr/>
        <p:txBody>
          <a:bodyPr/>
          <a:lstStyle/>
          <a:p>
            <a:endParaRPr lang="en-US"/>
          </a:p>
        </p:txBody>
      </p:sp>
      <p:pic>
        <p:nvPicPr>
          <p:cNvPr id="5" name="Picture 10" descr="Logo, company name&#10;&#10;Description automatically generated">
            <a:extLst>
              <a:ext uri="{FF2B5EF4-FFF2-40B4-BE49-F238E27FC236}">
                <a16:creationId xmlns:a16="http://schemas.microsoft.com/office/drawing/2014/main" id="{973636D3-24D9-5B4E-0554-83B75C9731E0}"/>
              </a:ext>
            </a:extLst>
          </p:cNvPr>
          <p:cNvPicPr>
            <a:picLocks noChangeAspect="1"/>
          </p:cNvPicPr>
          <p:nvPr/>
        </p:nvPicPr>
        <p:blipFill>
          <a:blip r:embed="rId2"/>
          <a:stretch>
            <a:fillRect/>
          </a:stretch>
        </p:blipFill>
        <p:spPr>
          <a:xfrm>
            <a:off x="5442677" y="3139067"/>
            <a:ext cx="1382742" cy="1568750"/>
          </a:xfrm>
          <a:prstGeom prst="rect">
            <a:avLst/>
          </a:prstGeom>
        </p:spPr>
      </p:pic>
    </p:spTree>
    <p:extLst>
      <p:ext uri="{BB962C8B-B14F-4D97-AF65-F5344CB8AC3E}">
        <p14:creationId xmlns:p14="http://schemas.microsoft.com/office/powerpoint/2010/main" val="5885648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B6E73B-6A8D-823B-401F-B3683420A61E}"/>
              </a:ext>
            </a:extLst>
          </p:cNvPr>
          <p:cNvSpPr/>
          <p:nvPr/>
        </p:nvSpPr>
        <p:spPr>
          <a:xfrm>
            <a:off x="807109" y="728034"/>
            <a:ext cx="10466715" cy="5549658"/>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Text, whiteboard&#10;&#10;Description automatically generated">
            <a:extLst>
              <a:ext uri="{FF2B5EF4-FFF2-40B4-BE49-F238E27FC236}">
                <a16:creationId xmlns:a16="http://schemas.microsoft.com/office/drawing/2014/main" id="{88F88E49-1C30-EAE2-9B18-235A95F9AEFA}"/>
              </a:ext>
            </a:extLst>
          </p:cNvPr>
          <p:cNvPicPr>
            <a:picLocks noChangeAspect="1"/>
          </p:cNvPicPr>
          <p:nvPr/>
        </p:nvPicPr>
        <p:blipFill>
          <a:blip r:embed="rId2"/>
          <a:stretch>
            <a:fillRect/>
          </a:stretch>
        </p:blipFill>
        <p:spPr>
          <a:xfrm>
            <a:off x="10437514" y="132182"/>
            <a:ext cx="1524898" cy="1834730"/>
          </a:xfrm>
          <a:prstGeom prst="rect">
            <a:avLst/>
          </a:prstGeom>
        </p:spPr>
      </p:pic>
      <p:pic>
        <p:nvPicPr>
          <p:cNvPr id="10" name="Picture 10" descr="Logo, company name&#10;&#10;Description automatically generated">
            <a:extLst>
              <a:ext uri="{FF2B5EF4-FFF2-40B4-BE49-F238E27FC236}">
                <a16:creationId xmlns:a16="http://schemas.microsoft.com/office/drawing/2014/main" id="{D69D06A3-D2D0-603F-D4B3-8E816795350A}"/>
              </a:ext>
            </a:extLst>
          </p:cNvPr>
          <p:cNvPicPr>
            <a:picLocks noChangeAspect="1"/>
          </p:cNvPicPr>
          <p:nvPr/>
        </p:nvPicPr>
        <p:blipFill>
          <a:blip r:embed="rId3"/>
          <a:stretch>
            <a:fillRect/>
          </a:stretch>
        </p:blipFill>
        <p:spPr>
          <a:xfrm>
            <a:off x="99384" y="193286"/>
            <a:ext cx="1339447" cy="1525454"/>
          </a:xfrm>
          <a:prstGeom prst="rect">
            <a:avLst/>
          </a:prstGeom>
        </p:spPr>
      </p:pic>
      <p:sp>
        <p:nvSpPr>
          <p:cNvPr id="9" name="TextBox 8">
            <a:extLst>
              <a:ext uri="{FF2B5EF4-FFF2-40B4-BE49-F238E27FC236}">
                <a16:creationId xmlns:a16="http://schemas.microsoft.com/office/drawing/2014/main" id="{43A8113E-A5AF-F677-412E-F11176CF4A07}"/>
              </a:ext>
            </a:extLst>
          </p:cNvPr>
          <p:cNvSpPr txBox="1"/>
          <p:nvPr/>
        </p:nvSpPr>
        <p:spPr>
          <a:xfrm>
            <a:off x="1550357" y="979757"/>
            <a:ext cx="910236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u="sng" dirty="0">
                <a:solidFill>
                  <a:srgbClr val="7030A0"/>
                </a:solidFill>
                <a:cs typeface="Calibri"/>
              </a:rPr>
              <a:t>Core Curriculum / Careers Information Evening</a:t>
            </a:r>
          </a:p>
        </p:txBody>
      </p:sp>
      <p:sp>
        <p:nvSpPr>
          <p:cNvPr id="8" name="TextBox 7">
            <a:extLst>
              <a:ext uri="{FF2B5EF4-FFF2-40B4-BE49-F238E27FC236}">
                <a16:creationId xmlns:a16="http://schemas.microsoft.com/office/drawing/2014/main" id="{E85A89B3-26EB-AC35-E987-9C6DDDD38173}"/>
              </a:ext>
            </a:extLst>
          </p:cNvPr>
          <p:cNvSpPr txBox="1"/>
          <p:nvPr/>
        </p:nvSpPr>
        <p:spPr>
          <a:xfrm>
            <a:off x="1032772" y="1776202"/>
            <a:ext cx="425539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800">
              <a:solidFill>
                <a:srgbClr val="7030A0"/>
              </a:solidFill>
              <a:cs typeface="Calibri"/>
            </a:endParaRPr>
          </a:p>
        </p:txBody>
      </p:sp>
      <p:sp>
        <p:nvSpPr>
          <p:cNvPr id="4" name="TextBox 3"/>
          <p:cNvSpPr txBox="1"/>
          <p:nvPr/>
        </p:nvSpPr>
        <p:spPr>
          <a:xfrm>
            <a:off x="974359" y="1877811"/>
            <a:ext cx="10132213" cy="830997"/>
          </a:xfrm>
          <a:prstGeom prst="rect">
            <a:avLst/>
          </a:prstGeom>
          <a:noFill/>
        </p:spPr>
        <p:txBody>
          <a:bodyPr wrap="square" lIns="91440" tIns="45720" rIns="91440" bIns="45720" rtlCol="0" anchor="t">
            <a:spAutoFit/>
          </a:bodyPr>
          <a:lstStyle/>
          <a:p>
            <a:r>
              <a:rPr lang="en-GB" sz="2400" b="1" dirty="0">
                <a:solidFill>
                  <a:srgbClr val="7030A0"/>
                </a:solidFill>
                <a:cs typeface="Calibri"/>
              </a:rPr>
              <a:t>                                       FFT 20 Student Expectations</a:t>
            </a:r>
            <a:endParaRPr lang="en-US" dirty="0"/>
          </a:p>
          <a:p>
            <a:r>
              <a:rPr lang="en-GB" sz="2400" b="1" dirty="0">
                <a:solidFill>
                  <a:srgbClr val="7030A0"/>
                </a:solidFill>
                <a:cs typeface="Calibri"/>
              </a:rPr>
              <a:t>                                      </a:t>
            </a:r>
            <a:endParaRPr lang="en-GB" sz="2400">
              <a:solidFill>
                <a:srgbClr val="7030A0"/>
              </a:solidFill>
              <a:cs typeface="Calibri"/>
            </a:endParaRPr>
          </a:p>
        </p:txBody>
      </p:sp>
      <p:pic>
        <p:nvPicPr>
          <p:cNvPr id="6" name="Picture 6" descr="A picture containing table&#10;&#10;Description automatically generated">
            <a:extLst>
              <a:ext uri="{FF2B5EF4-FFF2-40B4-BE49-F238E27FC236}">
                <a16:creationId xmlns:a16="http://schemas.microsoft.com/office/drawing/2014/main" id="{886D93EB-E8D8-DC66-8B89-9C9ADE3107D1}"/>
              </a:ext>
            </a:extLst>
          </p:cNvPr>
          <p:cNvPicPr>
            <a:picLocks noChangeAspect="1"/>
          </p:cNvPicPr>
          <p:nvPr/>
        </p:nvPicPr>
        <p:blipFill>
          <a:blip r:embed="rId4"/>
          <a:stretch>
            <a:fillRect/>
          </a:stretch>
        </p:blipFill>
        <p:spPr>
          <a:xfrm>
            <a:off x="3906645" y="2704635"/>
            <a:ext cx="3449443" cy="1848315"/>
          </a:xfrm>
          <a:prstGeom prst="rect">
            <a:avLst/>
          </a:prstGeom>
        </p:spPr>
      </p:pic>
    </p:spTree>
    <p:extLst>
      <p:ext uri="{BB962C8B-B14F-4D97-AF65-F5344CB8AC3E}">
        <p14:creationId xmlns:p14="http://schemas.microsoft.com/office/powerpoint/2010/main" val="2089814672"/>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r="59062"/>
          <a:stretch/>
        </p:blipFill>
        <p:spPr>
          <a:xfrm>
            <a:off x="11257247" y="5829817"/>
            <a:ext cx="934753" cy="1028183"/>
          </a:xfrm>
          <a:prstGeom prst="rect">
            <a:avLst/>
          </a:prstGeom>
        </p:spPr>
      </p:pic>
      <p:sp>
        <p:nvSpPr>
          <p:cNvPr id="15" name="TextBox 14"/>
          <p:cNvSpPr txBox="1"/>
          <p:nvPr/>
        </p:nvSpPr>
        <p:spPr>
          <a:xfrm>
            <a:off x="838200" y="6217076"/>
            <a:ext cx="1918063" cy="461665"/>
          </a:xfrm>
          <a:prstGeom prst="rect">
            <a:avLst/>
          </a:prstGeom>
          <a:noFill/>
        </p:spPr>
        <p:txBody>
          <a:bodyPr wrap="square" rtlCol="0">
            <a:spAutoFit/>
          </a:bodyPr>
          <a:lstStyle/>
          <a:p>
            <a:r>
              <a:rPr lang="en-GB" sz="2400" b="1" dirty="0">
                <a:solidFill>
                  <a:srgbClr val="7030A0"/>
                </a:solidFill>
              </a:rPr>
              <a:t>Successful                                       </a:t>
            </a:r>
          </a:p>
        </p:txBody>
      </p:sp>
      <p:sp>
        <p:nvSpPr>
          <p:cNvPr id="16" name="TextBox 15"/>
          <p:cNvSpPr txBox="1"/>
          <p:nvPr/>
        </p:nvSpPr>
        <p:spPr>
          <a:xfrm>
            <a:off x="5136968" y="6217076"/>
            <a:ext cx="1918063" cy="461665"/>
          </a:xfrm>
          <a:prstGeom prst="rect">
            <a:avLst/>
          </a:prstGeom>
          <a:noFill/>
        </p:spPr>
        <p:txBody>
          <a:bodyPr wrap="square" rtlCol="0">
            <a:spAutoFit/>
          </a:bodyPr>
          <a:lstStyle/>
          <a:p>
            <a:r>
              <a:rPr lang="en-GB" sz="2400" b="1" dirty="0">
                <a:solidFill>
                  <a:srgbClr val="7030A0"/>
                </a:solidFill>
              </a:rPr>
              <a:t> Confident                                      </a:t>
            </a:r>
          </a:p>
        </p:txBody>
      </p:sp>
      <p:sp>
        <p:nvSpPr>
          <p:cNvPr id="17" name="TextBox 16"/>
          <p:cNvSpPr txBox="1"/>
          <p:nvPr/>
        </p:nvSpPr>
        <p:spPr>
          <a:xfrm>
            <a:off x="9181012" y="6177888"/>
            <a:ext cx="2431869" cy="461665"/>
          </a:xfrm>
          <a:prstGeom prst="rect">
            <a:avLst/>
          </a:prstGeom>
          <a:noFill/>
        </p:spPr>
        <p:txBody>
          <a:bodyPr wrap="square" rtlCol="0">
            <a:spAutoFit/>
          </a:bodyPr>
          <a:lstStyle/>
          <a:p>
            <a:r>
              <a:rPr lang="en-GB" sz="2400" b="1" dirty="0">
                <a:solidFill>
                  <a:srgbClr val="FFFFFF"/>
                </a:solidFill>
              </a:rPr>
              <a:t> Responsible                                      </a:t>
            </a:r>
          </a:p>
        </p:txBody>
      </p:sp>
      <p:sp>
        <p:nvSpPr>
          <p:cNvPr id="6" name="TextBox 5"/>
          <p:cNvSpPr txBox="1"/>
          <p:nvPr/>
        </p:nvSpPr>
        <p:spPr>
          <a:xfrm>
            <a:off x="1412342" y="60739"/>
            <a:ext cx="7125875" cy="1200329"/>
          </a:xfrm>
          <a:prstGeom prst="rect">
            <a:avLst/>
          </a:prstGeom>
          <a:noFill/>
        </p:spPr>
        <p:txBody>
          <a:bodyPr wrap="square" lIns="91440" tIns="45720" rIns="91440" bIns="45720" rtlCol="0" anchor="t">
            <a:spAutoFit/>
          </a:bodyPr>
          <a:lstStyle/>
          <a:p>
            <a:pPr algn="ctr"/>
            <a:r>
              <a:rPr lang="en-GB" sz="7200">
                <a:solidFill>
                  <a:srgbClr val="7030A0"/>
                </a:solidFill>
              </a:rPr>
              <a:t>Target Grades</a:t>
            </a:r>
            <a:endParaRPr lang="en-GB" sz="7200" dirty="0">
              <a:solidFill>
                <a:srgbClr val="7030A0"/>
              </a:solidFill>
            </a:endParaRPr>
          </a:p>
        </p:txBody>
      </p:sp>
      <p:sp>
        <p:nvSpPr>
          <p:cNvPr id="2" name="TextBox 1">
            <a:extLst>
              <a:ext uri="{FF2B5EF4-FFF2-40B4-BE49-F238E27FC236}">
                <a16:creationId xmlns:a16="http://schemas.microsoft.com/office/drawing/2014/main" id="{B1889B84-A998-4142-9701-587E58D8BCF1}"/>
              </a:ext>
            </a:extLst>
          </p:cNvPr>
          <p:cNvSpPr txBox="1"/>
          <p:nvPr/>
        </p:nvSpPr>
        <p:spPr>
          <a:xfrm>
            <a:off x="1191492" y="1494559"/>
            <a:ext cx="8995061" cy="50803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t>FFT 20</a:t>
            </a:r>
          </a:p>
          <a:p>
            <a:pPr marL="285750" indent="-285750">
              <a:lnSpc>
                <a:spcPct val="90000"/>
              </a:lnSpc>
              <a:spcBef>
                <a:spcPts val="1000"/>
              </a:spcBef>
              <a:buFont typeface="Arial"/>
              <a:buChar char="•"/>
            </a:pPr>
            <a:r>
              <a:rPr lang="en-US" sz="2800" dirty="0">
                <a:latin typeface="Calibri"/>
                <a:cs typeface="Calibri"/>
              </a:rPr>
              <a:t>FFT targets are </a:t>
            </a:r>
            <a:r>
              <a:rPr lang="en-US" sz="2800" b="1" dirty="0">
                <a:latin typeface="Calibri"/>
                <a:cs typeface="Calibri"/>
              </a:rPr>
              <a:t>based on how similar pupils performed Nationally in the subject last year</a:t>
            </a:r>
            <a:r>
              <a:rPr lang="en-US" sz="2800" dirty="0">
                <a:latin typeface="Calibri"/>
                <a:cs typeface="Calibri"/>
              </a:rPr>
              <a:t> (similar pupils are defined as similar prior attainment, gender and month of birth).  </a:t>
            </a:r>
            <a:r>
              <a:rPr lang="en-US" sz="2800" u="sng" dirty="0">
                <a:latin typeface="Calibri"/>
                <a:cs typeface="Calibri"/>
              </a:rPr>
              <a:t>Also, your teacher has input and can move it.</a:t>
            </a:r>
            <a:endParaRPr lang="en-US" sz="2800" u="sng" dirty="0">
              <a:ea typeface="+mn-lt"/>
              <a:cs typeface="+mn-lt"/>
            </a:endParaRPr>
          </a:p>
          <a:p>
            <a:pPr>
              <a:lnSpc>
                <a:spcPct val="90000"/>
              </a:lnSpc>
              <a:spcBef>
                <a:spcPts val="1000"/>
              </a:spcBef>
            </a:pPr>
            <a:r>
              <a:rPr lang="en-US" sz="2800" dirty="0">
                <a:latin typeface="Calibri"/>
                <a:cs typeface="Calibri"/>
              </a:rPr>
              <a:t>For each student FFT provides a percentage chance of the likelihood of a child to achieve a specific grade.</a:t>
            </a:r>
            <a:endParaRPr lang="en-US" dirty="0"/>
          </a:p>
          <a:p>
            <a:pPr>
              <a:lnSpc>
                <a:spcPct val="90000"/>
              </a:lnSpc>
              <a:spcBef>
                <a:spcPts val="1000"/>
              </a:spcBef>
            </a:pPr>
            <a:r>
              <a:rPr lang="en-US" sz="2800" dirty="0">
                <a:latin typeface="Calibri"/>
                <a:cs typeface="Calibri"/>
              </a:rPr>
              <a:t>They act as a minimum target for you to aspire to achieve. </a:t>
            </a:r>
          </a:p>
          <a:p>
            <a:pPr>
              <a:lnSpc>
                <a:spcPct val="90000"/>
              </a:lnSpc>
              <a:spcBef>
                <a:spcPts val="1000"/>
              </a:spcBef>
            </a:pPr>
            <a:r>
              <a:rPr lang="en-US" sz="2800" dirty="0">
                <a:latin typeface="Calibri"/>
                <a:cs typeface="Calibri"/>
              </a:rPr>
              <a:t>Many of you will go beyond the target.  Your teachers and mentors will talk with you about them and help guide you.</a:t>
            </a:r>
          </a:p>
          <a:p>
            <a:endParaRPr lang="en-US" dirty="0"/>
          </a:p>
          <a:p>
            <a:endParaRPr lang="en-US" dirty="0"/>
          </a:p>
        </p:txBody>
      </p:sp>
    </p:spTree>
    <p:extLst>
      <p:ext uri="{BB962C8B-B14F-4D97-AF65-F5344CB8AC3E}">
        <p14:creationId xmlns:p14="http://schemas.microsoft.com/office/powerpoint/2010/main" val="33861119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B6E73B-6A8D-823B-401F-B3683420A61E}"/>
              </a:ext>
            </a:extLst>
          </p:cNvPr>
          <p:cNvSpPr/>
          <p:nvPr/>
        </p:nvSpPr>
        <p:spPr>
          <a:xfrm>
            <a:off x="807109" y="728034"/>
            <a:ext cx="10466715" cy="5549658"/>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Text, whiteboard&#10;&#10;Description automatically generated">
            <a:extLst>
              <a:ext uri="{FF2B5EF4-FFF2-40B4-BE49-F238E27FC236}">
                <a16:creationId xmlns:a16="http://schemas.microsoft.com/office/drawing/2014/main" id="{88F88E49-1C30-EAE2-9B18-235A95F9AEFA}"/>
              </a:ext>
            </a:extLst>
          </p:cNvPr>
          <p:cNvPicPr>
            <a:picLocks noChangeAspect="1"/>
          </p:cNvPicPr>
          <p:nvPr/>
        </p:nvPicPr>
        <p:blipFill>
          <a:blip r:embed="rId2"/>
          <a:stretch>
            <a:fillRect/>
          </a:stretch>
        </p:blipFill>
        <p:spPr>
          <a:xfrm>
            <a:off x="10437514" y="132182"/>
            <a:ext cx="1524898" cy="1834730"/>
          </a:xfrm>
          <a:prstGeom prst="rect">
            <a:avLst/>
          </a:prstGeom>
        </p:spPr>
      </p:pic>
      <p:pic>
        <p:nvPicPr>
          <p:cNvPr id="10" name="Picture 10" descr="Logo, company name&#10;&#10;Description automatically generated">
            <a:extLst>
              <a:ext uri="{FF2B5EF4-FFF2-40B4-BE49-F238E27FC236}">
                <a16:creationId xmlns:a16="http://schemas.microsoft.com/office/drawing/2014/main" id="{D69D06A3-D2D0-603F-D4B3-8E816795350A}"/>
              </a:ext>
            </a:extLst>
          </p:cNvPr>
          <p:cNvPicPr>
            <a:picLocks noChangeAspect="1"/>
          </p:cNvPicPr>
          <p:nvPr/>
        </p:nvPicPr>
        <p:blipFill>
          <a:blip r:embed="rId3"/>
          <a:stretch>
            <a:fillRect/>
          </a:stretch>
        </p:blipFill>
        <p:spPr>
          <a:xfrm>
            <a:off x="99384" y="193286"/>
            <a:ext cx="1339447" cy="1525454"/>
          </a:xfrm>
          <a:prstGeom prst="rect">
            <a:avLst/>
          </a:prstGeom>
        </p:spPr>
      </p:pic>
      <p:sp>
        <p:nvSpPr>
          <p:cNvPr id="9" name="TextBox 8">
            <a:extLst>
              <a:ext uri="{FF2B5EF4-FFF2-40B4-BE49-F238E27FC236}">
                <a16:creationId xmlns:a16="http://schemas.microsoft.com/office/drawing/2014/main" id="{43A8113E-A5AF-F677-412E-F11176CF4A07}"/>
              </a:ext>
            </a:extLst>
          </p:cNvPr>
          <p:cNvSpPr txBox="1"/>
          <p:nvPr/>
        </p:nvSpPr>
        <p:spPr>
          <a:xfrm>
            <a:off x="1550357" y="979757"/>
            <a:ext cx="910236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u="sng" dirty="0">
                <a:solidFill>
                  <a:srgbClr val="7030A0"/>
                </a:solidFill>
                <a:cs typeface="Calibri"/>
              </a:rPr>
              <a:t>Core Curriculum / Careers Information Evening</a:t>
            </a:r>
          </a:p>
        </p:txBody>
      </p:sp>
      <p:sp>
        <p:nvSpPr>
          <p:cNvPr id="8" name="TextBox 7">
            <a:extLst>
              <a:ext uri="{FF2B5EF4-FFF2-40B4-BE49-F238E27FC236}">
                <a16:creationId xmlns:a16="http://schemas.microsoft.com/office/drawing/2014/main" id="{E85A89B3-26EB-AC35-E987-9C6DDDD38173}"/>
              </a:ext>
            </a:extLst>
          </p:cNvPr>
          <p:cNvSpPr txBox="1"/>
          <p:nvPr/>
        </p:nvSpPr>
        <p:spPr>
          <a:xfrm>
            <a:off x="1032772" y="1776202"/>
            <a:ext cx="425539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800">
              <a:solidFill>
                <a:srgbClr val="7030A0"/>
              </a:solidFill>
              <a:cs typeface="Calibri"/>
            </a:endParaRPr>
          </a:p>
        </p:txBody>
      </p:sp>
      <p:sp>
        <p:nvSpPr>
          <p:cNvPr id="4" name="TextBox 3"/>
          <p:cNvSpPr txBox="1"/>
          <p:nvPr/>
        </p:nvSpPr>
        <p:spPr>
          <a:xfrm>
            <a:off x="974359" y="1877811"/>
            <a:ext cx="10132213" cy="4524315"/>
          </a:xfrm>
          <a:prstGeom prst="rect">
            <a:avLst/>
          </a:prstGeom>
          <a:noFill/>
        </p:spPr>
        <p:txBody>
          <a:bodyPr wrap="square" lIns="91440" tIns="45720" rIns="91440" bIns="45720" rtlCol="0" anchor="t">
            <a:spAutoFit/>
          </a:bodyPr>
          <a:lstStyle/>
          <a:p>
            <a:r>
              <a:rPr lang="en-GB" sz="2400" b="1" dirty="0">
                <a:solidFill>
                  <a:srgbClr val="7030A0"/>
                </a:solidFill>
                <a:cs typeface="Calibri"/>
              </a:rPr>
              <a:t> </a:t>
            </a:r>
            <a:r>
              <a:rPr lang="en-GB" sz="2400" b="1" u="sng" dirty="0">
                <a:solidFill>
                  <a:srgbClr val="7030A0"/>
                </a:solidFill>
                <a:cs typeface="Calibri"/>
              </a:rPr>
              <a:t>Mock Window 1</a:t>
            </a:r>
          </a:p>
          <a:p>
            <a:r>
              <a:rPr lang="en-GB" sz="2400" dirty="0">
                <a:solidFill>
                  <a:srgbClr val="7030A0"/>
                </a:solidFill>
                <a:cs typeface="Calibri"/>
              </a:rPr>
              <a:t>Wednesday 19 October – English Language</a:t>
            </a:r>
          </a:p>
          <a:p>
            <a:r>
              <a:rPr lang="en-GB" sz="2400" dirty="0">
                <a:solidFill>
                  <a:srgbClr val="7030A0"/>
                </a:solidFill>
                <a:cs typeface="Calibri"/>
              </a:rPr>
              <a:t>Monday 31 October – Tuesday 8 November</a:t>
            </a:r>
          </a:p>
          <a:p>
            <a:r>
              <a:rPr lang="en-GB" sz="2400">
                <a:solidFill>
                  <a:srgbClr val="7030A0"/>
                </a:solidFill>
                <a:cs typeface="Calibri"/>
              </a:rPr>
              <a:t>Monday 5 December – Art Mock</a:t>
            </a:r>
          </a:p>
          <a:p>
            <a:r>
              <a:rPr lang="en-GB" sz="2400" b="1" dirty="0">
                <a:solidFill>
                  <a:srgbClr val="7030A0"/>
                </a:solidFill>
                <a:cs typeface="Calibri"/>
              </a:rPr>
              <a:t>                                                     </a:t>
            </a:r>
          </a:p>
          <a:p>
            <a:r>
              <a:rPr lang="en-GB" sz="2400" b="1" dirty="0">
                <a:solidFill>
                  <a:srgbClr val="7030A0"/>
                </a:solidFill>
                <a:cs typeface="Calibri"/>
              </a:rPr>
              <a:t> </a:t>
            </a:r>
            <a:r>
              <a:rPr lang="en-GB" sz="2400" b="1" u="sng" dirty="0">
                <a:solidFill>
                  <a:srgbClr val="7030A0"/>
                </a:solidFill>
                <a:cs typeface="Calibri"/>
              </a:rPr>
              <a:t>Mock Window 2 (All Subjects)</a:t>
            </a:r>
            <a:endParaRPr lang="en-GB" u="sng" dirty="0">
              <a:cs typeface="Calibri"/>
            </a:endParaRPr>
          </a:p>
          <a:p>
            <a:r>
              <a:rPr lang="en-GB" sz="2400" dirty="0">
                <a:solidFill>
                  <a:srgbClr val="7030A0"/>
                </a:solidFill>
                <a:cs typeface="Calibri"/>
              </a:rPr>
              <a:t>Monday 6 February 2023 – Friday 24 February 2023</a:t>
            </a:r>
          </a:p>
          <a:p>
            <a:endParaRPr lang="en-GB" sz="2400" b="1" dirty="0">
              <a:solidFill>
                <a:srgbClr val="7030A0"/>
              </a:solidFill>
              <a:cs typeface="Calibri"/>
            </a:endParaRPr>
          </a:p>
          <a:p>
            <a:r>
              <a:rPr lang="en-GB" sz="2400" b="1" dirty="0">
                <a:solidFill>
                  <a:srgbClr val="7030A0"/>
                </a:solidFill>
                <a:cs typeface="Calibri"/>
              </a:rPr>
              <a:t> </a:t>
            </a:r>
            <a:r>
              <a:rPr lang="en-GB" sz="2400" b="1" u="sng" dirty="0">
                <a:solidFill>
                  <a:srgbClr val="7030A0"/>
                </a:solidFill>
                <a:cs typeface="Calibri"/>
              </a:rPr>
              <a:t>GCSE Examinations </a:t>
            </a:r>
          </a:p>
          <a:p>
            <a:r>
              <a:rPr lang="en-GB" sz="2400" dirty="0">
                <a:solidFill>
                  <a:srgbClr val="7030A0"/>
                </a:solidFill>
                <a:cs typeface="Calibri"/>
              </a:rPr>
              <a:t>Monday 15 May – Wednesday 21 June 2023 (Contingency Examination Days are Thursday 8 June and </a:t>
            </a:r>
            <a:r>
              <a:rPr lang="en-GB" sz="2400" b="1" dirty="0">
                <a:solidFill>
                  <a:srgbClr val="7030A0"/>
                </a:solidFill>
                <a:cs typeface="Calibri"/>
              </a:rPr>
              <a:t>Wednesday 28 June 2023</a:t>
            </a:r>
            <a:r>
              <a:rPr lang="en-GB" sz="2400" dirty="0">
                <a:solidFill>
                  <a:srgbClr val="7030A0"/>
                </a:solidFill>
                <a:cs typeface="Calibri"/>
              </a:rPr>
              <a:t>)</a:t>
            </a:r>
            <a:endParaRPr lang="en-GB" sz="2400" u="sng" dirty="0">
              <a:solidFill>
                <a:srgbClr val="7030A0"/>
              </a:solidFill>
              <a:cs typeface="Calibri"/>
            </a:endParaRPr>
          </a:p>
          <a:p>
            <a:r>
              <a:rPr lang="en-GB" sz="2400" b="1" dirty="0">
                <a:solidFill>
                  <a:srgbClr val="7030A0"/>
                </a:solidFill>
                <a:cs typeface="Calibri"/>
              </a:rPr>
              <a:t>                                      </a:t>
            </a:r>
            <a:endParaRPr lang="en-GB" sz="2400">
              <a:solidFill>
                <a:srgbClr val="7030A0"/>
              </a:solidFill>
              <a:cs typeface="Calibri"/>
            </a:endParaRPr>
          </a:p>
        </p:txBody>
      </p:sp>
    </p:spTree>
    <p:extLst>
      <p:ext uri="{BB962C8B-B14F-4D97-AF65-F5344CB8AC3E}">
        <p14:creationId xmlns:p14="http://schemas.microsoft.com/office/powerpoint/2010/main" val="1395544817"/>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B6E73B-6A8D-823B-401F-B3683420A61E}"/>
              </a:ext>
            </a:extLst>
          </p:cNvPr>
          <p:cNvSpPr/>
          <p:nvPr/>
        </p:nvSpPr>
        <p:spPr>
          <a:xfrm>
            <a:off x="807109" y="728034"/>
            <a:ext cx="10466715" cy="5549658"/>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Text, whiteboard&#10;&#10;Description automatically generated">
            <a:extLst>
              <a:ext uri="{FF2B5EF4-FFF2-40B4-BE49-F238E27FC236}">
                <a16:creationId xmlns:a16="http://schemas.microsoft.com/office/drawing/2014/main" id="{88F88E49-1C30-EAE2-9B18-235A95F9AEFA}"/>
              </a:ext>
            </a:extLst>
          </p:cNvPr>
          <p:cNvPicPr>
            <a:picLocks noChangeAspect="1"/>
          </p:cNvPicPr>
          <p:nvPr/>
        </p:nvPicPr>
        <p:blipFill>
          <a:blip r:embed="rId2"/>
          <a:stretch>
            <a:fillRect/>
          </a:stretch>
        </p:blipFill>
        <p:spPr>
          <a:xfrm>
            <a:off x="10437514" y="132182"/>
            <a:ext cx="1524898" cy="1834730"/>
          </a:xfrm>
          <a:prstGeom prst="rect">
            <a:avLst/>
          </a:prstGeom>
        </p:spPr>
      </p:pic>
      <p:pic>
        <p:nvPicPr>
          <p:cNvPr id="10" name="Picture 10" descr="Logo, company name&#10;&#10;Description automatically generated">
            <a:extLst>
              <a:ext uri="{FF2B5EF4-FFF2-40B4-BE49-F238E27FC236}">
                <a16:creationId xmlns:a16="http://schemas.microsoft.com/office/drawing/2014/main" id="{D69D06A3-D2D0-603F-D4B3-8E816795350A}"/>
              </a:ext>
            </a:extLst>
          </p:cNvPr>
          <p:cNvPicPr>
            <a:picLocks noChangeAspect="1"/>
          </p:cNvPicPr>
          <p:nvPr/>
        </p:nvPicPr>
        <p:blipFill>
          <a:blip r:embed="rId3"/>
          <a:stretch>
            <a:fillRect/>
          </a:stretch>
        </p:blipFill>
        <p:spPr>
          <a:xfrm>
            <a:off x="99384" y="193286"/>
            <a:ext cx="1382742" cy="1568750"/>
          </a:xfrm>
          <a:prstGeom prst="rect">
            <a:avLst/>
          </a:prstGeom>
        </p:spPr>
      </p:pic>
      <p:sp>
        <p:nvSpPr>
          <p:cNvPr id="9" name="TextBox 8">
            <a:extLst>
              <a:ext uri="{FF2B5EF4-FFF2-40B4-BE49-F238E27FC236}">
                <a16:creationId xmlns:a16="http://schemas.microsoft.com/office/drawing/2014/main" id="{43A8113E-A5AF-F677-412E-F11176CF4A07}"/>
              </a:ext>
            </a:extLst>
          </p:cNvPr>
          <p:cNvSpPr txBox="1"/>
          <p:nvPr/>
        </p:nvSpPr>
        <p:spPr>
          <a:xfrm>
            <a:off x="1489282" y="890185"/>
            <a:ext cx="910236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u="sng" dirty="0">
                <a:solidFill>
                  <a:srgbClr val="7030A0"/>
                </a:solidFill>
                <a:cs typeface="Calibri"/>
              </a:rPr>
              <a:t>What should students be doing to prepare themselves for the Autumn Mocks and GCSEs?</a:t>
            </a:r>
          </a:p>
        </p:txBody>
      </p:sp>
      <p:sp>
        <p:nvSpPr>
          <p:cNvPr id="8" name="TextBox 7">
            <a:extLst>
              <a:ext uri="{FF2B5EF4-FFF2-40B4-BE49-F238E27FC236}">
                <a16:creationId xmlns:a16="http://schemas.microsoft.com/office/drawing/2014/main" id="{E85A89B3-26EB-AC35-E987-9C6DDDD38173}"/>
              </a:ext>
            </a:extLst>
          </p:cNvPr>
          <p:cNvSpPr txBox="1"/>
          <p:nvPr/>
        </p:nvSpPr>
        <p:spPr>
          <a:xfrm>
            <a:off x="1032772" y="1776202"/>
            <a:ext cx="425539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800">
              <a:solidFill>
                <a:srgbClr val="7030A0"/>
              </a:solidFill>
              <a:cs typeface="Calibri"/>
            </a:endParaRPr>
          </a:p>
        </p:txBody>
      </p:sp>
      <p:sp>
        <p:nvSpPr>
          <p:cNvPr id="4" name="TextBox 3"/>
          <p:cNvSpPr txBox="1"/>
          <p:nvPr/>
        </p:nvSpPr>
        <p:spPr>
          <a:xfrm>
            <a:off x="1080536" y="2536535"/>
            <a:ext cx="9919855" cy="461665"/>
          </a:xfrm>
          <a:prstGeom prst="rect">
            <a:avLst/>
          </a:prstGeom>
          <a:noFill/>
        </p:spPr>
        <p:txBody>
          <a:bodyPr wrap="square" rtlCol="0">
            <a:spAutoFit/>
          </a:bodyPr>
          <a:lstStyle/>
          <a:p>
            <a:pPr marL="285750" indent="-285750">
              <a:buFont typeface="Arial" panose="020B0604020202020204" pitchFamily="34" charset="0"/>
              <a:buChar char="•"/>
            </a:pPr>
            <a:r>
              <a:rPr lang="en-GB" sz="2400" b="1" dirty="0">
                <a:solidFill>
                  <a:srgbClr val="7030A0"/>
                </a:solidFill>
              </a:rPr>
              <a:t>Purchase revision guides!</a:t>
            </a:r>
          </a:p>
        </p:txBody>
      </p:sp>
      <p:pic>
        <p:nvPicPr>
          <p:cNvPr id="1026" name="Picture 2" descr="GCSE Combined Science AQA Revision Guide - Higher includes Online Edition,  Videos &amp; Quizzes | CGP Book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34214" y="3027410"/>
            <a:ext cx="2063217" cy="29184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CSE Biology AQA Revision Guide - Higher includes Online Edition, Videos &amp;  Quizzes: superb for the 2023 and 2024 exams (CGP AQA GCSE Biology) : CGP  Books, CGP Books: Amazon.co.uk: Book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7806" y="3980687"/>
            <a:ext cx="1487897" cy="211142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CSE Chemistry Revision Guide includes Online Edition, Videos &amp; Quizzes |  CGP Book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45703" y="2077103"/>
            <a:ext cx="1343665" cy="190061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CSE Physics AQA Revision Guide - Higher includes Online Edition, Videos &amp;  Quizzes | CGP Book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89368" y="3999189"/>
            <a:ext cx="1479099" cy="2092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7340706"/>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fade">
                                      <p:cBhvr>
                                        <p:cTn id="22" dur="500"/>
                                        <p:tgtEl>
                                          <p:spTgt spid="10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32"/>
                                        </p:tgtEl>
                                        <p:attrNameLst>
                                          <p:attrName>style.visibility</p:attrName>
                                        </p:attrNameLst>
                                      </p:cBhvr>
                                      <p:to>
                                        <p:strVal val="visible"/>
                                      </p:to>
                                    </p:set>
                                    <p:animEffect transition="in" filter="fade">
                                      <p:cBhvr>
                                        <p:cTn id="27"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B6E73B-6A8D-823B-401F-B3683420A61E}"/>
              </a:ext>
            </a:extLst>
          </p:cNvPr>
          <p:cNvSpPr/>
          <p:nvPr/>
        </p:nvSpPr>
        <p:spPr>
          <a:xfrm>
            <a:off x="807109" y="728034"/>
            <a:ext cx="10466715" cy="5549658"/>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Text, whiteboard&#10;&#10;Description automatically generated">
            <a:extLst>
              <a:ext uri="{FF2B5EF4-FFF2-40B4-BE49-F238E27FC236}">
                <a16:creationId xmlns:a16="http://schemas.microsoft.com/office/drawing/2014/main" id="{88F88E49-1C30-EAE2-9B18-235A95F9AEFA}"/>
              </a:ext>
            </a:extLst>
          </p:cNvPr>
          <p:cNvPicPr>
            <a:picLocks noChangeAspect="1"/>
          </p:cNvPicPr>
          <p:nvPr/>
        </p:nvPicPr>
        <p:blipFill>
          <a:blip r:embed="rId2"/>
          <a:stretch>
            <a:fillRect/>
          </a:stretch>
        </p:blipFill>
        <p:spPr>
          <a:xfrm>
            <a:off x="10437514" y="132182"/>
            <a:ext cx="1524898" cy="1834730"/>
          </a:xfrm>
          <a:prstGeom prst="rect">
            <a:avLst/>
          </a:prstGeom>
        </p:spPr>
      </p:pic>
      <p:pic>
        <p:nvPicPr>
          <p:cNvPr id="10" name="Picture 10" descr="Logo, company name&#10;&#10;Description automatically generated">
            <a:extLst>
              <a:ext uri="{FF2B5EF4-FFF2-40B4-BE49-F238E27FC236}">
                <a16:creationId xmlns:a16="http://schemas.microsoft.com/office/drawing/2014/main" id="{D69D06A3-D2D0-603F-D4B3-8E816795350A}"/>
              </a:ext>
            </a:extLst>
          </p:cNvPr>
          <p:cNvPicPr>
            <a:picLocks noChangeAspect="1"/>
          </p:cNvPicPr>
          <p:nvPr/>
        </p:nvPicPr>
        <p:blipFill>
          <a:blip r:embed="rId3"/>
          <a:stretch>
            <a:fillRect/>
          </a:stretch>
        </p:blipFill>
        <p:spPr>
          <a:xfrm>
            <a:off x="99384" y="193286"/>
            <a:ext cx="1339447" cy="1525454"/>
          </a:xfrm>
          <a:prstGeom prst="rect">
            <a:avLst/>
          </a:prstGeom>
        </p:spPr>
      </p:pic>
      <p:sp>
        <p:nvSpPr>
          <p:cNvPr id="9" name="TextBox 8">
            <a:extLst>
              <a:ext uri="{FF2B5EF4-FFF2-40B4-BE49-F238E27FC236}">
                <a16:creationId xmlns:a16="http://schemas.microsoft.com/office/drawing/2014/main" id="{43A8113E-A5AF-F677-412E-F11176CF4A07}"/>
              </a:ext>
            </a:extLst>
          </p:cNvPr>
          <p:cNvSpPr txBox="1"/>
          <p:nvPr/>
        </p:nvSpPr>
        <p:spPr>
          <a:xfrm>
            <a:off x="1550357" y="979757"/>
            <a:ext cx="910236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u="sng" dirty="0">
                <a:solidFill>
                  <a:srgbClr val="7030A0"/>
                </a:solidFill>
                <a:cs typeface="Calibri"/>
              </a:rPr>
              <a:t>Core Curriculum / Careers Information Evening</a:t>
            </a:r>
          </a:p>
        </p:txBody>
      </p:sp>
      <p:sp>
        <p:nvSpPr>
          <p:cNvPr id="8" name="TextBox 7">
            <a:extLst>
              <a:ext uri="{FF2B5EF4-FFF2-40B4-BE49-F238E27FC236}">
                <a16:creationId xmlns:a16="http://schemas.microsoft.com/office/drawing/2014/main" id="{E85A89B3-26EB-AC35-E987-9C6DDDD38173}"/>
              </a:ext>
            </a:extLst>
          </p:cNvPr>
          <p:cNvSpPr txBox="1"/>
          <p:nvPr/>
        </p:nvSpPr>
        <p:spPr>
          <a:xfrm>
            <a:off x="1032772" y="1776202"/>
            <a:ext cx="425539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800">
              <a:solidFill>
                <a:srgbClr val="7030A0"/>
              </a:solidFill>
              <a:cs typeface="Calibri"/>
            </a:endParaRPr>
          </a:p>
        </p:txBody>
      </p:sp>
      <p:sp>
        <p:nvSpPr>
          <p:cNvPr id="4" name="TextBox 3"/>
          <p:cNvSpPr txBox="1"/>
          <p:nvPr/>
        </p:nvSpPr>
        <p:spPr>
          <a:xfrm>
            <a:off x="974359" y="1877811"/>
            <a:ext cx="10132213" cy="7602081"/>
          </a:xfrm>
          <a:prstGeom prst="rect">
            <a:avLst/>
          </a:prstGeom>
          <a:noFill/>
        </p:spPr>
        <p:txBody>
          <a:bodyPr wrap="square" lIns="91440" tIns="45720" rIns="91440" bIns="45720" rtlCol="0" anchor="t">
            <a:spAutoFit/>
          </a:bodyPr>
          <a:lstStyle/>
          <a:p>
            <a:r>
              <a:rPr lang="en-GB" sz="2400" b="1" dirty="0">
                <a:solidFill>
                  <a:srgbClr val="7030A0"/>
                </a:solidFill>
                <a:ea typeface="+mn-lt"/>
                <a:cs typeface="+mn-lt"/>
              </a:rPr>
              <a:t>Parents Evenings</a:t>
            </a:r>
            <a:endParaRPr lang="en-GB" sz="2400" b="1" dirty="0">
              <a:ea typeface="+mn-lt"/>
              <a:cs typeface="+mn-lt"/>
            </a:endParaRPr>
          </a:p>
          <a:p>
            <a:r>
              <a:rPr lang="en-GB" sz="2800" dirty="0">
                <a:solidFill>
                  <a:srgbClr val="7030A0"/>
                </a:solidFill>
                <a:cs typeface="Calibri"/>
              </a:rPr>
              <a:t>Wednesday 30 November 2022 and Wednesday 15 March 2023</a:t>
            </a:r>
          </a:p>
          <a:p>
            <a:r>
              <a:rPr lang="en-GB" sz="2000" dirty="0">
                <a:cs typeface="Calibri"/>
              </a:rPr>
              <a:t>(Reports will also go home before each parents evening)</a:t>
            </a:r>
            <a:endParaRPr lang="en-GB" sz="2000" dirty="0"/>
          </a:p>
          <a:p>
            <a:endParaRPr lang="en-GB" sz="2400" dirty="0">
              <a:solidFill>
                <a:srgbClr val="7030A0"/>
              </a:solidFill>
              <a:cs typeface="Calibri"/>
            </a:endParaRPr>
          </a:p>
          <a:p>
            <a:r>
              <a:rPr lang="en-GB" sz="2800" dirty="0">
                <a:solidFill>
                  <a:srgbClr val="7030A0"/>
                </a:solidFill>
                <a:cs typeface="Calibri"/>
              </a:rPr>
              <a:t>Mentors – All students have been assigned an academic mentor to support them in school</a:t>
            </a:r>
          </a:p>
          <a:p>
            <a:endParaRPr lang="en-GB" sz="2800" dirty="0">
              <a:solidFill>
                <a:srgbClr val="7030A0"/>
              </a:solidFill>
              <a:cs typeface="Calibri"/>
            </a:endParaRPr>
          </a:p>
          <a:p>
            <a:r>
              <a:rPr lang="en-GB" sz="2800" dirty="0">
                <a:solidFill>
                  <a:srgbClr val="7030A0"/>
                </a:solidFill>
                <a:cs typeface="Calibri"/>
              </a:rPr>
              <a:t>Revision Guides - £15 School contribution.  School bank will have all subjects in stock</a:t>
            </a:r>
          </a:p>
          <a:p>
            <a:endParaRPr lang="en-GB" sz="2800" dirty="0">
              <a:solidFill>
                <a:srgbClr val="7030A0"/>
              </a:solidFill>
              <a:cs typeface="Calibri"/>
            </a:endParaRPr>
          </a:p>
          <a:p>
            <a:r>
              <a:rPr lang="en-GB" sz="2800" dirty="0">
                <a:solidFill>
                  <a:srgbClr val="7030A0"/>
                </a:solidFill>
                <a:cs typeface="Calibri"/>
              </a:rPr>
              <a:t>Please do communicate directly with your child's teacher.</a:t>
            </a:r>
            <a:endParaRPr lang="en-GB" dirty="0"/>
          </a:p>
          <a:p>
            <a:endParaRPr lang="en-GB" sz="2400" dirty="0">
              <a:solidFill>
                <a:srgbClr val="7030A0"/>
              </a:solidFill>
              <a:cs typeface="Calibri"/>
            </a:endParaRPr>
          </a:p>
          <a:p>
            <a:endParaRPr lang="en-GB" sz="2400" dirty="0">
              <a:solidFill>
                <a:srgbClr val="7030A0"/>
              </a:solidFill>
              <a:cs typeface="Calibri"/>
            </a:endParaRPr>
          </a:p>
          <a:p>
            <a:endParaRPr lang="en-GB" sz="2400" dirty="0">
              <a:solidFill>
                <a:srgbClr val="7030A0"/>
              </a:solidFill>
              <a:cs typeface="Calibri"/>
            </a:endParaRPr>
          </a:p>
          <a:p>
            <a:endParaRPr lang="en-GB" sz="2400" dirty="0">
              <a:solidFill>
                <a:srgbClr val="7030A0"/>
              </a:solidFill>
              <a:cs typeface="Calibri"/>
            </a:endParaRPr>
          </a:p>
          <a:p>
            <a:endParaRPr lang="en-GB" sz="2400" dirty="0">
              <a:solidFill>
                <a:srgbClr val="7030A0"/>
              </a:solidFill>
              <a:cs typeface="Calibri"/>
            </a:endParaRPr>
          </a:p>
          <a:p>
            <a:endParaRPr lang="en-GB" sz="2400" dirty="0">
              <a:solidFill>
                <a:srgbClr val="7030A0"/>
              </a:solidFill>
              <a:cs typeface="Calibri"/>
            </a:endParaRPr>
          </a:p>
          <a:p>
            <a:endParaRPr lang="en-GB" sz="2400" dirty="0">
              <a:solidFill>
                <a:srgbClr val="7030A0"/>
              </a:solidFill>
              <a:cs typeface="Calibri"/>
            </a:endParaRPr>
          </a:p>
          <a:p>
            <a:r>
              <a:rPr lang="en-GB" sz="2400" b="1" dirty="0">
                <a:solidFill>
                  <a:srgbClr val="7030A0"/>
                </a:solidFill>
                <a:cs typeface="Calibri"/>
              </a:rPr>
              <a:t>                                      </a:t>
            </a:r>
            <a:endParaRPr lang="en-GB" sz="2400">
              <a:solidFill>
                <a:srgbClr val="7030A0"/>
              </a:solidFill>
              <a:cs typeface="Calibri"/>
            </a:endParaRPr>
          </a:p>
        </p:txBody>
      </p:sp>
    </p:spTree>
    <p:extLst>
      <p:ext uri="{BB962C8B-B14F-4D97-AF65-F5344CB8AC3E}">
        <p14:creationId xmlns:p14="http://schemas.microsoft.com/office/powerpoint/2010/main" val="49021883"/>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471" y="504518"/>
            <a:ext cx="7988516" cy="2308324"/>
          </a:xfrm>
          <a:prstGeom prst="rect">
            <a:avLst/>
          </a:prstGeom>
          <a:noFill/>
        </p:spPr>
        <p:txBody>
          <a:bodyPr wrap="square" lIns="91440" tIns="45720" rIns="91440" bIns="45720" rtlCol="0" anchor="t">
            <a:spAutoFit/>
          </a:bodyPr>
          <a:lstStyle/>
          <a:p>
            <a:pPr algn="ctr"/>
            <a:r>
              <a:rPr lang="en-GB" sz="7200" dirty="0">
                <a:solidFill>
                  <a:srgbClr val="7030A0"/>
                </a:solidFill>
              </a:rPr>
              <a:t>Planning your next steps</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r="59062"/>
          <a:stretch/>
        </p:blipFill>
        <p:spPr>
          <a:xfrm>
            <a:off x="11257247" y="5829817"/>
            <a:ext cx="934753" cy="1028183"/>
          </a:xfrm>
          <a:prstGeom prst="rect">
            <a:avLst/>
          </a:prstGeom>
        </p:spPr>
      </p:pic>
      <p:sp>
        <p:nvSpPr>
          <p:cNvPr id="7" name="TextBox 6"/>
          <p:cNvSpPr txBox="1"/>
          <p:nvPr/>
        </p:nvSpPr>
        <p:spPr>
          <a:xfrm>
            <a:off x="838200" y="6217076"/>
            <a:ext cx="1918063" cy="461665"/>
          </a:xfrm>
          <a:prstGeom prst="rect">
            <a:avLst/>
          </a:prstGeom>
          <a:noFill/>
        </p:spPr>
        <p:txBody>
          <a:bodyPr wrap="square" rtlCol="0">
            <a:spAutoFit/>
          </a:bodyPr>
          <a:lstStyle/>
          <a:p>
            <a:r>
              <a:rPr lang="en-GB" sz="2400" b="1" dirty="0">
                <a:solidFill>
                  <a:srgbClr val="7030A0"/>
                </a:solidFill>
              </a:rPr>
              <a:t>Successful                                       </a:t>
            </a:r>
          </a:p>
        </p:txBody>
      </p:sp>
      <p:sp>
        <p:nvSpPr>
          <p:cNvPr id="8" name="TextBox 7"/>
          <p:cNvSpPr txBox="1"/>
          <p:nvPr/>
        </p:nvSpPr>
        <p:spPr>
          <a:xfrm>
            <a:off x="5136968" y="6217076"/>
            <a:ext cx="1918063" cy="461665"/>
          </a:xfrm>
          <a:prstGeom prst="rect">
            <a:avLst/>
          </a:prstGeom>
          <a:noFill/>
        </p:spPr>
        <p:txBody>
          <a:bodyPr wrap="square" rtlCol="0">
            <a:spAutoFit/>
          </a:bodyPr>
          <a:lstStyle/>
          <a:p>
            <a:r>
              <a:rPr lang="en-GB" sz="2400" b="1" dirty="0">
                <a:solidFill>
                  <a:srgbClr val="7030A0"/>
                </a:solidFill>
              </a:rPr>
              <a:t> Confident                                      </a:t>
            </a:r>
          </a:p>
        </p:txBody>
      </p:sp>
      <p:sp>
        <p:nvSpPr>
          <p:cNvPr id="9" name="TextBox 8"/>
          <p:cNvSpPr txBox="1"/>
          <p:nvPr/>
        </p:nvSpPr>
        <p:spPr>
          <a:xfrm>
            <a:off x="9181012" y="6177888"/>
            <a:ext cx="2431869" cy="461665"/>
          </a:xfrm>
          <a:prstGeom prst="rect">
            <a:avLst/>
          </a:prstGeom>
          <a:noFill/>
        </p:spPr>
        <p:txBody>
          <a:bodyPr wrap="square" rtlCol="0">
            <a:spAutoFit/>
          </a:bodyPr>
          <a:lstStyle/>
          <a:p>
            <a:r>
              <a:rPr lang="en-GB" sz="2400" b="1" dirty="0">
                <a:solidFill>
                  <a:srgbClr val="7030A0"/>
                </a:solidFill>
              </a:rPr>
              <a:t> Responsible                                      </a:t>
            </a:r>
          </a:p>
        </p:txBody>
      </p:sp>
      <p:pic>
        <p:nvPicPr>
          <p:cNvPr id="3" name="Picture 3" descr="A close up of a blackboard&#10;&#10;Description automatically generated">
            <a:extLst>
              <a:ext uri="{FF2B5EF4-FFF2-40B4-BE49-F238E27FC236}">
                <a16:creationId xmlns:a16="http://schemas.microsoft.com/office/drawing/2014/main" id="{FD20A137-3BA6-41EA-B4F2-BB09D39D0D3B}"/>
              </a:ext>
            </a:extLst>
          </p:cNvPr>
          <p:cNvPicPr>
            <a:picLocks noChangeAspect="1"/>
          </p:cNvPicPr>
          <p:nvPr/>
        </p:nvPicPr>
        <p:blipFill>
          <a:blip r:embed="rId3"/>
          <a:stretch>
            <a:fillRect/>
          </a:stretch>
        </p:blipFill>
        <p:spPr>
          <a:xfrm>
            <a:off x="1725775" y="3025979"/>
            <a:ext cx="5624422" cy="2812211"/>
          </a:xfrm>
          <a:prstGeom prst="rect">
            <a:avLst/>
          </a:prstGeom>
        </p:spPr>
      </p:pic>
    </p:spTree>
    <p:extLst>
      <p:ext uri="{BB962C8B-B14F-4D97-AF65-F5344CB8AC3E}">
        <p14:creationId xmlns:p14="http://schemas.microsoft.com/office/powerpoint/2010/main" val="24116662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96591" y="1028700"/>
            <a:ext cx="8401050" cy="5343525"/>
          </a:xfrm>
          <a:prstGeom prst="rect">
            <a:avLst/>
          </a:prstGeom>
        </p:spPr>
      </p:pic>
      <p:pic>
        <p:nvPicPr>
          <p:cNvPr id="2050" name="Picture 2" descr="See the source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05904" y="169068"/>
            <a:ext cx="2347260" cy="859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9063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70974" y="1331495"/>
            <a:ext cx="11032708" cy="4413083"/>
          </a:xfrm>
          <a:prstGeom prst="rect">
            <a:avLst/>
          </a:prstGeom>
        </p:spPr>
      </p:pic>
      <p:pic>
        <p:nvPicPr>
          <p:cNvPr id="5" name="Picture 2" descr="See the source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05904" y="169068"/>
            <a:ext cx="2347260" cy="859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9754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69465" y="1764631"/>
            <a:ext cx="11165585" cy="3928059"/>
          </a:xfrm>
          <a:prstGeom prst="rect">
            <a:avLst/>
          </a:prstGeom>
        </p:spPr>
      </p:pic>
      <p:pic>
        <p:nvPicPr>
          <p:cNvPr id="5" name="Picture 2" descr="See the source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05904" y="169068"/>
            <a:ext cx="2347260" cy="859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6278771"/>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4.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Facet">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60</TotalTime>
  <Words>302</Words>
  <Application>Microsoft Office PowerPoint</Application>
  <PresentationFormat>Widescreen</PresentationFormat>
  <Paragraphs>55</Paragraphs>
  <Slides>61</Slides>
  <Notes>2</Notes>
  <HiddenSlides>0</HiddenSlides>
  <MMClips>0</MMClips>
  <ScaleCrop>false</ScaleCrop>
  <HeadingPairs>
    <vt:vector size="4" baseType="variant">
      <vt:variant>
        <vt:lpstr>Theme</vt:lpstr>
      </vt:variant>
      <vt:variant>
        <vt:i4>6</vt:i4>
      </vt:variant>
      <vt:variant>
        <vt:lpstr>Slide Titles</vt:lpstr>
      </vt:variant>
      <vt:variant>
        <vt:i4>61</vt:i4>
      </vt:variant>
    </vt:vector>
  </HeadingPairs>
  <TitlesOfParts>
    <vt:vector size="67" baseType="lpstr">
      <vt:lpstr>office theme</vt:lpstr>
      <vt:lpstr>Office Theme</vt:lpstr>
      <vt:lpstr>Slipstream</vt:lpstr>
      <vt:lpstr>Mesh</vt:lpstr>
      <vt:lpstr>Office Theme</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Specification at a glance</vt:lpstr>
      <vt:lpstr>Specification at a glance</vt:lpstr>
      <vt:lpstr>Timings </vt:lpstr>
      <vt:lpstr> Exam question’s</vt:lpstr>
      <vt:lpstr> Exam question’s</vt:lpstr>
      <vt:lpstr> Exam question’s</vt:lpstr>
      <vt:lpstr> Exam question’s</vt:lpstr>
      <vt:lpstr> Structuring an essay</vt:lpstr>
      <vt:lpstr> Top Tips</vt:lpstr>
      <vt:lpstr>How can I prepare myself?  </vt:lpstr>
      <vt:lpstr>Revision techniques </vt:lpstr>
      <vt:lpstr>PowerPoint Presentation</vt:lpstr>
      <vt:lpstr>PowerPoint Presentation</vt:lpstr>
      <vt:lpstr>Content</vt:lpstr>
      <vt:lpstr>GCSE English and English Literature (9 - 1)</vt:lpstr>
      <vt:lpstr>English Language: Consisting of 2 papers and a spoken language endorsement  </vt:lpstr>
      <vt:lpstr>PowerPoint Presentation</vt:lpstr>
      <vt:lpstr>At a glance</vt:lpstr>
      <vt:lpstr>Examples of questions/papers </vt:lpstr>
      <vt:lpstr>Examples of questions/papers </vt:lpstr>
      <vt:lpstr>The Changes to 2022 Examinations</vt:lpstr>
      <vt:lpstr>Revision Resources </vt:lpstr>
      <vt:lpstr>School Website – English and Media</vt:lpstr>
      <vt:lpstr>Any concerns or issues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 ONeill</dc:creator>
  <cp:lastModifiedBy>L ONeill</cp:lastModifiedBy>
  <cp:revision>245</cp:revision>
  <dcterms:created xsi:type="dcterms:W3CDTF">2022-09-04T11:25:21Z</dcterms:created>
  <dcterms:modified xsi:type="dcterms:W3CDTF">2022-10-12T15:35:40Z</dcterms:modified>
</cp:coreProperties>
</file>