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7"/>
  </p:handoutMasterIdLst>
  <p:sldIdLst>
    <p:sldId id="256" r:id="rId5"/>
    <p:sldId id="258" r:id="rId6"/>
    <p:sldId id="259" r:id="rId7"/>
    <p:sldId id="260" r:id="rId8"/>
    <p:sldId id="264" r:id="rId9"/>
    <p:sldId id="261" r:id="rId10"/>
    <p:sldId id="262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ED905-6C98-423D-B60B-E8B988C5843A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F1778-CABC-41CD-9BDD-408169BED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7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4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2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16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5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03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95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71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3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9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9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99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76CF-6CE3-47B1-AA96-5CE1876E2358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C4DF4-0A5A-4D53-9282-DCB60E4FEA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656706" y="2276872"/>
            <a:ext cx="7772400" cy="14700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KS4 </a:t>
            </a:r>
            <a:r>
              <a:rPr lang="en-GB" b="1" dirty="0"/>
              <a:t>I</a:t>
            </a:r>
            <a:r>
              <a:rPr lang="en-GB" b="1" dirty="0" smtClean="0"/>
              <a:t>nformation Evening:</a:t>
            </a:r>
          </a:p>
          <a:p>
            <a:r>
              <a:rPr lang="en-GB" b="1" dirty="0" smtClean="0"/>
              <a:t>English Language and Literature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18670" y="3861048"/>
            <a:ext cx="42484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October 2020</a:t>
            </a:r>
            <a:endParaRPr lang="en-GB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5" y="4801039"/>
            <a:ext cx="1768785" cy="176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6702" cy="10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04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Literature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736956"/>
            <a:ext cx="1800200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6958" y="61822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Language 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0"/>
    </mc:Choice>
    <mc:Fallback xmlns="">
      <p:transition spd="slow" advTm="3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64873" cy="77809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en-GB" b="1" dirty="0" smtClean="0"/>
              <a:t>Revision Resources 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5364088" y="1256576"/>
            <a:ext cx="3457985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Teams Revision </a:t>
            </a:r>
          </a:p>
          <a:p>
            <a:pPr algn="ctr">
              <a:spcAft>
                <a:spcPts val="0"/>
              </a:spcAft>
            </a:pPr>
            <a:endParaRPr lang="en-GB" sz="1600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Monday after school at 4pm. </a:t>
            </a:r>
          </a:p>
          <a:p>
            <a:pPr algn="ctr">
              <a:spcAft>
                <a:spcPts val="0"/>
              </a:spcAft>
            </a:pPr>
            <a:endParaRPr lang="en-GB" sz="1600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This half term is Blood Brothers Revision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2763"/>
          <a:stretch/>
        </p:blipFill>
        <p:spPr>
          <a:xfrm>
            <a:off x="518371" y="1256576"/>
            <a:ext cx="4114800" cy="501396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0800000" flipV="1">
            <a:off x="4860032" y="3772684"/>
            <a:ext cx="158417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364088" y="3227968"/>
            <a:ext cx="3457984" cy="3693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Available at the School Bank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4756007"/>
            <a:ext cx="345798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Check the English part of the school website. 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86"/>
    </mc:Choice>
    <mc:Fallback xmlns="">
      <p:transition spd="slow" advTm="14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School Website – English and Media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703" t="13086" r="8657" b="8657"/>
          <a:stretch/>
        </p:blipFill>
        <p:spPr>
          <a:xfrm>
            <a:off x="1079612" y="1417638"/>
            <a:ext cx="6984776" cy="51061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36"/>
    </mc:Choice>
    <mc:Fallback xmlns="">
      <p:transition spd="slow" advTm="5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concerns or issues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887" y="1772816"/>
            <a:ext cx="6505351" cy="735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371703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Email myself or your son/daughter’s English teacher </a:t>
            </a:r>
            <a:endParaRPr lang="en-GB" sz="3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3"/>
    </mc:Choice>
    <mc:Fallback xmlns="">
      <p:transition spd="slow" advTm="4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06090"/>
          </a:xfrm>
          <a:ln w="5715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50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 smtClean="0"/>
              <a:t>Structure of GCSE (9-1)</a:t>
            </a:r>
          </a:p>
          <a:p>
            <a:r>
              <a:rPr lang="en-GB" dirty="0" smtClean="0"/>
              <a:t>Language and Literature Courses Overview  </a:t>
            </a:r>
          </a:p>
          <a:p>
            <a:r>
              <a:rPr lang="en-GB" dirty="0" smtClean="0"/>
              <a:t>Examples of GCSE questions</a:t>
            </a:r>
          </a:p>
          <a:p>
            <a:r>
              <a:rPr lang="en-GB" dirty="0" smtClean="0"/>
              <a:t>Adjustments this year due to COVID-19</a:t>
            </a:r>
          </a:p>
          <a:p>
            <a:r>
              <a:rPr lang="en-GB" dirty="0"/>
              <a:t>Recommended </a:t>
            </a:r>
            <a:r>
              <a:rPr lang="en-GB" dirty="0" smtClean="0"/>
              <a:t>resources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174"/>
            <a:ext cx="996702" cy="10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9"/>
    </mc:Choice>
    <mc:Fallback xmlns="">
      <p:transition spd="slow" advTm="51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4455"/>
            <a:ext cx="7812360" cy="63408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sz="3600" u="sng" dirty="0" smtClean="0"/>
              <a:t>GCSE English and English Literature (9 - 1)</a:t>
            </a:r>
            <a:endParaRPr lang="en-GB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500" dirty="0" smtClean="0"/>
              <a:t>(Source: </a:t>
            </a:r>
            <a:r>
              <a:rPr lang="en-GB" sz="3500" dirty="0" err="1" smtClean="0"/>
              <a:t>Ofqual</a:t>
            </a:r>
            <a:r>
              <a:rPr lang="en-GB" sz="3500" dirty="0" smtClean="0"/>
              <a:t>, the exam board regulator)</a:t>
            </a:r>
          </a:p>
          <a:p>
            <a:r>
              <a:rPr lang="en-GB" sz="3500" dirty="0" smtClean="0"/>
              <a:t>First assessed in June 2017</a:t>
            </a:r>
          </a:p>
          <a:p>
            <a:r>
              <a:rPr lang="en-GB" sz="3500" dirty="0" smtClean="0"/>
              <a:t>New GCSE content will be more challenging</a:t>
            </a:r>
            <a:endParaRPr lang="en-GB" sz="3500" dirty="0"/>
          </a:p>
          <a:p>
            <a:r>
              <a:rPr lang="en-GB" sz="3500" dirty="0" smtClean="0"/>
              <a:t>The </a:t>
            </a:r>
            <a:r>
              <a:rPr lang="en-GB" sz="3500" dirty="0"/>
              <a:t>new grades are being brought in to signal that GCSEs have been reformed and to better differentiate between students of different </a:t>
            </a:r>
            <a:r>
              <a:rPr lang="en-GB" sz="3500" dirty="0" smtClean="0"/>
              <a:t>abilities</a:t>
            </a:r>
            <a:endParaRPr lang="en-GB" sz="3500" dirty="0"/>
          </a:p>
          <a:p>
            <a:r>
              <a:rPr lang="en-GB" sz="3500" dirty="0" smtClean="0"/>
              <a:t>Grade 9 is the highest award </a:t>
            </a:r>
          </a:p>
          <a:p>
            <a:r>
              <a:rPr lang="en-GB" sz="3500" dirty="0" smtClean="0"/>
              <a:t>Fewer Grade 9s will be awarded than A* (Summer 2017 3% of students)</a:t>
            </a:r>
          </a:p>
          <a:p>
            <a:endParaRPr lang="en-GB" sz="35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6702" cy="10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75"/>
    </mc:Choice>
    <mc:Fallback xmlns="">
      <p:transition spd="slow" advTm="5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3350"/>
            <a:ext cx="7992888" cy="115212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l"/>
            <a:r>
              <a:rPr lang="en-GB" sz="3600" b="1" dirty="0" smtClean="0"/>
              <a:t>English Language: Consisting of 2 papers and a spoken language endorsement  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4941417"/>
            <a:ext cx="4752528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Language Paper 1</a:t>
            </a:r>
          </a:p>
          <a:p>
            <a:r>
              <a:rPr lang="en-GB" sz="2000" b="1" dirty="0" smtClean="0"/>
              <a:t>Language Paper 2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Spoken Language Endorsement </a:t>
            </a:r>
            <a:endParaRPr lang="en-GB" sz="20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6702" cy="10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114" t="24406" r="30805" b="32282"/>
          <a:stretch/>
        </p:blipFill>
        <p:spPr>
          <a:xfrm>
            <a:off x="257195" y="1319083"/>
            <a:ext cx="4204627" cy="3245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7113" t="27360" r="24899" b="26375"/>
          <a:stretch/>
        </p:blipFill>
        <p:spPr>
          <a:xfrm>
            <a:off x="4612352" y="1282196"/>
            <a:ext cx="4532392" cy="3277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7114" t="31297" r="27114" b="22438"/>
          <a:stretch/>
        </p:blipFill>
        <p:spPr>
          <a:xfrm>
            <a:off x="5874416" y="4481736"/>
            <a:ext cx="3134646" cy="23762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70"/>
    </mc:Choice>
    <mc:Fallback xmlns="">
      <p:transition spd="slow" advTm="18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12" y="123350"/>
            <a:ext cx="7992888" cy="11521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 smtClean="0"/>
              <a:t>English Literature: Consisting of 2 papers</a:t>
            </a:r>
            <a:endParaRPr lang="en-GB" sz="3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6702" cy="10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15577" r="14904" b="20961"/>
          <a:stretch/>
        </p:blipFill>
        <p:spPr bwMode="auto">
          <a:xfrm>
            <a:off x="179512" y="1479708"/>
            <a:ext cx="4401900" cy="305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14615" r="15048" b="10000"/>
          <a:stretch/>
        </p:blipFill>
        <p:spPr bwMode="auto">
          <a:xfrm>
            <a:off x="4716016" y="1465640"/>
            <a:ext cx="4214077" cy="351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8" y="5288452"/>
            <a:ext cx="797213" cy="12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78" y="5288452"/>
            <a:ext cx="1028066" cy="113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Image result for much ado about nothing  front cover play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72" y="5414739"/>
            <a:ext cx="855619" cy="123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79918"/>
            <a:ext cx="974514" cy="13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us 7"/>
          <p:cNvSpPr/>
          <p:nvPr/>
        </p:nvSpPr>
        <p:spPr>
          <a:xfrm>
            <a:off x="2076623" y="5584728"/>
            <a:ext cx="377063" cy="37062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us 13"/>
          <p:cNvSpPr/>
          <p:nvPr/>
        </p:nvSpPr>
        <p:spPr>
          <a:xfrm>
            <a:off x="4453966" y="5613815"/>
            <a:ext cx="377063" cy="37062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lus 14"/>
          <p:cNvSpPr/>
          <p:nvPr/>
        </p:nvSpPr>
        <p:spPr>
          <a:xfrm>
            <a:off x="6853258" y="5613815"/>
            <a:ext cx="377063" cy="37062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3529" y="5309681"/>
            <a:ext cx="900262" cy="1207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4906247"/>
            <a:ext cx="105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Novel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5761" y="5275579"/>
            <a:ext cx="900112" cy="12715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7433" y="4795693"/>
            <a:ext cx="105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Play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3444" y="5406813"/>
            <a:ext cx="848062" cy="10781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6805" y="4927755"/>
            <a:ext cx="159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Shakespeare  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429542" y="4995472"/>
            <a:ext cx="159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Poetry </a:t>
            </a:r>
            <a:endParaRPr lang="en-GB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26"/>
    </mc:Choice>
    <mc:Fallback xmlns="">
      <p:transition spd="slow" advTm="17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110511" cy="61560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b="1" dirty="0"/>
              <a:t>At a glance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1471" y="1295695"/>
            <a:ext cx="3868340" cy="534003"/>
          </a:xfrm>
        </p:spPr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8766" y="1755349"/>
            <a:ext cx="4151045" cy="47367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Paper 1: 80 marks</a:t>
            </a:r>
          </a:p>
          <a:p>
            <a:pPr lvl="1"/>
            <a:r>
              <a:rPr lang="en-GB" dirty="0"/>
              <a:t>Section A: Shakespeare</a:t>
            </a:r>
          </a:p>
          <a:p>
            <a:pPr lvl="2"/>
            <a:r>
              <a:rPr lang="en-GB" dirty="0"/>
              <a:t>An extract analysis + an essay</a:t>
            </a:r>
          </a:p>
          <a:p>
            <a:pPr lvl="1"/>
            <a:r>
              <a:rPr lang="en-GB" dirty="0"/>
              <a:t>Section B: Modern British text</a:t>
            </a:r>
          </a:p>
          <a:p>
            <a:pPr lvl="2"/>
            <a:r>
              <a:rPr lang="en-GB" dirty="0"/>
              <a:t>A traditional essay + </a:t>
            </a:r>
            <a:r>
              <a:rPr lang="en-GB" dirty="0" err="1"/>
              <a:t>SPaG</a:t>
            </a:r>
            <a:r>
              <a:rPr lang="en-GB" dirty="0"/>
              <a:t> marks</a:t>
            </a:r>
          </a:p>
          <a:p>
            <a:r>
              <a:rPr lang="en-GB" dirty="0"/>
              <a:t>Paper 2: 80 marks</a:t>
            </a:r>
          </a:p>
          <a:p>
            <a:pPr lvl="1"/>
            <a:r>
              <a:rPr lang="en-GB" dirty="0"/>
              <a:t>Section A: 19th-century fiction</a:t>
            </a:r>
          </a:p>
          <a:p>
            <a:pPr lvl="2"/>
            <a:r>
              <a:rPr lang="en-GB" dirty="0"/>
              <a:t>An extract analysis + an essay</a:t>
            </a:r>
          </a:p>
          <a:p>
            <a:pPr lvl="1"/>
            <a:r>
              <a:rPr lang="en-GB" dirty="0"/>
              <a:t>Section B: Poetry – anthology and unseen</a:t>
            </a:r>
          </a:p>
          <a:p>
            <a:pPr lvl="2"/>
            <a:r>
              <a:rPr lang="en-GB" dirty="0"/>
              <a:t>Two comparative essays – one on poems you will have studied and one on poems you are unlikely to have seen before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86444" y="959645"/>
            <a:ext cx="3887391" cy="823912"/>
          </a:xfrm>
        </p:spPr>
        <p:txBody>
          <a:bodyPr/>
          <a:lstStyle/>
          <a:p>
            <a:r>
              <a:rPr lang="en-GB" dirty="0"/>
              <a:t>Language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86444" y="1920666"/>
            <a:ext cx="3887391" cy="4406106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en-GB" dirty="0"/>
              <a:t>Paper 1</a:t>
            </a:r>
            <a:r>
              <a:rPr lang="en-GB" dirty="0" smtClean="0"/>
              <a:t>: 80 marks </a:t>
            </a:r>
            <a:endParaRPr lang="en-GB" dirty="0"/>
          </a:p>
          <a:p>
            <a:pPr lvl="1"/>
            <a:r>
              <a:rPr lang="en-GB" dirty="0"/>
              <a:t>19th-century fiction and imaginative </a:t>
            </a:r>
            <a:r>
              <a:rPr lang="en-GB" dirty="0" smtClean="0"/>
              <a:t>writing</a:t>
            </a:r>
          </a:p>
          <a:p>
            <a:pPr marL="457200" lvl="1" indent="0">
              <a:buNone/>
            </a:pPr>
            <a:endParaRPr lang="en-GB" dirty="0"/>
          </a:p>
          <a:p>
            <a:pPr>
              <a:lnSpc>
                <a:spcPct val="70000"/>
              </a:lnSpc>
            </a:pPr>
            <a:r>
              <a:rPr lang="en-GB" dirty="0"/>
              <a:t>Paper 2: </a:t>
            </a:r>
            <a:r>
              <a:rPr lang="en-GB" dirty="0" smtClean="0"/>
              <a:t>80 marks </a:t>
            </a:r>
          </a:p>
          <a:p>
            <a:pPr lvl="1"/>
            <a:r>
              <a:rPr lang="en-GB" dirty="0" smtClean="0"/>
              <a:t>20th- and 21st-century non-fiction and transactional writing</a:t>
            </a:r>
          </a:p>
          <a:p>
            <a:pPr>
              <a:lnSpc>
                <a:spcPct val="70000"/>
              </a:lnSpc>
            </a:pPr>
            <a:r>
              <a:rPr lang="en-GB" dirty="0" smtClean="0"/>
              <a:t>Spoken </a:t>
            </a:r>
            <a:r>
              <a:rPr lang="en-GB" dirty="0"/>
              <a:t>language endorsement</a:t>
            </a:r>
          </a:p>
          <a:p>
            <a:pPr lvl="1"/>
            <a:r>
              <a:rPr lang="en-GB" dirty="0"/>
              <a:t>Presentation and discussion – awarded as a separate qualification with a Pass, Merit or Distinction grade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6702" cy="10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10"/>
    </mc:Choice>
    <mc:Fallback xmlns="">
      <p:transition spd="slow" advTm="4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Examples of questions/papers </a:t>
            </a:r>
            <a:endParaRPr lang="en-GB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33077" r="11299" b="27423"/>
          <a:stretch/>
        </p:blipFill>
        <p:spPr bwMode="auto">
          <a:xfrm>
            <a:off x="705281" y="1020372"/>
            <a:ext cx="7322077" cy="363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4922794"/>
            <a:ext cx="31683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Basic skill for both courses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2"/>
    </mc:Choice>
    <mc:Fallback xmlns="">
      <p:transition spd="slow" advTm="3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Examples of questions/papers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791" t="26375" r="29329" b="44094"/>
          <a:stretch/>
        </p:blipFill>
        <p:spPr>
          <a:xfrm>
            <a:off x="971600" y="960154"/>
            <a:ext cx="6048672" cy="2468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3972" t="27852" r="35235" b="16778"/>
          <a:stretch/>
        </p:blipFill>
        <p:spPr>
          <a:xfrm>
            <a:off x="2566120" y="3638440"/>
            <a:ext cx="3600400" cy="31398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97"/>
    </mc:Choice>
    <mc:Fallback xmlns="">
      <p:transition spd="slow" advTm="133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 w="762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Current Changes to 2021 Examinations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442" t="42125" r="3489" b="20469"/>
          <a:stretch/>
        </p:blipFill>
        <p:spPr>
          <a:xfrm>
            <a:off x="299004" y="1788572"/>
            <a:ext cx="8545992" cy="266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316" y="1265352"/>
            <a:ext cx="54726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English Literature 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9004" y="4450438"/>
            <a:ext cx="80174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English </a:t>
            </a:r>
            <a:r>
              <a:rPr lang="en-GB" sz="2400" b="1" dirty="0"/>
              <a:t>Language </a:t>
            </a:r>
          </a:p>
          <a:p>
            <a:endParaRPr lang="en-GB" sz="1400" dirty="0"/>
          </a:p>
          <a:p>
            <a:r>
              <a:rPr lang="en-GB" sz="1400" dirty="0"/>
              <a:t>The following changes apply to our GCSE English Language (8700) qualification and only for the 2021 exam series:</a:t>
            </a:r>
          </a:p>
          <a:p>
            <a:endParaRPr lang="en-GB" sz="1400" dirty="0" smtClean="0"/>
          </a:p>
          <a:p>
            <a:r>
              <a:rPr lang="en-GB" sz="1400" dirty="0" smtClean="0"/>
              <a:t>there’s </a:t>
            </a:r>
            <a:r>
              <a:rPr lang="en-GB" sz="1400" b="1" u="sng" dirty="0"/>
              <a:t>no requirement for teachers to submit a sample of audio-visual recordings of Spoken Language </a:t>
            </a:r>
            <a:r>
              <a:rPr lang="en-GB" sz="1400" b="1" u="sng" dirty="0" smtClean="0"/>
              <a:t>assessments</a:t>
            </a:r>
            <a:r>
              <a:rPr lang="en-GB" sz="1400" dirty="0" smtClean="0"/>
              <a:t> the </a:t>
            </a:r>
            <a:r>
              <a:rPr lang="en-GB" sz="1400" dirty="0"/>
              <a:t>Spoken Language assessment can take place in front of a single teacher who can represent an ‘</a:t>
            </a:r>
            <a:r>
              <a:rPr lang="en-GB" sz="1400" dirty="0" smtClean="0"/>
              <a:t>audience’ the Spoken Language assessment can be conducted by the teacher </a:t>
            </a:r>
            <a:r>
              <a:rPr lang="en-GB" sz="1400" dirty="0"/>
              <a:t>at any time during the course and by </a:t>
            </a:r>
            <a:r>
              <a:rPr lang="en-GB" sz="1400" dirty="0" smtClean="0"/>
              <a:t>virtual means you’ll </a:t>
            </a:r>
            <a:r>
              <a:rPr lang="en-GB" sz="1400" dirty="0"/>
              <a:t>still need to submit a Centre Declaration Sheet as normal.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47"/>
    </mc:Choice>
    <mc:Fallback xmlns="">
      <p:transition spd="slow" advTm="195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6CCEE1AC548C4AA1286EFFDA990015" ma:contentTypeVersion="13" ma:contentTypeDescription="Create a new document." ma:contentTypeScope="" ma:versionID="150f177298e3d5e86924cf134dd0f486">
  <xsd:schema xmlns:xsd="http://www.w3.org/2001/XMLSchema" xmlns:xs="http://www.w3.org/2001/XMLSchema" xmlns:p="http://schemas.microsoft.com/office/2006/metadata/properties" xmlns:ns3="380385ea-787b-45c4-9710-24a127c36fc0" xmlns:ns4="1472a804-ff32-49c2-85f2-53d4b019d90d" targetNamespace="http://schemas.microsoft.com/office/2006/metadata/properties" ma:root="true" ma:fieldsID="6aff1236548e7e2770260a5ca6beb946" ns3:_="" ns4:_="">
    <xsd:import namespace="380385ea-787b-45c4-9710-24a127c36fc0"/>
    <xsd:import namespace="1472a804-ff32-49c2-85f2-53d4b019d9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385ea-787b-45c4-9710-24a127c36f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2a804-ff32-49c2-85f2-53d4b019d9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248F17-0A12-4D95-B232-72BC4CF249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385ea-787b-45c4-9710-24a127c36fc0"/>
    <ds:schemaRef ds:uri="1472a804-ff32-49c2-85f2-53d4b019d9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0BB8E8-A3B7-4D87-A953-3CBFB0FA8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A112FD-D38D-46B0-877A-C9685B2D2507}">
  <ds:schemaRefs>
    <ds:schemaRef ds:uri="http://purl.org/dc/elements/1.1/"/>
    <ds:schemaRef ds:uri="http://schemas.microsoft.com/office/2006/metadata/properties"/>
    <ds:schemaRef ds:uri="1472a804-ff32-49c2-85f2-53d4b019d90d"/>
    <ds:schemaRef ds:uri="http://purl.org/dc/terms/"/>
    <ds:schemaRef ds:uri="http://schemas.microsoft.com/office/2006/documentManagement/types"/>
    <ds:schemaRef ds:uri="380385ea-787b-45c4-9710-24a127c36fc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423</Words>
  <Application>Microsoft Office PowerPoint</Application>
  <PresentationFormat>On-screen Show (4:3)</PresentationFormat>
  <Paragraphs>69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Content</vt:lpstr>
      <vt:lpstr>GCSE English and English Literature (9 - 1)</vt:lpstr>
      <vt:lpstr>English Language: Consisting of 2 papers and a spoken language endorsement  </vt:lpstr>
      <vt:lpstr>PowerPoint Presentation</vt:lpstr>
      <vt:lpstr>At a glance</vt:lpstr>
      <vt:lpstr>Examples of questions/papers </vt:lpstr>
      <vt:lpstr>Examples of questions/papers </vt:lpstr>
      <vt:lpstr>Current Changes to 2021 Examinations</vt:lpstr>
      <vt:lpstr>Revision Resources </vt:lpstr>
      <vt:lpstr>School Website – English and Media</vt:lpstr>
      <vt:lpstr>Any concerns or issues 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TWOOD3</dc:creator>
  <cp:lastModifiedBy>N Cousins</cp:lastModifiedBy>
  <cp:revision>23</cp:revision>
  <cp:lastPrinted>2017-10-11T16:50:31Z</cp:lastPrinted>
  <dcterms:created xsi:type="dcterms:W3CDTF">2017-10-11T13:06:15Z</dcterms:created>
  <dcterms:modified xsi:type="dcterms:W3CDTF">2020-10-08T17:07:12Z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0x010100926CCEE1AC548C4AA1286EFFDA990015</vt:lpwstr>
  </property>
</Properties>
</file>