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9" r:id="rId3"/>
    <p:sldId id="266" r:id="rId4"/>
    <p:sldId id="289" r:id="rId5"/>
    <p:sldId id="283" r:id="rId6"/>
    <p:sldId id="293" r:id="rId7"/>
    <p:sldId id="267" r:id="rId8"/>
    <p:sldId id="268" r:id="rId9"/>
    <p:sldId id="294" r:id="rId10"/>
    <p:sldId id="290" r:id="rId11"/>
    <p:sldId id="273" r:id="rId12"/>
    <p:sldId id="274" r:id="rId13"/>
    <p:sldId id="264" r:id="rId14"/>
    <p:sldId id="298" r:id="rId15"/>
    <p:sldId id="297" r:id="rId16"/>
    <p:sldId id="265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0"/>
    <p:restoredTop sz="94674"/>
  </p:normalViewPr>
  <p:slideViewPr>
    <p:cSldViewPr>
      <p:cViewPr varScale="1">
        <p:scale>
          <a:sx n="117" d="100"/>
          <a:sy n="117" d="100"/>
        </p:scale>
        <p:origin x="177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FECD4-1146-4A3A-9FF2-2188AEADCE04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60DF2-CBEC-4E33-B87B-F88A9C631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388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0A1B6-93B7-422A-99FD-1E8C4AB64361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AF926-8CBA-4080-9846-F7AEF5D20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84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88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88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91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84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5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77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8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62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03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9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66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8BBA-D879-497A-865D-712C0D154807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115D-9297-4552-8DE9-91B0830DA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75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russellgroup.ac.uk/for-students/school-and-college-in-the-uk/subject-choices-at-school-and-colleg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hyperlink" Target="https://www.findapprenticeship.service.gov.uk/apprenticeshipsearc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hyperlink" Target="https://www.google.com/url?sa=i&amp;url=https%3A%2F%2Fsjfchs.org.uk%2Fcurriculum%2Fdepartments%2Fmedia-studies%2Fmedia-studies-2%2F&amp;psig=AOvVaw1iruQBnZG8iSVvekvaaL59&amp;ust=1583410622997000&amp;source=images&amp;cd=vfe&amp;ved=0CAIQjRxqFwoTCJiJwLDmgOgCFQAAAAAdAAAAABA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hyperlink" Target="https://www.google.com/url?sa=t&amp;rct=j&amp;q=&amp;esrc=s&amp;source=web&amp;cd=1&amp;cad=rja&amp;uact=8&amp;ved=2ahUKEwjZ1on5gv_gAhUmRBUIHQ1XA1kQFjAAegQIABAC&amp;url=https%3A%2F%2Fwww.careerpilot.org.uk%2F&amp;usg=AOvVaw3WVHqpwyRDIzQdk-u-06tN" TargetMode="Externa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nationalcareersservice.direct.gov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34679"/>
          </a:xfrm>
        </p:spPr>
        <p:txBody>
          <a:bodyPr>
            <a:normAutofit/>
          </a:bodyPr>
          <a:lstStyle/>
          <a:p>
            <a:br>
              <a:rPr lang="en-GB" dirty="0"/>
            </a:br>
            <a:r>
              <a:rPr lang="en-GB" dirty="0"/>
              <a:t>Year 8</a:t>
            </a:r>
            <a:br>
              <a:rPr lang="en-GB" dirty="0"/>
            </a:br>
            <a:r>
              <a:rPr lang="en-GB" dirty="0"/>
              <a:t>Options 2020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2695"/>
            <a:ext cx="1525737" cy="172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5172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Successful Learners   Confident Individuals   Responsible Citizens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8"/>
    </mc:Choice>
    <mc:Fallback xmlns="">
      <p:transition spd="slow" advTm="1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4000" b="1" dirty="0"/>
              <a:t>The Russell Group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Represents 24 of the country’s leading universities identifies the following subjects as ‘facilitating subjects’ at A level: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English Literature, Geography, History, Modern Foreign Languages, </a:t>
            </a:r>
            <a:r>
              <a:rPr lang="en-GB" sz="2800"/>
              <a:t>Maths and Science</a:t>
            </a:r>
            <a:r>
              <a:rPr lang="en-GB" sz="2800" dirty="0"/>
              <a:t>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>
                <a:hlinkClick r:id="rId4"/>
              </a:rPr>
              <a:t>The Russell Group</a:t>
            </a:r>
            <a:endParaRPr lang="en-GB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8"/>
    </mc:Choice>
    <mc:Fallback xmlns="">
      <p:transition spd="slow" advTm="4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543" y="1413100"/>
            <a:ext cx="8229600" cy="4752204"/>
          </a:xfrm>
        </p:spPr>
        <p:txBody>
          <a:bodyPr>
            <a:noAutofit/>
          </a:bodyPr>
          <a:lstStyle/>
          <a:p>
            <a:r>
              <a:rPr lang="en-GB" sz="2800" dirty="0"/>
              <a:t>Employers want people with </a:t>
            </a:r>
            <a:r>
              <a:rPr lang="en-GB" sz="2800" b="1" dirty="0"/>
              <a:t>good Maths and English </a:t>
            </a:r>
            <a:r>
              <a:rPr lang="en-GB" sz="2800" dirty="0"/>
              <a:t>GCSEs (Grade 5 or higher). </a:t>
            </a:r>
          </a:p>
          <a:p>
            <a:pPr marL="0" indent="0">
              <a:buNone/>
            </a:pPr>
            <a:endParaRPr lang="en-GB" sz="1100" dirty="0"/>
          </a:p>
          <a:p>
            <a:r>
              <a:rPr lang="en-GB" sz="2800" dirty="0"/>
              <a:t>It is a requirement that a young person who hasn't yet achieved a Grade 4 (for now) in Maths and English  will need to continue to do them until they are 18. </a:t>
            </a:r>
          </a:p>
          <a:p>
            <a:endParaRPr lang="en-GB" sz="1100" dirty="0"/>
          </a:p>
          <a:p>
            <a:r>
              <a:rPr lang="en-GB" sz="2800" dirty="0"/>
              <a:t>Usually employers are happy to accept a range of GCSEs including English, Maths and Science. </a:t>
            </a:r>
          </a:p>
          <a:p>
            <a:pPr marL="0" indent="0">
              <a:buNone/>
            </a:pPr>
            <a:endParaRPr lang="en-GB" sz="2800" dirty="0">
              <a:hlinkClick r:id="rId4"/>
            </a:endParaRPr>
          </a:p>
          <a:p>
            <a:pPr marL="0" indent="0">
              <a:buNone/>
            </a:pPr>
            <a:r>
              <a:rPr lang="en-GB" sz="2800" dirty="0">
                <a:hlinkClick r:id="rId4"/>
              </a:rPr>
              <a:t>Apprenticeships</a:t>
            </a:r>
            <a:endParaRPr lang="en-GB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Image result for apprenticeship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799"/>
            <a:ext cx="316835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2"/>
    </mc:Choice>
    <mc:Fallback xmlns="">
      <p:transition spd="slow" advTm="5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Unsure at present?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Select a balance of subjects such as the English Baccalaureate range:</a:t>
            </a:r>
          </a:p>
          <a:p>
            <a:pPr marL="0" indent="0">
              <a:buNone/>
            </a:pPr>
            <a:r>
              <a:rPr lang="en-GB" dirty="0"/>
              <a:t>1 x Humanities</a:t>
            </a:r>
          </a:p>
          <a:p>
            <a:pPr marL="0" indent="0">
              <a:buNone/>
            </a:pPr>
            <a:r>
              <a:rPr lang="en-GB" dirty="0"/>
              <a:t>1 x MFL</a:t>
            </a:r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</a:rPr>
              <a:t>2 x Science</a:t>
            </a:r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</a:rPr>
              <a:t>English</a:t>
            </a:r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</a:rPr>
              <a:t>Maths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33"/>
    </mc:Choice>
    <mc:Fallback xmlns="">
      <p:transition spd="slow" advTm="4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16 subjects to select four from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144327"/>
              </p:ext>
            </p:extLst>
          </p:nvPr>
        </p:nvGraphicFramePr>
        <p:xfrm>
          <a:off x="251520" y="1176411"/>
          <a:ext cx="8712968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8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5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426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777">
                <a:tc>
                  <a:txBody>
                    <a:bodyPr/>
                    <a:lstStyle/>
                    <a:p>
                      <a:r>
                        <a:rPr lang="en-GB" sz="2800" dirty="0"/>
                        <a:t>Art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French</a:t>
                      </a:r>
                    </a:p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Media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7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Computer Science</a:t>
                      </a:r>
                    </a:p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7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D&amp;T Graphics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Health &amp; Social Care (</a:t>
                      </a:r>
                      <a:r>
                        <a:rPr lang="en-GB" sz="2800" dirty="0" err="1"/>
                        <a:t>Voc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Physical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7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D&amp;T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Resistant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History</a:t>
                      </a:r>
                    </a:p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Spanish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7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Drama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Hospitality &amp; Catering (</a:t>
                      </a:r>
                      <a:r>
                        <a:rPr lang="en-GB" sz="2800" dirty="0" err="1"/>
                        <a:t>Voc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Statistics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077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Btec</a:t>
                      </a:r>
                      <a:r>
                        <a:rPr lang="en-GB" sz="2800" baseline="0" dirty="0"/>
                        <a:t> in Sport (</a:t>
                      </a:r>
                      <a:r>
                        <a:rPr lang="en-GB" sz="2800" baseline="0" dirty="0" err="1"/>
                        <a:t>Voc</a:t>
                      </a:r>
                      <a:r>
                        <a:rPr lang="en-GB" sz="2800" baseline="0" dirty="0"/>
                        <a:t>)</a:t>
                      </a:r>
                    </a:p>
                    <a:p>
                      <a:endParaRPr lang="en-GB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4"/>
    </mc:Choice>
    <mc:Fallback xmlns="">
      <p:transition spd="slow" advTm="5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&amp; Social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Looking at the care industry</a:t>
            </a:r>
          </a:p>
          <a:p>
            <a:r>
              <a:rPr lang="en-GB" dirty="0"/>
              <a:t>Early years development </a:t>
            </a:r>
            <a:r>
              <a:rPr lang="en-GB"/>
              <a:t>(Nursery)</a:t>
            </a:r>
            <a:endParaRPr lang="en-GB" dirty="0"/>
          </a:p>
          <a:p>
            <a:r>
              <a:rPr lang="en-GB" dirty="0"/>
              <a:t>Individual health and communication</a:t>
            </a:r>
          </a:p>
          <a:p>
            <a:r>
              <a:rPr lang="en-GB" dirty="0"/>
              <a:t>Social care and services</a:t>
            </a:r>
          </a:p>
          <a:p>
            <a:r>
              <a:rPr lang="en-GB" dirty="0"/>
              <a:t>Health care</a:t>
            </a:r>
          </a:p>
          <a:p>
            <a:r>
              <a:rPr lang="en-GB" dirty="0"/>
              <a:t>First aid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32"/>
    </mc:Choice>
    <mc:Fallback xmlns="">
      <p:transition spd="slow" advTm="5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GB" dirty="0"/>
              <a:t>Magazines</a:t>
            </a:r>
          </a:p>
          <a:p>
            <a:pPr fontAlgn="base"/>
            <a:r>
              <a:rPr lang="en-GB" dirty="0"/>
              <a:t>Advertising and marketing</a:t>
            </a:r>
          </a:p>
          <a:p>
            <a:pPr fontAlgn="base"/>
            <a:r>
              <a:rPr lang="en-GB" dirty="0"/>
              <a:t>Newspapers</a:t>
            </a:r>
          </a:p>
          <a:p>
            <a:pPr fontAlgn="base"/>
            <a:r>
              <a:rPr lang="en-GB" dirty="0"/>
              <a:t>Social media</a:t>
            </a:r>
          </a:p>
          <a:p>
            <a:pPr fontAlgn="base"/>
            <a:r>
              <a:rPr lang="en-GB" dirty="0"/>
              <a:t>Video games.</a:t>
            </a:r>
          </a:p>
          <a:p>
            <a:pPr fontAlgn="base"/>
            <a:r>
              <a:rPr lang="en-GB" dirty="0"/>
              <a:t>Radio</a:t>
            </a:r>
          </a:p>
          <a:p>
            <a:pPr fontAlgn="base"/>
            <a:r>
              <a:rPr lang="en-GB" dirty="0"/>
              <a:t>Music video</a:t>
            </a:r>
          </a:p>
          <a:p>
            <a:pPr fontAlgn="base"/>
            <a:r>
              <a:rPr lang="en-GB" dirty="0"/>
              <a:t>F</a:t>
            </a:r>
            <a:r>
              <a:rPr lang="en-GB"/>
              <a:t>ilm </a:t>
            </a:r>
            <a:r>
              <a:rPr lang="en-GB" dirty="0"/>
              <a:t>Industry</a:t>
            </a:r>
          </a:p>
          <a:p>
            <a:pPr fontAlgn="base"/>
            <a:endParaRPr lang="en-GB" dirty="0"/>
          </a:p>
          <a:p>
            <a:endParaRPr lang="en-GB" dirty="0"/>
          </a:p>
        </p:txBody>
      </p:sp>
      <p:pic>
        <p:nvPicPr>
          <p:cNvPr id="4" name="Picture 3" descr="Image result for media studies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08920"/>
            <a:ext cx="4104456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3"/>
    </mc:Choice>
    <mc:Fallback xmlns="">
      <p:transition spd="slow" advTm="4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subject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At least one out of MFL, History or Geography.</a:t>
            </a:r>
          </a:p>
          <a:p>
            <a:r>
              <a:rPr lang="en-GB" dirty="0"/>
              <a:t>A chosen MFL must be the same as the one currently studied.</a:t>
            </a:r>
          </a:p>
          <a:p>
            <a:r>
              <a:rPr lang="en-GB" dirty="0"/>
              <a:t>You can only choose one of Design and Technology Graphics or Resistant Materials</a:t>
            </a:r>
          </a:p>
          <a:p>
            <a:r>
              <a:rPr lang="en-GB" dirty="0"/>
              <a:t>Music is only suitable if you already play an instrument or sing.</a:t>
            </a:r>
          </a:p>
          <a:p>
            <a:r>
              <a:rPr lang="en-GB" dirty="0"/>
              <a:t>Statistics is more relevant if you are in a higher ability maths set.</a:t>
            </a:r>
          </a:p>
          <a:p>
            <a:r>
              <a:rPr lang="en-GB" dirty="0"/>
              <a:t>Computing is not about gaming.  You need to know about programming (Python, HTML).</a:t>
            </a:r>
          </a:p>
          <a:p>
            <a:r>
              <a:rPr lang="en-GB" dirty="0"/>
              <a:t>GCSE PE or </a:t>
            </a:r>
            <a:r>
              <a:rPr lang="en-GB" dirty="0" err="1"/>
              <a:t>Btec</a:t>
            </a:r>
            <a:r>
              <a:rPr lang="en-GB" dirty="0"/>
              <a:t> in Sport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4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59"/>
    </mc:Choice>
    <mc:Fallback xmlns="">
      <p:transition spd="slow" advTm="9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your ‘Options pack’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letter explaining the process</a:t>
            </a:r>
          </a:p>
          <a:p>
            <a:r>
              <a:rPr lang="en-GB" dirty="0"/>
              <a:t>Guidance on choosing subjects</a:t>
            </a:r>
          </a:p>
          <a:p>
            <a:r>
              <a:rPr lang="en-GB" dirty="0"/>
              <a:t>Information about each option subject</a:t>
            </a:r>
          </a:p>
          <a:p>
            <a:r>
              <a:rPr lang="en-GB" dirty="0"/>
              <a:t>Option choice form to complete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7"/>
    </mc:Choice>
    <mc:Fallback xmlns="">
      <p:transition spd="slow" advTm="21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46" y="58614"/>
            <a:ext cx="8229600" cy="778098"/>
          </a:xfrm>
        </p:spPr>
        <p:txBody>
          <a:bodyPr>
            <a:normAutofit/>
          </a:bodyPr>
          <a:lstStyle/>
          <a:p>
            <a:r>
              <a:rPr lang="en-GB" sz="3600" b="1" dirty="0"/>
              <a:t>GCSE Grades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78" y="836712"/>
            <a:ext cx="4071937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10"/>
    </mc:Choice>
    <mc:Fallback xmlns="">
      <p:transition spd="slow" advTm="11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dirty="0"/>
              <a:t>What is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challenging content.</a:t>
            </a:r>
          </a:p>
          <a:p>
            <a:r>
              <a:rPr lang="en-GB" dirty="0"/>
              <a:t>Removal of controlled assessment or coursework.</a:t>
            </a:r>
          </a:p>
          <a:p>
            <a:r>
              <a:rPr lang="en-GB" dirty="0"/>
              <a:t>Exams at the end of the course in most qualifications.</a:t>
            </a:r>
          </a:p>
          <a:p>
            <a:r>
              <a:rPr lang="en-GB" dirty="0"/>
              <a:t>More exams for some subjects and more extended writing.</a:t>
            </a:r>
          </a:p>
          <a:p>
            <a:r>
              <a:rPr lang="en-GB" dirty="0"/>
              <a:t>Removal of tiered papers in most subjects.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064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8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8"/>
    </mc:Choice>
    <mc:Fallback xmlns="">
      <p:transition spd="slow" advTm="7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Compulsory subjects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651628"/>
              </p:ext>
            </p:extLst>
          </p:nvPr>
        </p:nvGraphicFramePr>
        <p:xfrm>
          <a:off x="3059832" y="1196752"/>
          <a:ext cx="2952328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507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Subject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English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Maths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Science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Core PE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Citizenship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074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1"/>
    </mc:Choice>
    <mc:Fallback xmlns="">
      <p:transition spd="slow" advTm="3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Compulsory subjects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555429"/>
              </p:ext>
            </p:extLst>
          </p:nvPr>
        </p:nvGraphicFramePr>
        <p:xfrm>
          <a:off x="2771800" y="1268760"/>
          <a:ext cx="3672408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Subject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English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Maths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Science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Core PE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Citizenship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Option 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Option 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Option 3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095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Option 4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1"/>
    </mc:Choice>
    <mc:Fallback xmlns="">
      <p:transition spd="slow" advTm="3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Qualification types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GCSE</a:t>
            </a:r>
          </a:p>
          <a:p>
            <a:r>
              <a:rPr lang="en-GB" dirty="0"/>
              <a:t>Suitable for progression to A level, BTEC, Apprenticeships</a:t>
            </a:r>
          </a:p>
          <a:p>
            <a:r>
              <a:rPr lang="en-GB" dirty="0"/>
              <a:t>Graded 9 – 1</a:t>
            </a:r>
          </a:p>
          <a:p>
            <a:r>
              <a:rPr lang="en-GB" dirty="0"/>
              <a:t>Examination based</a:t>
            </a:r>
          </a:p>
          <a:p>
            <a:r>
              <a:rPr lang="en-GB" dirty="0"/>
              <a:t>Exam is usually 100% (not in every case)</a:t>
            </a:r>
          </a:p>
          <a:p>
            <a:r>
              <a:rPr lang="en-GB" dirty="0"/>
              <a:t>Greater written content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>
                <a:hlinkClick r:id="rId5"/>
              </a:rPr>
              <a:t>https://www.careerpilot.org.uk/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Vocational</a:t>
            </a:r>
          </a:p>
          <a:p>
            <a:r>
              <a:rPr lang="en-GB" dirty="0"/>
              <a:t>Suitable for progression to A level, BTEC, Apprenticeships</a:t>
            </a:r>
          </a:p>
          <a:p>
            <a:r>
              <a:rPr lang="en-GB" dirty="0"/>
              <a:t>Graded D, M, P</a:t>
            </a:r>
          </a:p>
          <a:p>
            <a:r>
              <a:rPr lang="en-GB" dirty="0"/>
              <a:t>Greater practical content.</a:t>
            </a:r>
          </a:p>
          <a:p>
            <a:r>
              <a:rPr lang="en-GB" dirty="0"/>
              <a:t>Assessed Exam</a:t>
            </a:r>
          </a:p>
          <a:p>
            <a:r>
              <a:rPr lang="en-GB" dirty="0"/>
              <a:t>Less written content but excellent organisation and consistency is essential.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6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35"/>
    </mc:Choice>
    <mc:Fallback xmlns="">
      <p:transition spd="slow" advTm="11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 I choose?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Good reasons</a:t>
            </a:r>
          </a:p>
          <a:p>
            <a:r>
              <a:rPr lang="en-GB" sz="2400" dirty="0"/>
              <a:t>Already study it and enjoy it</a:t>
            </a:r>
          </a:p>
          <a:p>
            <a:r>
              <a:rPr lang="en-GB" sz="2400" dirty="0"/>
              <a:t>I’m already doing well in it</a:t>
            </a:r>
          </a:p>
          <a:p>
            <a:r>
              <a:rPr lang="en-GB" sz="2400" dirty="0"/>
              <a:t>It helps with my future plans</a:t>
            </a:r>
          </a:p>
          <a:p>
            <a:r>
              <a:rPr lang="en-GB" sz="2400" dirty="0"/>
              <a:t>I’ve not studied it before but I’ve spoken with the teacher and it interests me.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Poor reasons</a:t>
            </a:r>
          </a:p>
          <a:p>
            <a:r>
              <a:rPr lang="en-GB" sz="2400" dirty="0"/>
              <a:t>My friend is choosing it</a:t>
            </a:r>
          </a:p>
          <a:p>
            <a:r>
              <a:rPr lang="en-GB" sz="2400" dirty="0"/>
              <a:t>I don’t like the other subjects</a:t>
            </a:r>
          </a:p>
          <a:p>
            <a:r>
              <a:rPr lang="en-GB" sz="2400" dirty="0"/>
              <a:t>I get on well with the teacher this year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1870374" cy="229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2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41"/>
    </mc:Choice>
    <mc:Fallback xmlns="">
      <p:transition spd="slow" advTm="78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78098"/>
          </a:xfrm>
        </p:spPr>
        <p:txBody>
          <a:bodyPr>
            <a:normAutofit fontScale="90000"/>
          </a:bodyPr>
          <a:lstStyle/>
          <a:p>
            <a:br>
              <a:rPr lang="en-GB" sz="3600" dirty="0"/>
            </a:br>
            <a:r>
              <a:rPr lang="en-GB" sz="3600" b="1" dirty="0"/>
              <a:t>Choose GCSE subjects for:</a:t>
            </a:r>
            <a:br>
              <a:rPr lang="en-GB" sz="3600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Specific careers</a:t>
            </a:r>
          </a:p>
          <a:p>
            <a:r>
              <a:rPr lang="en-GB" dirty="0"/>
              <a:t>Specific advanced level course at 16, like A-Levels or BTECs</a:t>
            </a:r>
          </a:p>
          <a:p>
            <a:r>
              <a:rPr lang="en-GB" dirty="0"/>
              <a:t>For a University course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4"/>
              </a:rPr>
              <a:t>The National Careers Service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"/>
            <a:ext cx="70207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4"/>
    </mc:Choice>
    <mc:Fallback xmlns="">
      <p:transition spd="slow" advTm="2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3|0.2|0.3|0.3|0.3|0.3|0.3|0.3|0.3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2|0.3|0.3|0.2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3|0.2|0.2|0.2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599</Words>
  <Application>Microsoft Macintosh PowerPoint</Application>
  <PresentationFormat>On-screen Show (4:3)</PresentationFormat>
  <Paragraphs>125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 Year 8 Options 2020</vt:lpstr>
      <vt:lpstr>In your ‘Options pack’</vt:lpstr>
      <vt:lpstr>GCSE Grades</vt:lpstr>
      <vt:lpstr>What is different?</vt:lpstr>
      <vt:lpstr>Compulsory subjects</vt:lpstr>
      <vt:lpstr>Compulsory subjects</vt:lpstr>
      <vt:lpstr>Qualification types</vt:lpstr>
      <vt:lpstr>How do I choose?</vt:lpstr>
      <vt:lpstr> Choose GCSE subjects for: </vt:lpstr>
      <vt:lpstr>The Russell Group</vt:lpstr>
      <vt:lpstr>PowerPoint Presentation</vt:lpstr>
      <vt:lpstr>Unsure at present?</vt:lpstr>
      <vt:lpstr>16 subjects to select four from</vt:lpstr>
      <vt:lpstr>Health &amp; Social Care</vt:lpstr>
      <vt:lpstr>Media</vt:lpstr>
      <vt:lpstr>Specific subject guidance</vt:lpstr>
    </vt:vector>
  </TitlesOfParts>
  <Company>Hampshire County Council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Y9 Options 2017</dc:title>
  <dc:creator>jharvey17</dc:creator>
  <cp:lastModifiedBy>Microsoft Office User</cp:lastModifiedBy>
  <cp:revision>92</cp:revision>
  <cp:lastPrinted>2019-03-13T11:59:49Z</cp:lastPrinted>
  <dcterms:created xsi:type="dcterms:W3CDTF">2016-12-19T09:35:32Z</dcterms:created>
  <dcterms:modified xsi:type="dcterms:W3CDTF">2020-03-19T19:11:21Z</dcterms:modified>
</cp:coreProperties>
</file>