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1"/>
  </p:notesMasterIdLst>
  <p:sldIdLst>
    <p:sldId id="256" r:id="rId2"/>
    <p:sldId id="260" r:id="rId3"/>
    <p:sldId id="280" r:id="rId4"/>
    <p:sldId id="278" r:id="rId5"/>
    <p:sldId id="284" r:id="rId6"/>
    <p:sldId id="282" r:id="rId7"/>
    <p:sldId id="283" r:id="rId8"/>
    <p:sldId id="274" r:id="rId9"/>
    <p:sldId id="28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ll Xu" initials="JX" lastIdx="2" clrIdx="0">
    <p:extLst>
      <p:ext uri="{19B8F6BF-5375-455C-9EA6-DF929625EA0E}">
        <p15:presenceInfo xmlns:p15="http://schemas.microsoft.com/office/powerpoint/2012/main" userId="S::jill.xu@lightsmithgp.com::18149f54-ba75-45de-97fe-252ba41d74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A9"/>
    <a:srgbClr val="256CA1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75" autoAdjust="0"/>
    <p:restoredTop sz="94393" autoAdjust="0"/>
  </p:normalViewPr>
  <p:slideViewPr>
    <p:cSldViewPr snapToGrid="0">
      <p:cViewPr varScale="1">
        <p:scale>
          <a:sx n="104" d="100"/>
          <a:sy n="104" d="100"/>
        </p:scale>
        <p:origin x="2328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1704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AD71D-B6FE-4710-9C47-E98D9D8302B8}" type="datetimeFigureOut">
              <a:rPr lang="en-US" smtClean="0"/>
              <a:t>4/15/22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48926-5AE0-4501-8F1C-F45E7E78D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9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per our funders – not as much for discussion as next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48926-5AE0-4501-8F1C-F45E7E78D4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2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per our funders – not as much for discussion as next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48926-5AE0-4501-8F1C-F45E7E78D47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44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1442"/>
            <a:ext cx="7295834" cy="4064809"/>
          </a:xfrm>
          <a:prstGeom prst="rect">
            <a:avLst/>
          </a:prstGeom>
          <a:solidFill>
            <a:srgbClr val="256C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356" y="332540"/>
            <a:ext cx="6307121" cy="3396841"/>
          </a:xfrm>
          <a:noFill/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730404"/>
            <a:ext cx="6858000" cy="1104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C0C64-AF89-4D3B-9E1D-C0A529882484}" type="datetime1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70871" y="1684958"/>
            <a:ext cx="745203" cy="93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7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34BA-8376-4711-8260-99ED5705E5A4}" type="datetime1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AE4555E-BD85-4542-BF68-94219BDDCA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: Diagonal Corners Rounded 11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32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BA98-163C-47B7-86D5-76D26E268E2D}" type="datetime1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5DF29B8-010B-49DC-BE8B-9FC5F480D6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301657" y="188537"/>
            <a:ext cx="8540685" cy="5184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: Diagonal Corners Rounded 11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527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436311"/>
            <a:ext cx="7886700" cy="577554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7295834" cy="3053951"/>
          </a:xfrm>
          <a:prstGeom prst="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1600" y="1060651"/>
            <a:ext cx="745203" cy="93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34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Autofit/>
          </a:bodyPr>
          <a:lstStyle>
            <a:lvl1pPr>
              <a:defRPr sz="2800" b="1">
                <a:latin typeface="Muli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82" y="1769165"/>
            <a:ext cx="8540685" cy="4407798"/>
          </a:xfrm>
        </p:spPr>
        <p:txBody>
          <a:bodyPr/>
          <a:lstStyle>
            <a:lvl1pPr>
              <a:defRPr>
                <a:latin typeface="Muli" pitchFamily="2" charset="77"/>
              </a:defRPr>
            </a:lvl1pPr>
            <a:lvl2pPr>
              <a:defRPr>
                <a:latin typeface="Muli" pitchFamily="2" charset="77"/>
              </a:defRPr>
            </a:lvl2pPr>
            <a:lvl3pPr>
              <a:defRPr>
                <a:latin typeface="Muli" pitchFamily="2" charset="77"/>
              </a:defRPr>
            </a:lvl3pPr>
            <a:lvl4pPr>
              <a:defRPr>
                <a:latin typeface="Muli" pitchFamily="2" charset="77"/>
              </a:defRPr>
            </a:lvl4pPr>
            <a:lvl5pPr>
              <a:defRPr>
                <a:latin typeface="Muli" pitchFamily="2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C89C-6F3A-427D-B63E-0BC7CAA7E315}" type="datetime1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fld id="{7888A408-8071-4A4F-868D-E586BE5669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64124" y="6361598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7768CBEA-A716-4ACC-88EA-C25D76533F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Diagonal Corners Rounded 8"/>
          <p:cNvSpPr/>
          <p:nvPr userDrawn="1"/>
        </p:nvSpPr>
        <p:spPr>
          <a:xfrm>
            <a:off x="110516" y="746096"/>
            <a:ext cx="8940554" cy="65988"/>
          </a:xfrm>
          <a:prstGeom prst="round2DiagRect">
            <a:avLst/>
          </a:prstGeom>
          <a:solidFill>
            <a:srgbClr val="256C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>
                <a:latin typeface="Muli" pitchFamily="2" charset="77"/>
              </a:defRPr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>
                <a:latin typeface="Muli" pitchFamily="2" charset="77"/>
              </a:defRPr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>
                <a:latin typeface="Muli" pitchFamily="2" charset="77"/>
              </a:defRPr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>
                <a:latin typeface="Muli" pitchFamily="2" charset="77"/>
              </a:defRPr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>
                <a:latin typeface="Muli" pitchFamily="2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17283" y="123941"/>
            <a:ext cx="420648" cy="52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96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34911"/>
            <a:ext cx="7886700" cy="3327565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F6D-1C8C-4467-8422-4C71D583ADFA}" type="datetime1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E3EE638-E09D-4DF7-96EE-E714A70C82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  <p:sp>
        <p:nvSpPr>
          <p:cNvPr id="10" name="Rectangle: Diagonal Corners Rounded 8">
            <a:extLst>
              <a:ext uri="{FF2B5EF4-FFF2-40B4-BE49-F238E27FC236}">
                <a16:creationId xmlns:a16="http://schemas.microsoft.com/office/drawing/2014/main" id="{F7DBA848-DA22-9149-9870-4E44AEB5030F}"/>
              </a:ext>
            </a:extLst>
          </p:cNvPr>
          <p:cNvSpPr/>
          <p:nvPr userDrawn="1"/>
        </p:nvSpPr>
        <p:spPr>
          <a:xfrm>
            <a:off x="110516" y="746096"/>
            <a:ext cx="8940554" cy="65988"/>
          </a:xfrm>
          <a:prstGeom prst="round2DiagRect">
            <a:avLst/>
          </a:prstGeom>
          <a:solidFill>
            <a:srgbClr val="256C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5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57" y="1734582"/>
            <a:ext cx="4213193" cy="44423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734582"/>
            <a:ext cx="4213192" cy="444238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971CC-5A3A-4EC2-846C-E2DC3B81E82F}" type="datetime1">
              <a:rPr lang="en-US" smtClean="0"/>
              <a:t>4/15/22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9C60D970-56F1-47D1-952F-3E2262A12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: Diagonal Corners Rounded 13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85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657" y="1759226"/>
            <a:ext cx="4289197" cy="78332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1657" y="2542552"/>
            <a:ext cx="4289197" cy="34430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0854" y="1759226"/>
            <a:ext cx="4251487" cy="78332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0854" y="2542552"/>
            <a:ext cx="4251487" cy="34430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FE0E-320D-4994-AC21-27D5CB577F7C}" type="datetime1">
              <a:rPr lang="en-US" smtClean="0"/>
              <a:t>4/15/22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9EFEF2CE-5374-4997-9ACE-1E209A00EA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Rectangle: Diagonal Corners Rounded 15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561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FB43A-4DF7-4495-89D9-97E8A715EA06}" type="datetime1">
              <a:rPr lang="en-US" smtClean="0"/>
              <a:t>4/15/22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E2012B6-10A2-47C7-B1F1-38E7A02ADA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: Diagonal Corners Rounded 11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91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C33A-C9BC-4F6A-A912-9F6595068D3F}" type="datetime1">
              <a:rPr lang="en-US" smtClean="0"/>
              <a:t>4/15/22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E2012B6-10A2-47C7-B1F1-38E7A02ADA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: Diagonal Corners Rounded 13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27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724879"/>
            <a:ext cx="4629150" cy="446179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15209"/>
            <a:ext cx="2949178" cy="377145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EA581-C282-47A1-BF43-9D40533AD9A1}" type="datetime1">
              <a:rPr lang="en-US" smtClean="0"/>
              <a:t>4/15/22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3C49ECB8-6C41-4F0B-89BE-ADD14F29F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type="body" idx="13"/>
          </p:nvPr>
        </p:nvSpPr>
        <p:spPr>
          <a:xfrm>
            <a:off x="628650" y="1724878"/>
            <a:ext cx="2950369" cy="69033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01657" y="188537"/>
            <a:ext cx="8540685" cy="51847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: Diagonal Corners Rounded 14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03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808922"/>
            <a:ext cx="2949178" cy="61622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1808922"/>
            <a:ext cx="4629150" cy="405212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25148"/>
            <a:ext cx="2949178" cy="344384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95F1-6FB0-4120-9ECF-7432300295C3}" type="datetime1">
              <a:rPr lang="en-US" smtClean="0"/>
              <a:t>4/15/22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A4590C2-1C58-4190-845B-9A28CCDD5A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301657" y="188537"/>
            <a:ext cx="8540685" cy="5184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325797" y="917711"/>
            <a:ext cx="8540685" cy="637485"/>
          </a:xfrm>
        </p:spPr>
        <p:txBody>
          <a:bodyPr>
            <a:noAutofit/>
          </a:bodyPr>
          <a:lstStyle>
            <a:lvl1pPr marL="1714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/>
            </a:lvl1pPr>
            <a:lvl2pPr marL="5143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/>
            </a:lvl2pPr>
            <a:lvl3pPr marL="8572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/>
            </a:lvl3pPr>
            <a:lvl4pPr marL="12001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4pPr>
            <a:lvl5pPr marL="1543050" indent="-171450"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: Diagonal Corners Rounded 13"/>
          <p:cNvSpPr/>
          <p:nvPr userDrawn="1"/>
        </p:nvSpPr>
        <p:spPr>
          <a:xfrm>
            <a:off x="122548" y="746096"/>
            <a:ext cx="8940554" cy="65988"/>
          </a:xfrm>
          <a:prstGeom prst="round2DiagRect">
            <a:avLst/>
          </a:prstGeom>
          <a:solidFill>
            <a:srgbClr val="256C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3285" y="6005995"/>
            <a:ext cx="559882" cy="7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254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77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6057"/>
            <a:ext cx="7886700" cy="4960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FBEBB-F293-42B5-B282-174281866FC2}" type="datetime1">
              <a:rPr lang="en-US" smtClean="0"/>
              <a:t>4/15/22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uli" pitchFamily="2" charset="77"/>
              </a:defRPr>
            </a:lvl1pPr>
          </a:lstStyle>
          <a:p>
            <a:r>
              <a:rPr lang="en-US"/>
              <a:t>‹#›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8CBEA-A716-4ACC-88EA-C25D76533F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6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74" r:id="rId7"/>
    <p:sldLayoutId id="2147483769" r:id="rId8"/>
    <p:sldLayoutId id="2147483770" r:id="rId9"/>
    <p:sldLayoutId id="2147483771" r:id="rId10"/>
    <p:sldLayoutId id="2147483772" r:id="rId11"/>
    <p:sldLayoutId id="2147483775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862584" y="4730404"/>
            <a:ext cx="6858000" cy="1625947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Presented to: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600" b="1" dirty="0">
                <a:solidFill>
                  <a:srgbClr val="256C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GARI Participants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Zoom Videoconference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26 January 2022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GARI Working Group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2022 Kickoff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64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Meeting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48337"/>
            <a:ext cx="8540685" cy="690522"/>
          </a:xfrm>
        </p:spPr>
        <p:txBody>
          <a:bodyPr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Date/Time: 09:45 to 12:00 pm EST on Wednesday, 26 January 2022</a:t>
            </a:r>
          </a:p>
        </p:txBody>
      </p:sp>
      <p:graphicFrame>
        <p:nvGraphicFramePr>
          <p:cNvPr id="6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2071097"/>
              </p:ext>
            </p:extLst>
          </p:nvPr>
        </p:nvGraphicFramePr>
        <p:xfrm>
          <a:off x="595086" y="1627730"/>
          <a:ext cx="7905820" cy="371758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70778">
                  <a:extLst>
                    <a:ext uri="{9D8B030D-6E8A-4147-A177-3AD203B41FA5}">
                      <a16:colId xmlns:a16="http://schemas.microsoft.com/office/drawing/2014/main" val="917589919"/>
                    </a:ext>
                  </a:extLst>
                </a:gridCol>
                <a:gridCol w="6635042">
                  <a:extLst>
                    <a:ext uri="{9D8B030D-6E8A-4147-A177-3AD203B41FA5}">
                      <a16:colId xmlns:a16="http://schemas.microsoft.com/office/drawing/2014/main" val="2170996757"/>
                    </a:ext>
                  </a:extLst>
                </a:gridCol>
              </a:tblGrid>
              <a:tr h="3070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Agenda Item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877853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 – 10:00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Participants log on to Zoom videoconference platform*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1644267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10:00 – 10:05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Introductory Remarks (GARI Chair – Jay Koh)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9725387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10:05 – 10:30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GARI Participant Introductions/Roll Call</a:t>
                      </a:r>
                      <a:endParaRPr kumimoji="0" lang="en-US" altLang="en-US" sz="140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388838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10:30 – 10:45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 Session I: </a:t>
                      </a:r>
                      <a:r>
                        <a:rPr kumimoji="0" lang="en-US" sz="1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 Reflections &amp; GARI 2022 Strategy and Goals</a:t>
                      </a:r>
                      <a:endParaRPr kumimoji="0" lang="en-US" altLang="en-US" sz="140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7054901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10:45 –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3954470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– 11:30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Discussion Topic II: </a:t>
                      </a:r>
                      <a:br>
                        <a:rPr kumimoji="0" lang="en-US" altLang="en-US" sz="14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en-US" sz="1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Check-in and updates on A&amp;R initiatives from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2885222"/>
                  </a:ext>
                </a:extLst>
              </a:tr>
              <a:tr h="4773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11:30 – 11:45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Wrap Up and Next Steps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55621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7A0DCD6-9EDD-BC4C-986B-36F9A0BD5037}"/>
              </a:ext>
            </a:extLst>
          </p:cNvPr>
          <p:cNvSpPr txBox="1"/>
          <p:nvPr/>
        </p:nvSpPr>
        <p:spPr>
          <a:xfrm>
            <a:off x="594736" y="5522384"/>
            <a:ext cx="799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* Note: Upon logging on to the platform, you will initially be placed in a Zoom “waiting room” where </a:t>
            </a:r>
            <a:b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a GARI team member will then grant you entry into the videoconference. </a:t>
            </a:r>
          </a:p>
        </p:txBody>
      </p:sp>
    </p:spTree>
    <p:extLst>
      <p:ext uri="{BB962C8B-B14F-4D97-AF65-F5344CB8AC3E}">
        <p14:creationId xmlns:p14="http://schemas.microsoft.com/office/powerpoint/2010/main" val="118216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GARI Participants/Roll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E0AC21F1-2271-0A45-AEE2-E740179D6464}"/>
              </a:ext>
            </a:extLst>
          </p:cNvPr>
          <p:cNvSpPr txBox="1">
            <a:spLocks/>
          </p:cNvSpPr>
          <p:nvPr/>
        </p:nvSpPr>
        <p:spPr>
          <a:xfrm>
            <a:off x="301657" y="1511784"/>
            <a:ext cx="3117563" cy="5675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99EC3756-DD24-494D-8607-3F71FA41ABCD}"/>
              </a:ext>
            </a:extLst>
          </p:cNvPr>
          <p:cNvSpPr txBox="1">
            <a:spLocks/>
          </p:cNvSpPr>
          <p:nvPr/>
        </p:nvSpPr>
        <p:spPr>
          <a:xfrm>
            <a:off x="3161970" y="1446468"/>
            <a:ext cx="3186113" cy="5085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DC0156B5-1845-6042-8BDD-98ADE9A62C3F}"/>
              </a:ext>
            </a:extLst>
          </p:cNvPr>
          <p:cNvSpPr txBox="1">
            <a:spLocks/>
          </p:cNvSpPr>
          <p:nvPr/>
        </p:nvSpPr>
        <p:spPr>
          <a:xfrm>
            <a:off x="6093723" y="1446468"/>
            <a:ext cx="2854687" cy="535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53EE1C-6599-A748-BC91-C6306533275E}"/>
              </a:ext>
            </a:extLst>
          </p:cNvPr>
          <p:cNvSpPr txBox="1"/>
          <p:nvPr/>
        </p:nvSpPr>
        <p:spPr>
          <a:xfrm>
            <a:off x="301656" y="944534"/>
            <a:ext cx="8646753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If you would prefer not to be named during roll-call, please feel free to remain silent as we move through the list of organizations. Please say your name, role, organization, and where you are dialing in from. 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F4C23935-C82B-9240-927F-E128B6E57092}"/>
              </a:ext>
            </a:extLst>
          </p:cNvPr>
          <p:cNvSpPr txBox="1">
            <a:spLocks/>
          </p:cNvSpPr>
          <p:nvPr/>
        </p:nvSpPr>
        <p:spPr>
          <a:xfrm>
            <a:off x="3313152" y="1511783"/>
            <a:ext cx="3034931" cy="5085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FEMA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FutureWays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Global Center on Adaptation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greentrack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Grow Asia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ICF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Investor Leadership Network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Kinneret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Lightsmith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MARBE,  SA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Mercy Corps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Miami-Dade County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Moody's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Mott MacDonald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Nixon Peabody LLP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Office of the New York City Comptroller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Prudential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RMA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RMSI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S&amp;P Global Ratings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Sarona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Asset Management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San Francisco PUC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SNV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South Pole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Climate Service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Higher Ground Foundation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899A92BA-AA31-43E1-AF57-7189D2AA85A5}"/>
              </a:ext>
            </a:extLst>
          </p:cNvPr>
          <p:cNvSpPr txBox="1">
            <a:spLocks/>
          </p:cNvSpPr>
          <p:nvPr/>
        </p:nvSpPr>
        <p:spPr>
          <a:xfrm>
            <a:off x="6348083" y="1511327"/>
            <a:ext cx="2494259" cy="5085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Lightsmith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World Bank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TomorrowNow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UDYAMA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UK Foreign, Commonwealth and Development Office (FCDO)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UNIDO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United Nations Office for Disaster Risk Reduction (UNDRR)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VerdeSol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Wells Fargo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Willis Towers Watson - Climate and Resilience Hub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World Bank Group - Global Environment Facility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World Resources Institute (WRI)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97414CCC-4280-FB41-9A38-DC242C19244D}"/>
              </a:ext>
            </a:extLst>
          </p:cNvPr>
          <p:cNvSpPr txBox="1">
            <a:spLocks/>
          </p:cNvSpPr>
          <p:nvPr/>
        </p:nvSpPr>
        <p:spPr>
          <a:xfrm>
            <a:off x="402013" y="1511327"/>
            <a:ext cx="3034931" cy="5085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8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4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2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50000"/>
                </a:schemeClr>
              </a:buClr>
              <a:buFont typeface="Calibri" panose="020F0502020204030204" pitchFamily="34" charset="0"/>
              <a:buChar char="+"/>
              <a:defRPr sz="11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Acumen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BASE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Benecomms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BFA Global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C40 Cities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CABI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CDC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Center for Global Health and Development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Ceres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Chemonics International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City of Alexandria, Virginia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Climate Finance Advisors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Climate Policy Initiative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Climate Resilience Consulting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Coalition for Climate Resilient Investment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Collins Climate Consulting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CPI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Credo ESG Solutions Inc.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CUNY ASRC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Deloitte Consulting,  LLP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DWS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Earth Labs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EBRD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Emerald Peak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FAO</a:t>
            </a:r>
          </a:p>
        </p:txBody>
      </p:sp>
    </p:spTree>
    <p:extLst>
      <p:ext uri="{BB962C8B-B14F-4D97-AF65-F5344CB8AC3E}">
        <p14:creationId xmlns:p14="http://schemas.microsoft.com/office/powerpoint/2010/main" val="417421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Framing – GARI mission, vision and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76207"/>
            <a:ext cx="8540685" cy="5285391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 of GARI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catalyze investment in resilience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Vision of GARI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To provide education, research and resources to build awareness and capacity in the private sector towards our mission to catalyze investments in resilience.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u="sng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 of GARI 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 Private-sector led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Multi-disciplinary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Voluntary and open participation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Practitioner and solutions oriented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u="sng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7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Session I: GARI 2021 Reflections &amp; 2022 Goals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76207"/>
            <a:ext cx="8540685" cy="5285391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u="sng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GARI 2021 Reflections</a:t>
            </a: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 stakeholder convenings (January, April, June, September)</a:t>
            </a: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Strategic advisor hired</a:t>
            </a: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Listening tour conducted Q4</a:t>
            </a: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Advisory Board formed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GARI Strategic Objectives for </a:t>
            </a:r>
            <a:r>
              <a:rPr lang="en-US" sz="2000" u="sng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</a:t>
            </a:r>
            <a:endParaRPr lang="en-US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Broaden and deepen the GARI stakeholder network</a:t>
            </a: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Expand and deepen thought leadership and information dissemination</a:t>
            </a:r>
          </a:p>
          <a:p>
            <a:pPr marL="800100" lvl="1" indent="-4572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Broaden engagement with regional and global fora</a:t>
            </a: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Focus on identification and development of new climate resilience investment instruments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08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Session I: GARI 2022 High Level Plans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76207"/>
            <a:ext cx="8540685" cy="5285391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u="sng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Proposed GARI Strategic Initiatives for 2022</a:t>
            </a:r>
            <a:r>
              <a:rPr lang="en-US" sz="20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Thought leadership</a:t>
            </a:r>
          </a:p>
          <a:p>
            <a:pPr marL="1143000" lvl="2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2022 GARI Discussion Paper</a:t>
            </a:r>
          </a:p>
          <a:p>
            <a:pPr marL="1143000" lvl="2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Website updates</a:t>
            </a:r>
          </a:p>
          <a:p>
            <a:pPr marL="1143000" lvl="2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Website “library” with key partner content</a:t>
            </a: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Broaden engagement</a:t>
            </a:r>
          </a:p>
          <a:p>
            <a:pPr marL="102870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Extend reach to additional investors</a:t>
            </a:r>
          </a:p>
          <a:p>
            <a:pPr marL="102870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Formal partnership &amp; membership structures considered</a:t>
            </a: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Convenings 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(possibly additional side events)</a:t>
            </a:r>
          </a:p>
          <a:p>
            <a:pPr marL="102870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January – 2022 Kickoff</a:t>
            </a:r>
          </a:p>
          <a:p>
            <a:pPr marL="102870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April – “Resilient Net Zero” panel discussion</a:t>
            </a:r>
          </a:p>
          <a:p>
            <a:pPr marL="102870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June/July 2022 – London Climate Week (public/private panel)</a:t>
            </a:r>
          </a:p>
          <a:p>
            <a:pPr marL="102870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September 2022 – New York Climate Week (investor panel)</a:t>
            </a: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639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Session I: Ask of GARI Working Group Participants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76207"/>
            <a:ext cx="8540685" cy="5285391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u="sng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Asks for 2022 </a:t>
            </a:r>
            <a:r>
              <a:rPr lang="en-US" sz="2000" i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Please get involved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Input on 2022 GARI Discussion Paper</a:t>
            </a: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a) Input on topic</a:t>
            </a: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b) Input on research questions</a:t>
            </a: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c) Call for volunteers - writers/editors</a:t>
            </a: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Support resources</a:t>
            </a:r>
          </a:p>
          <a:p>
            <a:pPr marL="102870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Contacts for parties potentially interested in funding or support</a:t>
            </a:r>
          </a:p>
          <a:p>
            <a:pPr marL="3429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3.   GARI website</a:t>
            </a: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a) Call for content - Case Studies</a:t>
            </a: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b) Submit news, white papers, announcements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Contact:  </a:t>
            </a:r>
          </a:p>
          <a:p>
            <a:pPr marL="685800" lvl="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Lori@CollinsClimate.com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47678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Session II: Participant Initiative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8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64015"/>
            <a:ext cx="8540685" cy="5297583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Brief statements from GARI participants on current initiatives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FORMAT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3-4 sets of updates followed by brief Q&amp;A)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Harvey Naylor, FCDO 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– Adaptation and Resilience Investors Collaborative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Carlos Sanchez, CCRI 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– general updates and “resilient net zero”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Nisha Krishnan, WRI – 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Systemic Resilience Forum work with CCRI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Chesley, The Climate Service 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– general updates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Georgina Campbell Flatter, TomorrowNow – G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ates Foundation work on climate resilience ag and weather intelligence in Africa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Jonathan Casey, CABI 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– Commercial Agriculture for Smallholders and Agribusiness (CASA) </a:t>
            </a:r>
            <a:r>
              <a:rPr lang="en-US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US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Linus Adler, The Higher Ground Foundation 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fr-FR" sz="1500" i="1" dirty="0">
                <a:latin typeface="Arial" panose="020B0604020202020204" pitchFamily="34" charset="0"/>
                <a:cs typeface="Arial" panose="020B0604020202020204" pitchFamily="34" charset="0"/>
              </a:rPr>
              <a:t>pilot adaptation </a:t>
            </a:r>
            <a:r>
              <a:rPr lang="fr-FR" sz="1500" i="1" dirty="0" err="1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fr-FR" sz="1500" i="1" dirty="0">
                <a:latin typeface="Arial" panose="020B0604020202020204" pitchFamily="34" charset="0"/>
                <a:cs typeface="Arial" panose="020B0604020202020204" pitchFamily="34" charset="0"/>
              </a:rPr>
              <a:t> in Cote d'Ivoire</a:t>
            </a:r>
            <a:endParaRPr lang="en-US" sz="15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Morgan Richmond, Climate Policy Initiative 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– The Global Innovation Lab for Climate Finance thematic stream on adaptation 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Marielle Brunelle, Investor Leadership Network 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– Blended Finance Blueprint and Sustainable Infrastructure Fellowship Program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Jay Koh and Jill Xu, Lightsmith 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– CRAFT &amp; ASAP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Other participant updates </a:t>
            </a:r>
          </a:p>
          <a:p>
            <a:pPr>
              <a:spcAft>
                <a:spcPts val="10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Feedback &amp; Next Steps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179D5F3-7697-45C7-9095-02010AA8518A}"/>
              </a:ext>
            </a:extLst>
          </p:cNvPr>
          <p:cNvCxnSpPr>
            <a:cxnSpLocks/>
          </p:cNvCxnSpPr>
          <p:nvPr/>
        </p:nvCxnSpPr>
        <p:spPr>
          <a:xfrm>
            <a:off x="590204" y="2626822"/>
            <a:ext cx="82762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3BF1409-2643-4624-9826-89D4458222A6}"/>
              </a:ext>
            </a:extLst>
          </p:cNvPr>
          <p:cNvCxnSpPr>
            <a:cxnSpLocks/>
          </p:cNvCxnSpPr>
          <p:nvPr/>
        </p:nvCxnSpPr>
        <p:spPr>
          <a:xfrm>
            <a:off x="433861" y="1064015"/>
            <a:ext cx="82762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1AF5143-C853-4409-A653-62F11601AE3B}"/>
              </a:ext>
            </a:extLst>
          </p:cNvPr>
          <p:cNvCxnSpPr>
            <a:cxnSpLocks/>
          </p:cNvCxnSpPr>
          <p:nvPr/>
        </p:nvCxnSpPr>
        <p:spPr>
          <a:xfrm>
            <a:off x="590204" y="4209011"/>
            <a:ext cx="827627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273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57" y="236665"/>
            <a:ext cx="8540685" cy="4441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Session II: Feedback and 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8CBEA-A716-4ACC-88EA-C25D76533F34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325797" y="1076207"/>
            <a:ext cx="8540685" cy="5285391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u="sng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Asks for 2022 </a:t>
            </a:r>
            <a:r>
              <a:rPr lang="en-US" sz="2000" i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Please get involved - No spectators!</a:t>
            </a:r>
            <a:endParaRPr lang="en-US" sz="20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Input on 2022 GARI Discussion Paper</a:t>
            </a: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Support resources</a:t>
            </a:r>
          </a:p>
          <a:p>
            <a:pPr marL="3429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eriod" startAt="3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GARI website</a:t>
            </a: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eriod" startAt="3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eriod" startAt="3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Convenings – contribute / attend</a:t>
            </a:r>
          </a:p>
          <a:p>
            <a:pPr marL="102870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January – 2022 Kickoff</a:t>
            </a:r>
          </a:p>
          <a:p>
            <a:pPr marL="102870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April – “Resilient Net Zero” panel discussion</a:t>
            </a:r>
          </a:p>
          <a:p>
            <a:pPr marL="102870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June/July 2022 – London Climate Week (public/private panel)</a:t>
            </a:r>
          </a:p>
          <a:p>
            <a:pPr marL="102870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September 2022 – New York Climate Week (investor panel)</a:t>
            </a:r>
          </a:p>
          <a:p>
            <a:pPr marL="1028700" lvl="2" indent="-3429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Possible side events TBD</a:t>
            </a:r>
          </a:p>
          <a:p>
            <a:pPr marL="342900" lvl="1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eriod" startAt="3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eriod" startAt="3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AutoNum type="arabicPeriod" startAt="3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Contact:  </a:t>
            </a:r>
          </a:p>
          <a:p>
            <a:pPr marL="685800" lvl="2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Lori@CollinsClimate.com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71707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43299</TotalTime>
  <Words>974</Words>
  <Application>Microsoft Macintosh PowerPoint</Application>
  <PresentationFormat>On-screen Show (4:3)</PresentationFormat>
  <Paragraphs>202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Muli</vt:lpstr>
      <vt:lpstr>Office Theme</vt:lpstr>
      <vt:lpstr>GARI Working Group 2022 Kickoff Meeting</vt:lpstr>
      <vt:lpstr>Meeting Agenda</vt:lpstr>
      <vt:lpstr>GARI Participants/Roll Call</vt:lpstr>
      <vt:lpstr>Framing – GARI mission, vision and values</vt:lpstr>
      <vt:lpstr>Session I: GARI 2021 Reflections &amp; 2022 Goals</vt:lpstr>
      <vt:lpstr>Session I: GARI 2022 High Level Plans</vt:lpstr>
      <vt:lpstr>Session I: Ask of GARI Working Group Participants</vt:lpstr>
      <vt:lpstr>Session II: Participant Initiative Updates</vt:lpstr>
      <vt:lpstr>Session II: Feedback and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Koh</dc:creator>
  <cp:lastModifiedBy>Collins, Lori T</cp:lastModifiedBy>
  <cp:revision>785</cp:revision>
  <cp:lastPrinted>2022-04-15T19:15:12Z</cp:lastPrinted>
  <dcterms:created xsi:type="dcterms:W3CDTF">2017-01-19T05:14:32Z</dcterms:created>
  <dcterms:modified xsi:type="dcterms:W3CDTF">2022-04-15T19:15:22Z</dcterms:modified>
</cp:coreProperties>
</file>