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1"/>
  </p:notesMasterIdLst>
  <p:sldIdLst>
    <p:sldId id="256" r:id="rId2"/>
    <p:sldId id="260" r:id="rId3"/>
    <p:sldId id="280" r:id="rId4"/>
    <p:sldId id="278" r:id="rId5"/>
    <p:sldId id="284" r:id="rId6"/>
    <p:sldId id="282" r:id="rId7"/>
    <p:sldId id="283" r:id="rId8"/>
    <p:sldId id="27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Xu" initials="JX" lastIdx="2" clrIdx="0">
    <p:extLst>
      <p:ext uri="{19B8F6BF-5375-455C-9EA6-DF929625EA0E}">
        <p15:presenceInfo xmlns:p15="http://schemas.microsoft.com/office/powerpoint/2012/main" userId="S::jill.xu@lightsmithgp.com::18149f54-ba75-45de-97fe-252ba41d74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9"/>
    <a:srgbClr val="256CA1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5" autoAdjust="0"/>
    <p:restoredTop sz="94393" autoAdjust="0"/>
  </p:normalViewPr>
  <p:slideViewPr>
    <p:cSldViewPr snapToGrid="0">
      <p:cViewPr varScale="1">
        <p:scale>
          <a:sx n="104" d="100"/>
          <a:sy n="104" d="100"/>
        </p:scale>
        <p:origin x="232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704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AD71D-B6FE-4710-9C47-E98D9D8302B8}" type="datetimeFigureOut">
              <a:rPr lang="en-US" smtClean="0"/>
              <a:t>4/15/22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8926-5AE0-4501-8F1C-F45E7E78D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per our funders – not as much for discussion as next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2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per our funders – not as much for discussion as next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442"/>
            <a:ext cx="7295834" cy="4064809"/>
          </a:xfrm>
          <a:prstGeom prst="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356" y="332540"/>
            <a:ext cx="6307121" cy="3396841"/>
          </a:xfrm>
          <a:noFill/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30404"/>
            <a:ext cx="6858000" cy="1104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0C64-AF89-4D3B-9E1D-C0A529882484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0871" y="1684958"/>
            <a:ext cx="745203" cy="9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4BA-8376-4711-8260-99ED5705E5A4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AE4555E-BD85-4542-BF68-94219BDDC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2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BA98-163C-47B7-86D5-76D26E268E2D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5DF29B8-010B-49DC-BE8B-9FC5F480D6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01657" y="188537"/>
            <a:ext cx="8540685" cy="51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2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36311"/>
            <a:ext cx="7886700" cy="57755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295834" cy="3053951"/>
          </a:xfrm>
          <a:prstGeom prst="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1600" y="1060651"/>
            <a:ext cx="745203" cy="9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4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Autofit/>
          </a:bodyPr>
          <a:lstStyle>
            <a:lvl1pPr>
              <a:defRPr sz="2800" b="1">
                <a:latin typeface="Muli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82" y="1769165"/>
            <a:ext cx="8540685" cy="4407798"/>
          </a:xfrm>
        </p:spPr>
        <p:txBody>
          <a:bodyPr/>
          <a:lstStyle>
            <a:lvl1pPr>
              <a:defRPr>
                <a:latin typeface="Muli" pitchFamily="2" charset="77"/>
              </a:defRPr>
            </a:lvl1pPr>
            <a:lvl2pPr>
              <a:defRPr>
                <a:latin typeface="Muli" pitchFamily="2" charset="77"/>
              </a:defRPr>
            </a:lvl2pPr>
            <a:lvl3pPr>
              <a:defRPr>
                <a:latin typeface="Muli" pitchFamily="2" charset="77"/>
              </a:defRPr>
            </a:lvl3pPr>
            <a:lvl4pPr>
              <a:defRPr>
                <a:latin typeface="Muli" pitchFamily="2" charset="77"/>
              </a:defRPr>
            </a:lvl4pPr>
            <a:lvl5pPr>
              <a:defRPr>
                <a:latin typeface="Muli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C89C-6F3A-427D-B63E-0BC7CAA7E315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fld id="{7888A408-8071-4A4F-868D-E586BE5669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4124" y="6361598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7768CBEA-A716-4ACC-88EA-C25D76533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: Diagonal Corners Rounded 8"/>
          <p:cNvSpPr/>
          <p:nvPr userDrawn="1"/>
        </p:nvSpPr>
        <p:spPr>
          <a:xfrm>
            <a:off x="110516" y="746096"/>
            <a:ext cx="8940554" cy="65988"/>
          </a:xfrm>
          <a:prstGeom prst="round2Diag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>
                <a:latin typeface="Muli" pitchFamily="2" charset="77"/>
              </a:defRPr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>
                <a:latin typeface="Muli" pitchFamily="2" charset="77"/>
              </a:defRPr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>
                <a:latin typeface="Muli" pitchFamily="2" charset="77"/>
              </a:defRPr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>
                <a:latin typeface="Muli" pitchFamily="2" charset="77"/>
              </a:defRPr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>
                <a:latin typeface="Muli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7283" y="123941"/>
            <a:ext cx="420648" cy="52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34911"/>
            <a:ext cx="7886700" cy="332756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F6D-1C8C-4467-8422-4C71D583ADFA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E3EE638-E09D-4DF7-96EE-E714A70C82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  <p:sp>
        <p:nvSpPr>
          <p:cNvPr id="10" name="Rectangle: Diagonal Corners Rounded 8">
            <a:extLst>
              <a:ext uri="{FF2B5EF4-FFF2-40B4-BE49-F238E27FC236}">
                <a16:creationId xmlns:a16="http://schemas.microsoft.com/office/drawing/2014/main" id="{F7DBA848-DA22-9149-9870-4E44AEB5030F}"/>
              </a:ext>
            </a:extLst>
          </p:cNvPr>
          <p:cNvSpPr/>
          <p:nvPr userDrawn="1"/>
        </p:nvSpPr>
        <p:spPr>
          <a:xfrm>
            <a:off x="110516" y="746096"/>
            <a:ext cx="8940554" cy="65988"/>
          </a:xfrm>
          <a:prstGeom prst="round2Diag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57" y="1734582"/>
            <a:ext cx="4213193" cy="4442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34582"/>
            <a:ext cx="4213192" cy="44423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71CC-5A3A-4EC2-846C-E2DC3B81E82F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C60D970-56F1-47D1-952F-3E2262A12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5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57" y="1759226"/>
            <a:ext cx="4289197" cy="78332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657" y="2542552"/>
            <a:ext cx="4289197" cy="344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0854" y="1759226"/>
            <a:ext cx="4251487" cy="78332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0854" y="2542552"/>
            <a:ext cx="4251487" cy="344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FE0E-320D-4994-AC21-27D5CB577F7C}" type="datetime1">
              <a:rPr lang="en-US" smtClean="0"/>
              <a:t>4/15/22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EFEF2CE-5374-4997-9ACE-1E209A00EA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: Diagonal Corners Rounded 15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B43A-4DF7-4495-89D9-97E8A715EA06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2012B6-10A2-47C7-B1F1-38E7A02ADA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C33A-C9BC-4F6A-A912-9F6595068D3F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2012B6-10A2-47C7-B1F1-38E7A02ADA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7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24879"/>
            <a:ext cx="4629150" cy="446179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15209"/>
            <a:ext cx="2949178" cy="377145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A581-C282-47A1-BF43-9D40533AD9A1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C49ECB8-6C41-4F0B-89BE-ADD14F29F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28650" y="1724878"/>
            <a:ext cx="2950369" cy="6903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: Diagonal Corners Rounded 14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808922"/>
            <a:ext cx="2949178" cy="6162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808922"/>
            <a:ext cx="4629150" cy="40521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25148"/>
            <a:ext cx="2949178" cy="344384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95F1-6FB0-4120-9ECF-7432300295C3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4590C2-1C58-4190-845B-9A28CCDD5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301657" y="188537"/>
            <a:ext cx="8540685" cy="51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5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7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6057"/>
            <a:ext cx="7886700" cy="496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BEBB-F293-42B5-B282-174281866FC2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uli" pitchFamily="2" charset="77"/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74" r:id="rId7"/>
    <p:sldLayoutId id="2147483769" r:id="rId8"/>
    <p:sldLayoutId id="2147483770" r:id="rId9"/>
    <p:sldLayoutId id="2147483771" r:id="rId10"/>
    <p:sldLayoutId id="2147483772" r:id="rId11"/>
    <p:sldLayoutId id="214748377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862584" y="4730404"/>
            <a:ext cx="6858000" cy="162594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Presented to: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600" b="1" dirty="0">
                <a:solidFill>
                  <a:srgbClr val="256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Participants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Zoom Videoconference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26 January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GARI Working Group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2022 Kickoff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4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48337"/>
            <a:ext cx="8540685" cy="690522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Date/Time: 09:45 to 12:00 pm EST on Wednesday, 26 January 2022</a:t>
            </a: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071097"/>
              </p:ext>
            </p:extLst>
          </p:nvPr>
        </p:nvGraphicFramePr>
        <p:xfrm>
          <a:off x="595086" y="1627730"/>
          <a:ext cx="7905820" cy="371758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70778">
                  <a:extLst>
                    <a:ext uri="{9D8B030D-6E8A-4147-A177-3AD203B41FA5}">
                      <a16:colId xmlns:a16="http://schemas.microsoft.com/office/drawing/2014/main" val="917589919"/>
                    </a:ext>
                  </a:extLst>
                </a:gridCol>
                <a:gridCol w="6635042">
                  <a:extLst>
                    <a:ext uri="{9D8B030D-6E8A-4147-A177-3AD203B41FA5}">
                      <a16:colId xmlns:a16="http://schemas.microsoft.com/office/drawing/2014/main" val="2170996757"/>
                    </a:ext>
                  </a:extLst>
                </a:gridCol>
              </a:tblGrid>
              <a:tr h="307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877853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 – 10:00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log on to Zoom videoconference platform*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644267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10:00 – 10:05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Introductory Remarks (GARI Chair – Jay Koh)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9725387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10:05 – 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GARI Participant Introductions/Roll Call</a:t>
                      </a:r>
                      <a:endParaRPr kumimoji="0" lang="en-US" altLang="en-US" sz="14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88838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 – 10:45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Session I: </a:t>
                      </a:r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 Reflections &amp; GARI 2022 Strategy and Goals</a:t>
                      </a:r>
                      <a:endParaRPr kumimoji="0" lang="en-US" altLang="en-US" sz="14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7054901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 –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954470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– 11:30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Topic II: </a:t>
                      </a:r>
                      <a:b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Check-in and updates on A&amp;R initiatives from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2885222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11:30 – 11:45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 Up and Next Steps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5621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A0DCD6-9EDD-BC4C-986B-36F9A0BD5037}"/>
              </a:ext>
            </a:extLst>
          </p:cNvPr>
          <p:cNvSpPr txBox="1"/>
          <p:nvPr/>
        </p:nvSpPr>
        <p:spPr>
          <a:xfrm>
            <a:off x="594736" y="5522384"/>
            <a:ext cx="799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* Note: Upon logging on to the platform, you will initially be placed in a Zoom “waiting room” where </a:t>
            </a:r>
            <a:b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a GARI team member will then grant you entry into the videoconference. </a:t>
            </a:r>
          </a:p>
        </p:txBody>
      </p:sp>
    </p:spTree>
    <p:extLst>
      <p:ext uri="{BB962C8B-B14F-4D97-AF65-F5344CB8AC3E}">
        <p14:creationId xmlns:p14="http://schemas.microsoft.com/office/powerpoint/2010/main" val="11821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GARI Participants/Roll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E0AC21F1-2271-0A45-AEE2-E740179D6464}"/>
              </a:ext>
            </a:extLst>
          </p:cNvPr>
          <p:cNvSpPr txBox="1">
            <a:spLocks/>
          </p:cNvSpPr>
          <p:nvPr/>
        </p:nvSpPr>
        <p:spPr>
          <a:xfrm>
            <a:off x="301657" y="1511784"/>
            <a:ext cx="3117563" cy="5675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99EC3756-DD24-494D-8607-3F71FA41ABCD}"/>
              </a:ext>
            </a:extLst>
          </p:cNvPr>
          <p:cNvSpPr txBox="1">
            <a:spLocks/>
          </p:cNvSpPr>
          <p:nvPr/>
        </p:nvSpPr>
        <p:spPr>
          <a:xfrm>
            <a:off x="3161970" y="1446468"/>
            <a:ext cx="3186113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DC0156B5-1845-6042-8BDD-98ADE9A62C3F}"/>
              </a:ext>
            </a:extLst>
          </p:cNvPr>
          <p:cNvSpPr txBox="1">
            <a:spLocks/>
          </p:cNvSpPr>
          <p:nvPr/>
        </p:nvSpPr>
        <p:spPr>
          <a:xfrm>
            <a:off x="6093723" y="1446468"/>
            <a:ext cx="2854687" cy="535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53EE1C-6599-A748-BC91-C6306533275E}"/>
              </a:ext>
            </a:extLst>
          </p:cNvPr>
          <p:cNvSpPr txBox="1"/>
          <p:nvPr/>
        </p:nvSpPr>
        <p:spPr>
          <a:xfrm>
            <a:off x="301656" y="944534"/>
            <a:ext cx="864675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If you would prefer not to be named during roll-call, please feel free to remain silent as we move through the list of organizations. Please say your name, role, organization, and where you are dialing in from. 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4C23935-C82B-9240-927F-E128B6E57092}"/>
              </a:ext>
            </a:extLst>
          </p:cNvPr>
          <p:cNvSpPr txBox="1">
            <a:spLocks/>
          </p:cNvSpPr>
          <p:nvPr/>
        </p:nvSpPr>
        <p:spPr>
          <a:xfrm>
            <a:off x="3313152" y="1511783"/>
            <a:ext cx="3034931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FutureWays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Global Center on Adaptation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greentrack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Grow Asia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Investor Leadership Network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Kinneret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Lightsmith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MARBE,  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Mercy Corps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Miami-Dade County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Moody's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Mott MacDonald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Nixon Peabody LLP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Office of the New York City Comptroller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Prudential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RMSI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S&amp;P Global Ratings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Sarona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Asset Management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San Francisco PUC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SNV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South Pole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Climate Service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Higher Ground Foundation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899A92BA-AA31-43E1-AF57-7189D2AA85A5}"/>
              </a:ext>
            </a:extLst>
          </p:cNvPr>
          <p:cNvSpPr txBox="1">
            <a:spLocks/>
          </p:cNvSpPr>
          <p:nvPr/>
        </p:nvSpPr>
        <p:spPr>
          <a:xfrm>
            <a:off x="6348083" y="1511327"/>
            <a:ext cx="2494259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Lightsmith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World Bank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TomorrowNow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UDYAMA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UK Foreign, Commonwealth and Development Office (FCDO)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UNIDO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United Nations Office for Disaster Risk Reduction (UNDRR)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VerdeSol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Wells Fargo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Willis Towers Watson - Climate and Resilience Hub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World Bank Group - Global Environment Facility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World Resources Institute (WRI)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7414CCC-4280-FB41-9A38-DC242C19244D}"/>
              </a:ext>
            </a:extLst>
          </p:cNvPr>
          <p:cNvSpPr txBox="1">
            <a:spLocks/>
          </p:cNvSpPr>
          <p:nvPr/>
        </p:nvSpPr>
        <p:spPr>
          <a:xfrm>
            <a:off x="402013" y="1511327"/>
            <a:ext cx="3034931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Acumen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Benecomms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BFA Global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C40 Cities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CABI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CDC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Center for Global Health and Development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Chemonics International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City of Alexandria, Virginia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Climate Finance Advisors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Climate Policy Initiative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Climate Resilience Consulting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Coalition for Climate Resilient Investment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Collins Climate Consulting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CPI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Credo ESG Solutions Inc.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CUNY ASRC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Deloitte Consulting,  LLP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DWS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Earth Labs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EBRD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Emerald Peak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FAO</a:t>
            </a:r>
          </a:p>
        </p:txBody>
      </p:sp>
    </p:spTree>
    <p:extLst>
      <p:ext uri="{BB962C8B-B14F-4D97-AF65-F5344CB8AC3E}">
        <p14:creationId xmlns:p14="http://schemas.microsoft.com/office/powerpoint/2010/main" val="417421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Framing – GARI mission, vision and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76207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of GARI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catalyze investment in resilience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of GARI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provide education, research and resources to build awareness and capacity in the private sector towards our mission to catalyze investments in resilience.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u="sng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 of GARI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 Private-sector led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Multi-disciplinary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Voluntary and open participation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Practitioner and solutions oriented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u="sng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I: GARI 2021 Reflections &amp; 2022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76207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GARI 2021 Reflections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 stakeholder convenings (January, April, June, September)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Strategic advisor hired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Listening tour conducted Q4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Advisory Board formed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Strategic Objectives for </a:t>
            </a:r>
            <a:r>
              <a:rPr lang="en-US" sz="20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Broaden and deepen the GARI stakeholder network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Expand and deepen thought leadership and information dissemination</a:t>
            </a:r>
          </a:p>
          <a:p>
            <a:pPr marL="800100" lvl="1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Broaden engagement with regional and global fora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on identification and development of new climate resilience investment instruments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0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I: GARI 2022 High Level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76207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Proposed GARI Strategic Initiatives for 2022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Thought leadership</a:t>
            </a:r>
          </a:p>
          <a:p>
            <a:pPr marL="1143000" lvl="2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2022 GARI Discussion Paper</a:t>
            </a:r>
          </a:p>
          <a:p>
            <a:pPr marL="1143000" lvl="2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Website updates</a:t>
            </a:r>
          </a:p>
          <a:p>
            <a:pPr marL="1143000" lvl="2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Website “library” with key partner content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Broaden engagement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Extend reach to additional investors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Formal partnership &amp; membership structures considered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Convenings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(possibly additional side events)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January – 2022 Kickoff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April – “Resilient Net Zero” panel discussion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June/July 2022 – London Climate Week (public/private panel)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September 2022 – New York Climate Week (investor panel)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3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I: Ask of GARI Working Group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76207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Asks for 2022 </a:t>
            </a:r>
            <a:r>
              <a:rPr lang="en-US" sz="20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Please get involved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Input on 2022 GARI Discussion Paper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a) Input on topic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b) Input on research questions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c) Call for volunteers - writers/editors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resources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Contacts for parties potentially interested in funding or support</a:t>
            </a: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  GARI website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a) Call for content - Case Studies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b) Submit news, white papers, announcements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Contact:  </a:t>
            </a:r>
          </a:p>
          <a:p>
            <a:pPr marL="685800" lvl="2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Lori@CollinsClimate.com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767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II: Participant Initiative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64015"/>
            <a:ext cx="8540685" cy="5297583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Brief statements from GARI participants on current initiatives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3-4 sets of updates followed by brief Q&amp;A)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Harvey Naylor, FCDO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Adaptation and Resilience Investors Collaborative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Carlos Sanchez, CCRI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general updates and “resilient net zero”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Nisha Krishnan, WRI –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Systemic Resilience Forum work with CCRI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Chesley, The Climate Service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general updates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Georgina Campbell Flatter, TomorrowNow – G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ates Foundation work on climate resilience ag and weather intelligence in Africa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Jonathan Casey, CABI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Commercial Agriculture for Smallholders and Agribusiness (CASA) </a:t>
            </a:r>
            <a:r>
              <a:rPr lang="en-US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Linus Adler, The Higher Ground Foundation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sz="1500" i="1" dirty="0">
                <a:latin typeface="Arial" panose="020B0604020202020204" pitchFamily="34" charset="0"/>
                <a:cs typeface="Arial" panose="020B0604020202020204" pitchFamily="34" charset="0"/>
              </a:rPr>
              <a:t>pilot adaptation </a:t>
            </a:r>
            <a:r>
              <a:rPr lang="fr-FR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fr-FR" sz="1500" i="1" dirty="0">
                <a:latin typeface="Arial" panose="020B0604020202020204" pitchFamily="34" charset="0"/>
                <a:cs typeface="Arial" panose="020B0604020202020204" pitchFamily="34" charset="0"/>
              </a:rPr>
              <a:t> in Cote d'Ivoire</a:t>
            </a: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Morgan Richmond, Climate Policy Initiative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The Global Innovation Lab for Climate Finance thematic stream on adaptation 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Marielle Brunelle, Investor Leadership Network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Blended Finance Blueprint and Sustainable Infrastructure Fellowship Program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Jay Koh and Jill Xu, Lightsmith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– CRAFT &amp; ASAP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Other participant updates 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Feedback &amp; Next Steps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79D5F3-7697-45C7-9095-02010AA8518A}"/>
              </a:ext>
            </a:extLst>
          </p:cNvPr>
          <p:cNvCxnSpPr>
            <a:cxnSpLocks/>
          </p:cNvCxnSpPr>
          <p:nvPr/>
        </p:nvCxnSpPr>
        <p:spPr>
          <a:xfrm>
            <a:off x="590204" y="2626822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BF1409-2643-4624-9826-89D4458222A6}"/>
              </a:ext>
            </a:extLst>
          </p:cNvPr>
          <p:cNvCxnSpPr>
            <a:cxnSpLocks/>
          </p:cNvCxnSpPr>
          <p:nvPr/>
        </p:nvCxnSpPr>
        <p:spPr>
          <a:xfrm>
            <a:off x="433861" y="1064015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AF5143-C853-4409-A653-62F11601AE3B}"/>
              </a:ext>
            </a:extLst>
          </p:cNvPr>
          <p:cNvCxnSpPr>
            <a:cxnSpLocks/>
          </p:cNvCxnSpPr>
          <p:nvPr/>
        </p:nvCxnSpPr>
        <p:spPr>
          <a:xfrm>
            <a:off x="590204" y="4209011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27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II: Feedback and 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76207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Asks for 2022 </a:t>
            </a:r>
            <a:r>
              <a:rPr lang="en-US" sz="20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Please get involved - No spectators!</a:t>
            </a:r>
            <a:endParaRPr lang="en-US" sz="20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Input on 2022 GARI Discussion Paper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resources</a:t>
            </a: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GARI website</a:t>
            </a: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Convenings – contribute / attend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January – 2022 Kickoff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April – “Resilient Net Zero” panel discussion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June/July 2022 – London Climate Week (public/private panel)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September 2022 – New York Climate Week (investor panel)</a:t>
            </a:r>
          </a:p>
          <a:p>
            <a:pPr marL="1028700" lvl="2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Possible side events TBD</a:t>
            </a: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Contact:  </a:t>
            </a:r>
          </a:p>
          <a:p>
            <a:pPr marL="685800" lvl="2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Lori@CollinsClimate.com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170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43299</TotalTime>
  <Words>974</Words>
  <Application>Microsoft Macintosh PowerPoint</Application>
  <PresentationFormat>On-screen Show (4:3)</PresentationFormat>
  <Paragraphs>202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Muli</vt:lpstr>
      <vt:lpstr>Office Theme</vt:lpstr>
      <vt:lpstr>GARI Working Group 2022 Kickoff Meeting</vt:lpstr>
      <vt:lpstr>Meeting Agenda</vt:lpstr>
      <vt:lpstr>GARI Participants/Roll Call</vt:lpstr>
      <vt:lpstr>Framing – GARI mission, vision and values</vt:lpstr>
      <vt:lpstr>Session I: GARI 2021 Reflections &amp; 2022 Goals</vt:lpstr>
      <vt:lpstr>Session I: GARI 2022 High Level Plans</vt:lpstr>
      <vt:lpstr>Session I: Ask of GARI Working Group Participants</vt:lpstr>
      <vt:lpstr>Session II: Participant Initiative Updates</vt:lpstr>
      <vt:lpstr>Session II: Feedback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Koh</dc:creator>
  <cp:lastModifiedBy>Collins, Lori T</cp:lastModifiedBy>
  <cp:revision>785</cp:revision>
  <cp:lastPrinted>2022-04-15T19:15:12Z</cp:lastPrinted>
  <dcterms:created xsi:type="dcterms:W3CDTF">2017-01-19T05:14:32Z</dcterms:created>
  <dcterms:modified xsi:type="dcterms:W3CDTF">2022-04-15T19:15:22Z</dcterms:modified>
</cp:coreProperties>
</file>