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notesMasterIdLst>
    <p:notesMasterId r:id="rId9"/>
  </p:notesMasterIdLst>
  <p:sldIdLst>
    <p:sldId id="256" r:id="rId2"/>
    <p:sldId id="260" r:id="rId3"/>
    <p:sldId id="280" r:id="rId4"/>
    <p:sldId id="278" r:id="rId5"/>
    <p:sldId id="282" r:id="rId6"/>
    <p:sldId id="274" r:id="rId7"/>
    <p:sldId id="28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ll Xu" initials="JX" lastIdx="2" clrIdx="0">
    <p:extLst>
      <p:ext uri="{19B8F6BF-5375-455C-9EA6-DF929625EA0E}">
        <p15:presenceInfo xmlns:p15="http://schemas.microsoft.com/office/powerpoint/2012/main" userId="S::jill.xu@lightsmithgp.com::18149f54-ba75-45de-97fe-252ba41d74c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DA9"/>
    <a:srgbClr val="256CA1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92" autoAdjust="0"/>
    <p:restoredTop sz="94375" autoAdjust="0"/>
  </p:normalViewPr>
  <p:slideViewPr>
    <p:cSldViewPr snapToGrid="0">
      <p:cViewPr varScale="1">
        <p:scale>
          <a:sx n="104" d="100"/>
          <a:sy n="104" d="100"/>
        </p:scale>
        <p:origin x="688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1704" y="4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1AD71D-B6FE-4710-9C47-E98D9D8302B8}" type="datetimeFigureOut">
              <a:rPr lang="en-US" smtClean="0"/>
              <a:t>4/15/22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948926-5AE0-4501-8F1C-F45E7E78D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597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These are per our funders – not as much for discussion as next slides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948926-5AE0-4501-8F1C-F45E7E78D47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026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-1442"/>
            <a:ext cx="7295834" cy="4064809"/>
          </a:xfrm>
          <a:prstGeom prst="rect">
            <a:avLst/>
          </a:prstGeom>
          <a:solidFill>
            <a:srgbClr val="256C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4356" y="332540"/>
            <a:ext cx="6307121" cy="3396841"/>
          </a:xfrm>
          <a:noFill/>
        </p:spPr>
        <p:txBody>
          <a:bodyPr anchor="b"/>
          <a:lstStyle>
            <a:lvl1pPr algn="ctr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730404"/>
            <a:ext cx="6858000" cy="110478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C0C64-AF89-4D3B-9E1D-C0A529882484}" type="datetime1">
              <a:rPr lang="en-US" smtClean="0"/>
              <a:t>4/15/22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70871" y="1684958"/>
            <a:ext cx="745203" cy="932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578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734BA-8376-4711-8260-99ED5705E5A4}" type="datetime1">
              <a:rPr lang="en-US" smtClean="0"/>
              <a:t>4/15/22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BAE4555E-BD85-4542-BF68-94219BDDCAF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01657" y="188537"/>
            <a:ext cx="8540685" cy="518474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Rectangle: Diagonal Corners Rounded 11"/>
          <p:cNvSpPr/>
          <p:nvPr userDrawn="1"/>
        </p:nvSpPr>
        <p:spPr>
          <a:xfrm>
            <a:off x="122548" y="746096"/>
            <a:ext cx="8940554" cy="65988"/>
          </a:xfrm>
          <a:prstGeom prst="round2DiagRect">
            <a:avLst/>
          </a:prstGeom>
          <a:solidFill>
            <a:srgbClr val="256C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3285" y="6005995"/>
            <a:ext cx="559882" cy="700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323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BA98-163C-47B7-86D5-76D26E268E2D}" type="datetime1">
              <a:rPr lang="en-US" smtClean="0"/>
              <a:t>4/15/22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55DF29B8-010B-49DC-BE8B-9FC5F480D6A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301657" y="188537"/>
            <a:ext cx="8540685" cy="5184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Rectangle: Diagonal Corners Rounded 11"/>
          <p:cNvSpPr/>
          <p:nvPr userDrawn="1"/>
        </p:nvSpPr>
        <p:spPr>
          <a:xfrm>
            <a:off x="122548" y="746096"/>
            <a:ext cx="8940554" cy="65988"/>
          </a:xfrm>
          <a:prstGeom prst="round2DiagRect">
            <a:avLst/>
          </a:prstGeom>
          <a:solidFill>
            <a:srgbClr val="256C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3285" y="6005995"/>
            <a:ext cx="559882" cy="700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5275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436311"/>
            <a:ext cx="7886700" cy="577554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7295834" cy="3053951"/>
          </a:xfrm>
          <a:prstGeom prst="rect">
            <a:avLst/>
          </a:prstGeom>
          <a:solidFill>
            <a:srgbClr val="256C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81600" y="1060651"/>
            <a:ext cx="745203" cy="932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340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57" y="236665"/>
            <a:ext cx="8540685" cy="444159"/>
          </a:xfrm>
        </p:spPr>
        <p:txBody>
          <a:bodyPr>
            <a:noAutofit/>
          </a:bodyPr>
          <a:lstStyle>
            <a:lvl1pPr>
              <a:defRPr sz="2800" b="1">
                <a:latin typeface="Muli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482" y="1769165"/>
            <a:ext cx="8540685" cy="4407798"/>
          </a:xfrm>
        </p:spPr>
        <p:txBody>
          <a:bodyPr/>
          <a:lstStyle>
            <a:lvl1pPr>
              <a:defRPr>
                <a:latin typeface="Muli" pitchFamily="2" charset="77"/>
              </a:defRPr>
            </a:lvl1pPr>
            <a:lvl2pPr>
              <a:defRPr>
                <a:latin typeface="Muli" pitchFamily="2" charset="77"/>
              </a:defRPr>
            </a:lvl2pPr>
            <a:lvl3pPr>
              <a:defRPr>
                <a:latin typeface="Muli" pitchFamily="2" charset="77"/>
              </a:defRPr>
            </a:lvl3pPr>
            <a:lvl4pPr>
              <a:defRPr>
                <a:latin typeface="Muli" pitchFamily="2" charset="77"/>
              </a:defRPr>
            </a:lvl4pPr>
            <a:lvl5pPr>
              <a:defRPr>
                <a:latin typeface="Muli" pitchFamily="2" charset="77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3C89C-6F3A-427D-B63E-0BC7CAA7E315}" type="datetime1">
              <a:rPr lang="en-US" smtClean="0"/>
              <a:t>4/15/22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>
            <a:lvl1pPr>
              <a:defRPr/>
            </a:lvl1pPr>
          </a:lstStyle>
          <a:p>
            <a:fld id="{7888A408-8071-4A4F-868D-E586BE5669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64124" y="6361598"/>
            <a:ext cx="2057400" cy="365125"/>
          </a:xfrm>
        </p:spPr>
        <p:txBody>
          <a:bodyPr/>
          <a:lstStyle>
            <a:lvl1pPr algn="ctr">
              <a:defRPr/>
            </a:lvl1pPr>
          </a:lstStyle>
          <a:p>
            <a:fld id="{7768CBEA-A716-4ACC-88EA-C25D76533F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: Diagonal Corners Rounded 8"/>
          <p:cNvSpPr/>
          <p:nvPr userDrawn="1"/>
        </p:nvSpPr>
        <p:spPr>
          <a:xfrm>
            <a:off x="110516" y="746096"/>
            <a:ext cx="8940554" cy="65988"/>
          </a:xfrm>
          <a:prstGeom prst="round2DiagRect">
            <a:avLst/>
          </a:prstGeom>
          <a:solidFill>
            <a:srgbClr val="256C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idx="13"/>
          </p:nvPr>
        </p:nvSpPr>
        <p:spPr>
          <a:xfrm>
            <a:off x="325797" y="917711"/>
            <a:ext cx="8540685" cy="637485"/>
          </a:xfrm>
        </p:spPr>
        <p:txBody>
          <a:bodyPr>
            <a:noAutofit/>
          </a:bodyPr>
          <a:lstStyle>
            <a:lvl1pPr marL="1714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800">
                <a:latin typeface="Muli" pitchFamily="2" charset="77"/>
              </a:defRPr>
            </a:lvl1pPr>
            <a:lvl2pPr marL="5143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400">
                <a:latin typeface="Muli" pitchFamily="2" charset="77"/>
              </a:defRPr>
            </a:lvl2pPr>
            <a:lvl3pPr marL="8572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200">
                <a:latin typeface="Muli" pitchFamily="2" charset="77"/>
              </a:defRPr>
            </a:lvl3pPr>
            <a:lvl4pPr marL="12001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>
                <a:latin typeface="Muli" pitchFamily="2" charset="77"/>
              </a:defRPr>
            </a:lvl4pPr>
            <a:lvl5pPr marL="15430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>
                <a:latin typeface="Muli" pitchFamily="2" charset="77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17283" y="123941"/>
            <a:ext cx="420648" cy="526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965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34911"/>
            <a:ext cx="7886700" cy="3327565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1F6D-1C8C-4467-8422-4C71D583ADFA}" type="datetime1">
              <a:rPr lang="en-US" smtClean="0"/>
              <a:t>4/15/22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BE3EE638-E09D-4DF7-96EE-E714A70C825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3285" y="6005995"/>
            <a:ext cx="559882" cy="700712"/>
          </a:xfrm>
          <a:prstGeom prst="rect">
            <a:avLst/>
          </a:prstGeom>
        </p:spPr>
      </p:pic>
      <p:sp>
        <p:nvSpPr>
          <p:cNvPr id="10" name="Rectangle: Diagonal Corners Rounded 8">
            <a:extLst>
              <a:ext uri="{FF2B5EF4-FFF2-40B4-BE49-F238E27FC236}">
                <a16:creationId xmlns:a16="http://schemas.microsoft.com/office/drawing/2014/main" id="{F7DBA848-DA22-9149-9870-4E44AEB5030F}"/>
              </a:ext>
            </a:extLst>
          </p:cNvPr>
          <p:cNvSpPr/>
          <p:nvPr userDrawn="1"/>
        </p:nvSpPr>
        <p:spPr>
          <a:xfrm>
            <a:off x="110516" y="746096"/>
            <a:ext cx="8940554" cy="65988"/>
          </a:xfrm>
          <a:prstGeom prst="round2DiagRect">
            <a:avLst/>
          </a:prstGeom>
          <a:solidFill>
            <a:srgbClr val="256C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158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57" y="1734582"/>
            <a:ext cx="4213193" cy="44423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734582"/>
            <a:ext cx="4213192" cy="444238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971CC-5A3A-4EC2-846C-E2DC3B81E82F}" type="datetime1">
              <a:rPr lang="en-US" smtClean="0"/>
              <a:t>4/15/22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9C60D970-56F1-47D1-952F-3E2262A120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01657" y="188537"/>
            <a:ext cx="8540685" cy="518474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325797" y="917711"/>
            <a:ext cx="8540685" cy="637485"/>
          </a:xfrm>
        </p:spPr>
        <p:txBody>
          <a:bodyPr>
            <a:noAutofit/>
          </a:bodyPr>
          <a:lstStyle>
            <a:lvl1pPr marL="1714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800"/>
            </a:lvl1pPr>
            <a:lvl2pPr marL="5143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400"/>
            </a:lvl2pPr>
            <a:lvl3pPr marL="8572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200"/>
            </a:lvl3pPr>
            <a:lvl4pPr marL="12001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/>
            </a:lvl4pPr>
            <a:lvl5pPr marL="15430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Rectangle: Diagonal Corners Rounded 13"/>
          <p:cNvSpPr/>
          <p:nvPr userDrawn="1"/>
        </p:nvSpPr>
        <p:spPr>
          <a:xfrm>
            <a:off x="122548" y="746096"/>
            <a:ext cx="8940554" cy="65988"/>
          </a:xfrm>
          <a:prstGeom prst="round2DiagRect">
            <a:avLst/>
          </a:prstGeom>
          <a:solidFill>
            <a:srgbClr val="256C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3285" y="6005995"/>
            <a:ext cx="559882" cy="700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855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657" y="1759226"/>
            <a:ext cx="4289197" cy="78332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1657" y="2542552"/>
            <a:ext cx="4289197" cy="344303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90854" y="1759226"/>
            <a:ext cx="4251487" cy="78332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0854" y="2542552"/>
            <a:ext cx="4251487" cy="344303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3FE0E-320D-4994-AC21-27D5CB577F7C}" type="datetime1">
              <a:rPr lang="en-US" smtClean="0"/>
              <a:t>4/15/22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9EFEF2CE-5374-4997-9ACE-1E209A00EA1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01657" y="188537"/>
            <a:ext cx="8540685" cy="518474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3"/>
          </p:nvPr>
        </p:nvSpPr>
        <p:spPr>
          <a:xfrm>
            <a:off x="325797" y="917711"/>
            <a:ext cx="8540685" cy="637485"/>
          </a:xfrm>
        </p:spPr>
        <p:txBody>
          <a:bodyPr>
            <a:noAutofit/>
          </a:bodyPr>
          <a:lstStyle>
            <a:lvl1pPr marL="1714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800"/>
            </a:lvl1pPr>
            <a:lvl2pPr marL="5143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400"/>
            </a:lvl2pPr>
            <a:lvl3pPr marL="8572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200"/>
            </a:lvl3pPr>
            <a:lvl4pPr marL="12001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/>
            </a:lvl4pPr>
            <a:lvl5pPr marL="15430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Rectangle: Diagonal Corners Rounded 15"/>
          <p:cNvSpPr/>
          <p:nvPr userDrawn="1"/>
        </p:nvSpPr>
        <p:spPr>
          <a:xfrm>
            <a:off x="122548" y="746096"/>
            <a:ext cx="8940554" cy="65988"/>
          </a:xfrm>
          <a:prstGeom prst="round2DiagRect">
            <a:avLst/>
          </a:prstGeom>
          <a:solidFill>
            <a:srgbClr val="256C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3285" y="6005995"/>
            <a:ext cx="559882" cy="700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561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FB43A-4DF7-4495-89D9-97E8A715EA06}" type="datetime1">
              <a:rPr lang="en-US" smtClean="0"/>
              <a:t>4/15/22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7E2012B6-10A2-47C7-B1F1-38E7A02ADA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01657" y="188537"/>
            <a:ext cx="8540685" cy="518474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325797" y="917711"/>
            <a:ext cx="8540685" cy="637485"/>
          </a:xfrm>
        </p:spPr>
        <p:txBody>
          <a:bodyPr>
            <a:noAutofit/>
          </a:bodyPr>
          <a:lstStyle>
            <a:lvl1pPr marL="1714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800"/>
            </a:lvl1pPr>
            <a:lvl2pPr marL="5143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400"/>
            </a:lvl2pPr>
            <a:lvl3pPr marL="8572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200"/>
            </a:lvl3pPr>
            <a:lvl4pPr marL="12001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/>
            </a:lvl4pPr>
            <a:lvl5pPr marL="15430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Rectangle: Diagonal Corners Rounded 11"/>
          <p:cNvSpPr/>
          <p:nvPr userDrawn="1"/>
        </p:nvSpPr>
        <p:spPr>
          <a:xfrm>
            <a:off x="122548" y="746096"/>
            <a:ext cx="8940554" cy="65988"/>
          </a:xfrm>
          <a:prstGeom prst="round2DiagRect">
            <a:avLst/>
          </a:prstGeom>
          <a:solidFill>
            <a:srgbClr val="256C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3285" y="6005995"/>
            <a:ext cx="559882" cy="700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915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C33A-C9BC-4F6A-A912-9F6595068D3F}" type="datetime1">
              <a:rPr lang="en-US" smtClean="0"/>
              <a:t>4/15/22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7E2012B6-10A2-47C7-B1F1-38E7A02ADA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01657" y="188537"/>
            <a:ext cx="8540685" cy="518474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325797" y="917711"/>
            <a:ext cx="8540685" cy="637485"/>
          </a:xfrm>
        </p:spPr>
        <p:txBody>
          <a:bodyPr>
            <a:noAutofit/>
          </a:bodyPr>
          <a:lstStyle>
            <a:lvl1pPr marL="1714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800"/>
            </a:lvl1pPr>
            <a:lvl2pPr marL="5143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400"/>
            </a:lvl2pPr>
            <a:lvl3pPr marL="8572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200"/>
            </a:lvl3pPr>
            <a:lvl4pPr marL="12001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/>
            </a:lvl4pPr>
            <a:lvl5pPr marL="15430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Rectangle: Diagonal Corners Rounded 13"/>
          <p:cNvSpPr/>
          <p:nvPr userDrawn="1"/>
        </p:nvSpPr>
        <p:spPr>
          <a:xfrm>
            <a:off x="122548" y="746096"/>
            <a:ext cx="8940554" cy="65988"/>
          </a:xfrm>
          <a:prstGeom prst="round2DiagRect">
            <a:avLst/>
          </a:prstGeom>
          <a:solidFill>
            <a:srgbClr val="256C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3285" y="6005995"/>
            <a:ext cx="559882" cy="700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270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724879"/>
            <a:ext cx="4629150" cy="446179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415209"/>
            <a:ext cx="2949178" cy="3771459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EA581-C282-47A1-BF43-9D40533AD9A1}" type="datetime1">
              <a:rPr lang="en-US" smtClean="0"/>
              <a:t>4/15/22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3C49ECB8-6C41-4F0B-89BE-ADD14F29FB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 Placeholder 2"/>
          <p:cNvSpPr>
            <a:spLocks noGrp="1"/>
          </p:cNvSpPr>
          <p:nvPr>
            <p:ph type="body" idx="13"/>
          </p:nvPr>
        </p:nvSpPr>
        <p:spPr>
          <a:xfrm>
            <a:off x="628650" y="1724878"/>
            <a:ext cx="2950369" cy="69033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01657" y="188537"/>
            <a:ext cx="8540685" cy="518474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4"/>
          </p:nvPr>
        </p:nvSpPr>
        <p:spPr>
          <a:xfrm>
            <a:off x="325797" y="917711"/>
            <a:ext cx="8540685" cy="637485"/>
          </a:xfrm>
        </p:spPr>
        <p:txBody>
          <a:bodyPr>
            <a:noAutofit/>
          </a:bodyPr>
          <a:lstStyle>
            <a:lvl1pPr marL="1714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800"/>
            </a:lvl1pPr>
            <a:lvl2pPr marL="5143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400"/>
            </a:lvl2pPr>
            <a:lvl3pPr marL="8572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200"/>
            </a:lvl3pPr>
            <a:lvl4pPr marL="12001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/>
            </a:lvl4pPr>
            <a:lvl5pPr marL="15430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Rectangle: Diagonal Corners Rounded 14"/>
          <p:cNvSpPr/>
          <p:nvPr userDrawn="1"/>
        </p:nvSpPr>
        <p:spPr>
          <a:xfrm>
            <a:off x="122548" y="746096"/>
            <a:ext cx="8940554" cy="65988"/>
          </a:xfrm>
          <a:prstGeom prst="round2DiagRect">
            <a:avLst/>
          </a:prstGeom>
          <a:solidFill>
            <a:srgbClr val="256C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3285" y="6005995"/>
            <a:ext cx="559882" cy="700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031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808922"/>
            <a:ext cx="2949178" cy="616226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1808922"/>
            <a:ext cx="4629150" cy="405212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425148"/>
            <a:ext cx="2949178" cy="344384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E95F1-6FB0-4120-9ECF-7432300295C3}" type="datetime1">
              <a:rPr lang="en-US" smtClean="0"/>
              <a:t>4/15/22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DA4590C2-1C58-4190-845B-9A28CCDD5A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301657" y="188537"/>
            <a:ext cx="8540685" cy="5184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325797" y="917711"/>
            <a:ext cx="8540685" cy="637485"/>
          </a:xfrm>
        </p:spPr>
        <p:txBody>
          <a:bodyPr>
            <a:noAutofit/>
          </a:bodyPr>
          <a:lstStyle>
            <a:lvl1pPr marL="1714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800"/>
            </a:lvl1pPr>
            <a:lvl2pPr marL="5143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400"/>
            </a:lvl2pPr>
            <a:lvl3pPr marL="8572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200"/>
            </a:lvl3pPr>
            <a:lvl4pPr marL="12001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/>
            </a:lvl4pPr>
            <a:lvl5pPr marL="15430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Rectangle: Diagonal Corners Rounded 13"/>
          <p:cNvSpPr/>
          <p:nvPr userDrawn="1"/>
        </p:nvSpPr>
        <p:spPr>
          <a:xfrm>
            <a:off x="122548" y="746096"/>
            <a:ext cx="8940554" cy="65988"/>
          </a:xfrm>
          <a:prstGeom prst="round2DiagRect">
            <a:avLst/>
          </a:prstGeom>
          <a:solidFill>
            <a:srgbClr val="256C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3285" y="6005995"/>
            <a:ext cx="559882" cy="700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254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775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216057"/>
            <a:ext cx="7886700" cy="49609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FBEBB-F293-42B5-B282-174281866FC2}" type="datetime1">
              <a:rPr lang="en-US" smtClean="0"/>
              <a:t>4/15/22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Muli" pitchFamily="2" charset="77"/>
              </a:defRPr>
            </a:lvl1pPr>
          </a:lstStyle>
          <a:p>
            <a:r>
              <a:rPr lang="en-US"/>
              <a:t>‹#›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8CBEA-A716-4ACC-88EA-C25D76533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62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74" r:id="rId7"/>
    <p:sldLayoutId id="2147483769" r:id="rId8"/>
    <p:sldLayoutId id="2147483770" r:id="rId9"/>
    <p:sldLayoutId id="2147483771" r:id="rId10"/>
    <p:sldLayoutId id="2147483772" r:id="rId11"/>
    <p:sldLayoutId id="2147483775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9"/>
          <p:cNvSpPr>
            <a:spLocks noGrp="1"/>
          </p:cNvSpPr>
          <p:nvPr>
            <p:ph type="subTitle" idx="1"/>
          </p:nvPr>
        </p:nvSpPr>
        <p:spPr>
          <a:xfrm>
            <a:off x="862584" y="4730404"/>
            <a:ext cx="6858000" cy="1625947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Presented to:</a:t>
            </a:r>
          </a:p>
          <a:p>
            <a:pPr algn="l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2600" b="1" dirty="0">
                <a:solidFill>
                  <a:srgbClr val="256CA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GARI Participants</a:t>
            </a:r>
          </a:p>
          <a:p>
            <a:pPr algn="l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Zoom Videoconference</a:t>
            </a:r>
          </a:p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13 April 2022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GARI Working Group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2022 Kickoff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649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Meeting Agenda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2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>
          <a:xfrm>
            <a:off x="325797" y="1048337"/>
            <a:ext cx="8540685" cy="690522"/>
          </a:xfrm>
        </p:spPr>
        <p:txBody>
          <a:bodyPr/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Date/Time: 09:45 to 12:00 pm EST on Wednesday, 13 April 2022</a:t>
            </a:r>
          </a:p>
        </p:txBody>
      </p:sp>
      <p:graphicFrame>
        <p:nvGraphicFramePr>
          <p:cNvPr id="6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0652879"/>
              </p:ext>
            </p:extLst>
          </p:nvPr>
        </p:nvGraphicFramePr>
        <p:xfrm>
          <a:off x="595086" y="1627730"/>
          <a:ext cx="7905820" cy="3758385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70778">
                  <a:extLst>
                    <a:ext uri="{9D8B030D-6E8A-4147-A177-3AD203B41FA5}">
                      <a16:colId xmlns:a16="http://schemas.microsoft.com/office/drawing/2014/main" val="917589919"/>
                    </a:ext>
                  </a:extLst>
                </a:gridCol>
                <a:gridCol w="6635042">
                  <a:extLst>
                    <a:ext uri="{9D8B030D-6E8A-4147-A177-3AD203B41FA5}">
                      <a16:colId xmlns:a16="http://schemas.microsoft.com/office/drawing/2014/main" val="2170996757"/>
                    </a:ext>
                  </a:extLst>
                </a:gridCol>
              </a:tblGrid>
              <a:tr h="30707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Agenda Item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6877853"/>
                  </a:ext>
                </a:extLst>
              </a:tr>
              <a:tr h="477357">
                <a:tc>
                  <a:txBody>
                    <a:bodyPr/>
                    <a:lstStyle/>
                    <a:p>
                      <a:pPr algn="l"/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09:45 – 10:00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Participants log on to Zoom videoconference platform*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1644267"/>
                  </a:ext>
                </a:extLst>
              </a:tr>
              <a:tr h="477357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10:00 – 10:05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Introductory Remarks (GARI Chair – Jay Koh)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9725387"/>
                  </a:ext>
                </a:extLst>
              </a:tr>
              <a:tr h="477357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10:05 – 10:20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GARI Participant Introductions/Roll Call</a:t>
                      </a:r>
                      <a:endParaRPr kumimoji="0" lang="en-US" altLang="en-US" sz="140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3388838"/>
                  </a:ext>
                </a:extLst>
              </a:tr>
              <a:tr h="47735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10:20 – 10:35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 Session I: </a:t>
                      </a:r>
                      <a:r>
                        <a:rPr kumimoji="0" lang="en-US" altLang="en-US" sz="14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”Resilient Net Zero” </a:t>
                      </a:r>
                    </a:p>
                    <a:p>
                      <a:r>
                        <a:rPr kumimoji="0" lang="en-US" altLang="en-US" sz="140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achieving resilience in tandem with net zero goals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7054901"/>
                  </a:ext>
                </a:extLst>
              </a:tr>
              <a:tr h="47735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10:35 – 10:45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Break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63954470"/>
                  </a:ext>
                </a:extLst>
              </a:tr>
              <a:tr h="47735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10:45 – 11:30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 Session II: GARI 2022 Discussion Paper – review outline for feedback </a:t>
                      </a:r>
                      <a:b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 Session III: </a:t>
                      </a:r>
                      <a:r>
                        <a:rPr kumimoji="0" lang="en-US" sz="14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Check-in and updates on A&amp;R initiatives from participants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2885222"/>
                  </a:ext>
                </a:extLst>
              </a:tr>
              <a:tr h="47735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11:30 – 11:45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Wrap Up and Next Steps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556218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7A0DCD6-9EDD-BC4C-986B-36F9A0BD5037}"/>
              </a:ext>
            </a:extLst>
          </p:cNvPr>
          <p:cNvSpPr txBox="1"/>
          <p:nvPr/>
        </p:nvSpPr>
        <p:spPr>
          <a:xfrm>
            <a:off x="594736" y="5670668"/>
            <a:ext cx="7994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* Note: Upon logging on to the platform, you will initially be placed in a Zoom “waiting room” where </a:t>
            </a:r>
            <a:b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a GARI team member will then grant you entry into the videoconference. </a:t>
            </a:r>
          </a:p>
        </p:txBody>
      </p:sp>
    </p:spTree>
    <p:extLst>
      <p:ext uri="{BB962C8B-B14F-4D97-AF65-F5344CB8AC3E}">
        <p14:creationId xmlns:p14="http://schemas.microsoft.com/office/powerpoint/2010/main" val="118216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57" y="236665"/>
            <a:ext cx="8540685" cy="444159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GARI Participants/Roll Call 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3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E0AC21F1-2271-0A45-AEE2-E740179D6464}"/>
              </a:ext>
            </a:extLst>
          </p:cNvPr>
          <p:cNvSpPr txBox="1">
            <a:spLocks/>
          </p:cNvSpPr>
          <p:nvPr/>
        </p:nvSpPr>
        <p:spPr>
          <a:xfrm>
            <a:off x="301657" y="1511784"/>
            <a:ext cx="3117563" cy="56753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8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4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2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99EC3756-DD24-494D-8607-3F71FA41ABCD}"/>
              </a:ext>
            </a:extLst>
          </p:cNvPr>
          <p:cNvSpPr txBox="1">
            <a:spLocks/>
          </p:cNvSpPr>
          <p:nvPr/>
        </p:nvSpPr>
        <p:spPr>
          <a:xfrm>
            <a:off x="3161970" y="1446468"/>
            <a:ext cx="3186113" cy="50852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8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4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2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DC0156B5-1845-6042-8BDD-98ADE9A62C3F}"/>
              </a:ext>
            </a:extLst>
          </p:cNvPr>
          <p:cNvSpPr txBox="1">
            <a:spLocks/>
          </p:cNvSpPr>
          <p:nvPr/>
        </p:nvSpPr>
        <p:spPr>
          <a:xfrm>
            <a:off x="6093723" y="1446468"/>
            <a:ext cx="2854687" cy="53591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8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4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2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453EE1C-6599-A748-BC91-C6306533275E}"/>
              </a:ext>
            </a:extLst>
          </p:cNvPr>
          <p:cNvSpPr txBox="1"/>
          <p:nvPr/>
        </p:nvSpPr>
        <p:spPr>
          <a:xfrm>
            <a:off x="301656" y="944534"/>
            <a:ext cx="8646753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If you would prefer not to be named during roll-call, please feel free to remain silent as we move through the list of organizations. Please say your name, role, organization, and where you are dialing in from. </a:t>
            </a:r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F4C23935-C82B-9240-927F-E128B6E57092}"/>
              </a:ext>
            </a:extLst>
          </p:cNvPr>
          <p:cNvSpPr txBox="1">
            <a:spLocks/>
          </p:cNvSpPr>
          <p:nvPr/>
        </p:nvSpPr>
        <p:spPr>
          <a:xfrm>
            <a:off x="3313152" y="1511783"/>
            <a:ext cx="3034931" cy="50852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8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4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2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FEMA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Global Futures Group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Helios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I4CE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ICF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LTIIA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MARBE,  SA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Miami-Dade County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Mott MacDonald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Nixon Peabody LLP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Office of the New York City Comptroller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One Concern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Porsche Austria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RMA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RMSI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S&amp;P Global Ratings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Sarona Asset Management</a:t>
            </a:r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899A92BA-AA31-43E1-AF57-7189D2AA85A5}"/>
              </a:ext>
            </a:extLst>
          </p:cNvPr>
          <p:cNvSpPr txBox="1">
            <a:spLocks/>
          </p:cNvSpPr>
          <p:nvPr/>
        </p:nvSpPr>
        <p:spPr>
          <a:xfrm>
            <a:off x="6348083" y="1511327"/>
            <a:ext cx="2494259" cy="50852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8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4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2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South Pole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Southern Arizona Green For All Coalition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State Street Bank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Tata Consulting/TCS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 Lightsmith Group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Twelve Capital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UDYAMA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UNIDO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UNIDO/PFAN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Waterfront Alliance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Wells Fargo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WSP</a:t>
            </a:r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97414CCC-4280-FB41-9A38-DC242C19244D}"/>
              </a:ext>
            </a:extLst>
          </p:cNvPr>
          <p:cNvSpPr txBox="1">
            <a:spLocks/>
          </p:cNvSpPr>
          <p:nvPr/>
        </p:nvSpPr>
        <p:spPr>
          <a:xfrm>
            <a:off x="402013" y="1511327"/>
            <a:ext cx="3034931" cy="50852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8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4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2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Acumen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Adaptation Fund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Adaptation Leader, LLC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Adapting to Change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AssuredPartners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BASE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Benecomms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BlackRock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C40 Cities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CABI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Climate Finance Advisors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Climate Resilience Consulting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Collins Climate Consulting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Credo ESG Solutions Inc.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DWS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Earth Labs Group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EBRD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Emerald Peak Private Equity</a:t>
            </a:r>
          </a:p>
        </p:txBody>
      </p:sp>
    </p:spTree>
    <p:extLst>
      <p:ext uri="{BB962C8B-B14F-4D97-AF65-F5344CB8AC3E}">
        <p14:creationId xmlns:p14="http://schemas.microsoft.com/office/powerpoint/2010/main" val="4174214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57" y="236665"/>
            <a:ext cx="8540685" cy="444159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Discussion Session I: Resilient Net Zero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4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>
          <a:xfrm>
            <a:off x="325797" y="1076207"/>
            <a:ext cx="8540685" cy="5285391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0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What is GARI’s position/statement on role of resiliency in net zero goals?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resilience a separate goal or cross-cutting net zero goals?</a:t>
            </a:r>
            <a:endParaRPr lang="en-US" sz="2000" kern="1200" dirty="0">
              <a:solidFill>
                <a:srgbClr val="000000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0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Adaptation and Resilience Investing Developments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GFANZ – asset managers, asset owners, insurers, banks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 rules proposed for climate risk disclosure</a:t>
            </a:r>
            <a:endParaRPr lang="en-US" sz="1600" kern="1200" dirty="0">
              <a:solidFill>
                <a:srgbClr val="000000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landscape on role of Resiliency in Net Zero goal-setting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ESG impacts: help, hurt or neutral to investor focus on resiliency?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justice role in focus on resiliency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0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Pote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ntial approaches to resilience goal setting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Envision a resilient net zero world, work backwards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Systems approach – building a livable society adapted to climate impacts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Scenario analysis and assumptions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 level approach,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metrics for water, agriculture, nature-based solutions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of play in KPIs for climate resilience finance</a:t>
            </a:r>
            <a:endParaRPr lang="en-US" sz="2000" kern="1200" dirty="0">
              <a:solidFill>
                <a:srgbClr val="000000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sz="2000" u="sng" kern="1200" dirty="0">
              <a:solidFill>
                <a:srgbClr val="000000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979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57" y="236665"/>
            <a:ext cx="8540685" cy="444159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Discussion Session II: GARI 2022 Discussion Paper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5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>
          <a:xfrm>
            <a:off x="322481" y="1061061"/>
            <a:ext cx="8540685" cy="5285391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u="sng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Draft Outline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Introduction </a:t>
            </a:r>
          </a:p>
          <a:p>
            <a:pPr lvl="0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What is resilience investing? Framing, definitions and taxonomy</a:t>
            </a:r>
          </a:p>
          <a:p>
            <a:pPr lvl="0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2022 Resilience investing context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Trends on global disaster – impacts on infrastructure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Regulatory and Executive actions 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Level of private sector investment in resilience data </a:t>
            </a:r>
          </a:p>
          <a:p>
            <a:pPr lvl="0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Measuring physical climate risk in investments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Survey trends – importance, approaches, limitations, success criteria (2016 v. 2022)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Survey (new) – social vulnerability, ESG, impact investing vs. physical climate risk</a:t>
            </a:r>
          </a:p>
          <a:p>
            <a:pPr lvl="0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Demand for resilience investing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Survey trends – importance, areas of investment interest (2016 vs. 2022)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Survey (new) – current resilience investments, type, amount, % (equity, debt, infra, etc.)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Survey (new or interviews) – motivations</a:t>
            </a:r>
          </a:p>
          <a:p>
            <a:pPr lvl="0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Recommendations and Next Steps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Survey, interviews and GARI convenings input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  <a:p>
            <a:pPr marL="685800" lvl="2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639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57" y="236665"/>
            <a:ext cx="8540685" cy="444159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Discussion Session III: Participant Initiative Updates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6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>
          <a:xfrm>
            <a:off x="325797" y="1064015"/>
            <a:ext cx="8540685" cy="5297583"/>
          </a:xfrm>
        </p:spPr>
        <p:txBody>
          <a:bodyPr/>
          <a:lstStyle/>
          <a:p>
            <a:pPr>
              <a:spcAft>
                <a:spcPts val="10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Brief updates from GARI participants on current initiatives</a:t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Andrew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Eil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Tata Consulting – 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insurance incentives virtual panel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Joyce Coffee, Climate Resilience Consulting – 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Ready-to-Fund Resilience project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Salim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Bensmail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 Meridian – 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Long Term Infrastructure Investors Association (LTIIA)</a:t>
            </a:r>
          </a:p>
          <a:p>
            <a:pPr lvl="1"/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Paul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Nussbaumer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PFAN - 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metrics for adaptation SME’s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Eugene Montoya, Waterfront Alliance 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– metrics for climate resilience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Brian Parham,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Lightsmith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Group – 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ASAP cohort update, April 22 investor forum</a:t>
            </a:r>
          </a:p>
          <a:p>
            <a:pPr marL="342900" lvl="1" inden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None/>
            </a:pPr>
            <a:endParaRPr lang="en-US" sz="15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None/>
            </a:pPr>
            <a:endParaRPr lang="en-US" sz="15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None/>
            </a:pPr>
            <a:endParaRPr lang="en-US" sz="15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0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Feedback &amp; Next Steps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179D5F3-7697-45C7-9095-02010AA8518A}"/>
              </a:ext>
            </a:extLst>
          </p:cNvPr>
          <p:cNvCxnSpPr>
            <a:cxnSpLocks/>
          </p:cNvCxnSpPr>
          <p:nvPr/>
        </p:nvCxnSpPr>
        <p:spPr>
          <a:xfrm>
            <a:off x="590204" y="2626822"/>
            <a:ext cx="827627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3BF1409-2643-4624-9826-89D4458222A6}"/>
              </a:ext>
            </a:extLst>
          </p:cNvPr>
          <p:cNvCxnSpPr>
            <a:cxnSpLocks/>
          </p:cNvCxnSpPr>
          <p:nvPr/>
        </p:nvCxnSpPr>
        <p:spPr>
          <a:xfrm>
            <a:off x="433861" y="1064015"/>
            <a:ext cx="827627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1AF5143-C853-4409-A653-62F11601AE3B}"/>
              </a:ext>
            </a:extLst>
          </p:cNvPr>
          <p:cNvCxnSpPr>
            <a:cxnSpLocks/>
          </p:cNvCxnSpPr>
          <p:nvPr/>
        </p:nvCxnSpPr>
        <p:spPr>
          <a:xfrm>
            <a:off x="590204" y="4209011"/>
            <a:ext cx="827627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1273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57" y="236665"/>
            <a:ext cx="8540685" cy="444159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Wrap Up and Next Steps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7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>
          <a:xfrm>
            <a:off x="325797" y="816710"/>
            <a:ext cx="8540685" cy="5285391"/>
          </a:xfrm>
        </p:spPr>
        <p:txBody>
          <a:bodyPr/>
          <a:lstStyle/>
          <a:p>
            <a:pPr marL="342900" lvl="1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Input on 2022 GARI Discussion Paper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Finalizing research questions in April / May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GARI 2022 Survey 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Targeting June 1 release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Desire to collaborate with partners on distribution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GARI 2022 Discussion Paper drafting &amp; editing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Survey response analysis, content development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GARI participants/member input welcomed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Target publishing in Fall, 2022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GARI Convenings 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June/July 2022 – London Climate Week (public/private panel)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September 2022 – New York Climate Week (investor panel)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Possible side events TBD</a:t>
            </a:r>
          </a:p>
          <a:p>
            <a:pPr marL="342900" lvl="1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4572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AutoNum type="arabicPeriod" startAt="3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4572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AutoNum type="arabicPeriod" startAt="3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4572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AutoNum type="arabicPeriod" startAt="3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2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2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Contact:  </a:t>
            </a:r>
          </a:p>
          <a:p>
            <a:pPr marL="685800" lvl="2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Lori@CollinsClimate.com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2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571707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43541</TotalTime>
  <Words>818</Words>
  <Application>Microsoft Macintosh PowerPoint</Application>
  <PresentationFormat>On-screen Show (4:3)</PresentationFormat>
  <Paragraphs>157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Muli</vt:lpstr>
      <vt:lpstr>Office Theme</vt:lpstr>
      <vt:lpstr>GARI Working Group 2022 Kickoff Meeting</vt:lpstr>
      <vt:lpstr>Meeting Agenda</vt:lpstr>
      <vt:lpstr>GARI Participants/Roll Call </vt:lpstr>
      <vt:lpstr>Discussion Session I: Resilient Net Zero</vt:lpstr>
      <vt:lpstr>Discussion Session II: GARI 2022 Discussion Paper</vt:lpstr>
      <vt:lpstr>Discussion Session III: Participant Initiative Updates</vt:lpstr>
      <vt:lpstr>Wrap Up and 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Jay Koh</dc:creator>
  <cp:lastModifiedBy>Collins, Lori T</cp:lastModifiedBy>
  <cp:revision>807</cp:revision>
  <cp:lastPrinted>2021-09-17T17:35:50Z</cp:lastPrinted>
  <dcterms:created xsi:type="dcterms:W3CDTF">2017-01-19T05:14:32Z</dcterms:created>
  <dcterms:modified xsi:type="dcterms:W3CDTF">2022-04-15T18:57:01Z</dcterms:modified>
</cp:coreProperties>
</file>