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0" r:id="rId5"/>
    <p:sldId id="280" r:id="rId6"/>
    <p:sldId id="287" r:id="rId7"/>
    <p:sldId id="286" r:id="rId8"/>
    <p:sldId id="278" r:id="rId9"/>
    <p:sldId id="288" r:id="rId10"/>
    <p:sldId id="27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Xu" initials="JX" lastIdx="2" clrIdx="0">
    <p:extLst>
      <p:ext uri="{19B8F6BF-5375-455C-9EA6-DF929625EA0E}">
        <p15:presenceInfo xmlns:p15="http://schemas.microsoft.com/office/powerpoint/2012/main" userId="S::jill.xu@lightsmithgp.com::18149f54-ba75-45de-97fe-252ba41d74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9"/>
    <a:srgbClr val="256CA1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410" autoAdjust="0"/>
  </p:normalViewPr>
  <p:slideViewPr>
    <p:cSldViewPr snapToGrid="0">
      <p:cViewPr varScale="1">
        <p:scale>
          <a:sx n="105" d="100"/>
          <a:sy n="105" d="100"/>
        </p:scale>
        <p:origin x="1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A47DC0-D5D2-406E-B874-E200626BC8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5D757-9752-4514-81BC-5575170844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C959E-E568-42F1-A66B-A0FD7BAB1E70}" type="datetimeFigureOut">
              <a:rPr lang="en-US" smtClean="0"/>
              <a:t>7/11/22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5CDDF-50B1-434C-9B0F-022FF0DC16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241FC-B64D-4389-B898-EAAD0D93CA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7894-D4C6-4CA2-938D-782C5C96D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D71D-B6FE-4710-9C47-E98D9D8302B8}" type="datetimeFigureOut">
              <a:rPr lang="en-US" smtClean="0"/>
              <a:t>7/11/22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8926-5AE0-4501-8F1C-F45E7E78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973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9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6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0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per our funders – not as much for discussion as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7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per our funders – not as much for discussion as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per our funders – not as much for discussion as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2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per our funders – not as much for discussion as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8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8926-5AE0-4501-8F1C-F45E7E78D4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442"/>
            <a:ext cx="7295834" cy="4064809"/>
          </a:xfrm>
          <a:prstGeom prst="rect">
            <a:avLst/>
          </a:prstGeom>
          <a:solidFill>
            <a:srgbClr val="256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356" y="332540"/>
            <a:ext cx="6307121" cy="3396841"/>
          </a:xfrm>
          <a:noFill/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30404"/>
            <a:ext cx="6858000" cy="1104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0C64-AF89-4D3B-9E1D-C0A529882484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71" y="1684958"/>
            <a:ext cx="745203" cy="9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34BA-8376-4711-8260-99ED5705E5A4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AE4555E-BD85-4542-BF68-94219BDDC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657" y="188537"/>
            <a:ext cx="8540685" cy="5184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: Diagonal Corners Rounded 11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BA98-163C-47B7-86D5-76D26E268E2D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5DF29B8-010B-49DC-BE8B-9FC5F480D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01657" y="188537"/>
            <a:ext cx="8540685" cy="51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: Diagonal Corners Rounded 11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6311"/>
            <a:ext cx="7886700" cy="577554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295834" cy="3053951"/>
          </a:xfrm>
          <a:prstGeom prst="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600" y="1060651"/>
            <a:ext cx="745203" cy="9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Autofit/>
          </a:bodyPr>
          <a:lstStyle>
            <a:lvl1pPr>
              <a:defRPr sz="2800" b="1">
                <a:latin typeface="Muli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82" y="1769165"/>
            <a:ext cx="8540685" cy="44077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C89C-6F3A-427D-B63E-0BC7CAA7E315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fld id="{7888A408-8071-4A4F-868D-E586BE5669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64124" y="6361598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7768CBEA-A716-4ACC-88EA-C25D76533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: Diagonal Corners Rounded 8"/>
          <p:cNvSpPr/>
          <p:nvPr userDrawn="1"/>
        </p:nvSpPr>
        <p:spPr>
          <a:xfrm>
            <a:off x="110516" y="746096"/>
            <a:ext cx="8940554" cy="65988"/>
          </a:xfrm>
          <a:prstGeom prst="round2DiagRect">
            <a:avLst/>
          </a:prstGeom>
          <a:solidFill>
            <a:srgbClr val="256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>
                <a:latin typeface="Muli" pitchFamily="2" charset="77"/>
              </a:defRPr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>
                <a:latin typeface="Muli" pitchFamily="2" charset="77"/>
              </a:defRPr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>
                <a:latin typeface="Muli" pitchFamily="2" charset="77"/>
              </a:defRPr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>
                <a:latin typeface="Muli" pitchFamily="2" charset="77"/>
              </a:defRPr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>
                <a:latin typeface="Muli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83" y="123941"/>
            <a:ext cx="420648" cy="52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34911"/>
            <a:ext cx="7886700" cy="332756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F6D-1C8C-4467-8422-4C71D583ADFA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E3EE638-E09D-4DF7-96EE-E714A70C8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  <p:sp>
        <p:nvSpPr>
          <p:cNvPr id="10" name="Rectangle: Diagonal Corners Rounded 8">
            <a:extLst>
              <a:ext uri="{FF2B5EF4-FFF2-40B4-BE49-F238E27FC236}">
                <a16:creationId xmlns:a16="http://schemas.microsoft.com/office/drawing/2014/main" id="{F7DBA848-DA22-9149-9870-4E44AEB5030F}"/>
              </a:ext>
            </a:extLst>
          </p:cNvPr>
          <p:cNvSpPr/>
          <p:nvPr userDrawn="1"/>
        </p:nvSpPr>
        <p:spPr>
          <a:xfrm>
            <a:off x="110516" y="746096"/>
            <a:ext cx="8940554" cy="65988"/>
          </a:xfrm>
          <a:prstGeom prst="round2DiagRect">
            <a:avLst/>
          </a:prstGeom>
          <a:solidFill>
            <a:srgbClr val="256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5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57" y="1734582"/>
            <a:ext cx="4213193" cy="4442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34582"/>
            <a:ext cx="4213192" cy="44423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71CC-5A3A-4EC2-846C-E2DC3B81E82F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C60D970-56F1-47D1-952F-3E2262A12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57" y="188537"/>
            <a:ext cx="8540685" cy="5184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/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/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/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: Diagonal Corners Rounded 13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5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57" y="1759226"/>
            <a:ext cx="4289197" cy="78332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57" y="2542552"/>
            <a:ext cx="4289197" cy="3443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0854" y="1759226"/>
            <a:ext cx="4251487" cy="78332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0854" y="2542552"/>
            <a:ext cx="4251487" cy="3443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FE0E-320D-4994-AC21-27D5CB577F7C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EFEF2CE-5374-4997-9ACE-1E209A00EA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1657" y="188537"/>
            <a:ext cx="8540685" cy="5184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/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/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/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: Diagonal Corners Rounded 15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B43A-4DF7-4495-89D9-97E8A715EA06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E2012B6-10A2-47C7-B1F1-38E7A02AD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657" y="188537"/>
            <a:ext cx="8540685" cy="5184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/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/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/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: Diagonal Corners Rounded 11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C33A-C9BC-4F6A-A912-9F6595068D3F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E2012B6-10A2-47C7-B1F1-38E7A02ADA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657" y="188537"/>
            <a:ext cx="8540685" cy="5184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/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/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/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: Diagonal Corners Rounded 13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24879"/>
            <a:ext cx="4629150" cy="44617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15209"/>
            <a:ext cx="2949178" cy="37714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A581-C282-47A1-BF43-9D40533AD9A1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C49ECB8-6C41-4F0B-89BE-ADD14F29F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628650" y="1724878"/>
            <a:ext cx="2950369" cy="6903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657" y="188537"/>
            <a:ext cx="8540685" cy="51847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/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/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/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: Diagonal Corners Rounded 14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08922"/>
            <a:ext cx="2949178" cy="6162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808922"/>
            <a:ext cx="4629150" cy="405212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25148"/>
            <a:ext cx="2949178" cy="34438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95F1-6FB0-4120-9ECF-7432300295C3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4590C2-1C58-4190-845B-9A28CCDD5A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01657" y="188537"/>
            <a:ext cx="8540685" cy="518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325797" y="917711"/>
            <a:ext cx="8540685" cy="637485"/>
          </a:xfrm>
        </p:spPr>
        <p:txBody>
          <a:bodyPr>
            <a:noAutofit/>
          </a:bodyPr>
          <a:lstStyle>
            <a:lvl1pPr marL="1714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/>
            </a:lvl1pPr>
            <a:lvl2pPr marL="5143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/>
            </a:lvl2pPr>
            <a:lvl3pPr marL="8572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/>
            </a:lvl3pPr>
            <a:lvl4pPr marL="12001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4pPr>
            <a:lvl5pPr marL="1543050" indent="-171450"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: Diagonal Corners Rounded 13"/>
          <p:cNvSpPr/>
          <p:nvPr userDrawn="1"/>
        </p:nvSpPr>
        <p:spPr>
          <a:xfrm>
            <a:off x="122548" y="746096"/>
            <a:ext cx="8940554" cy="65988"/>
          </a:xfrm>
          <a:prstGeom prst="round2DiagRect">
            <a:avLst/>
          </a:prstGeom>
          <a:solidFill>
            <a:srgbClr val="256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285" y="6005995"/>
            <a:ext cx="559882" cy="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5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7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6057"/>
            <a:ext cx="7886700" cy="496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BEBB-F293-42B5-B282-174281866FC2}" type="datetime1">
              <a:rPr lang="en-US" smtClean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li" pitchFamily="2" charset="77"/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CBEA-A716-4ACC-88EA-C25D76533F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74" r:id="rId7"/>
    <p:sldLayoutId id="2147483769" r:id="rId8"/>
    <p:sldLayoutId id="2147483770" r:id="rId9"/>
    <p:sldLayoutId id="2147483771" r:id="rId10"/>
    <p:sldLayoutId id="2147483772" r:id="rId11"/>
    <p:sldLayoutId id="214748377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donclimateactionweek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62584" y="4730404"/>
            <a:ext cx="6858000" cy="16259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Presented to: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b="1" dirty="0">
                <a:solidFill>
                  <a:srgbClr val="256C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 Participants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Zoom Videoconference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27 June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GARI Working Group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June 2022 Meeting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during London Climate Action Week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4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5797" y="1048337"/>
            <a:ext cx="8540685" cy="690522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Date/Time: 10:45 to 12:30 pm EST on Monday, 27 June 2022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85383"/>
              </p:ext>
            </p:extLst>
          </p:nvPr>
        </p:nvGraphicFramePr>
        <p:xfrm>
          <a:off x="595086" y="1627730"/>
          <a:ext cx="7905820" cy="32402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70778">
                  <a:extLst>
                    <a:ext uri="{9D8B030D-6E8A-4147-A177-3AD203B41FA5}">
                      <a16:colId xmlns:a16="http://schemas.microsoft.com/office/drawing/2014/main" val="917589919"/>
                    </a:ext>
                  </a:extLst>
                </a:gridCol>
                <a:gridCol w="6635042">
                  <a:extLst>
                    <a:ext uri="{9D8B030D-6E8A-4147-A177-3AD203B41FA5}">
                      <a16:colId xmlns:a16="http://schemas.microsoft.com/office/drawing/2014/main" val="2170996757"/>
                    </a:ext>
                  </a:extLst>
                </a:gridCol>
              </a:tblGrid>
              <a:tr h="3070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877853"/>
                  </a:ext>
                </a:extLst>
              </a:tr>
              <a:tr h="477357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10:45 – 11:00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log on to Zoom videoconference platform*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644267"/>
                  </a:ext>
                </a:extLst>
              </a:tr>
              <a:tr h="4773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– 11:05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Introductory Remarks (GARI Chair – Jay Koh) and Lori Collins, Strategic Advisor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725387"/>
                  </a:ext>
                </a:extLst>
              </a:tr>
              <a:tr h="4773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11:05 – 11:20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GARI Participant Introductions/Roll Call</a:t>
                      </a:r>
                      <a:endParaRPr kumimoji="0" lang="en-US" altLang="en-US" sz="1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388838"/>
                  </a:ext>
                </a:extLst>
              </a:tr>
              <a:tr h="4773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 – 11:45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Session I: Public/Private Financing for Resilience</a:t>
                      </a:r>
                      <a:endParaRPr kumimoji="0" lang="en-US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altLang="en-US" sz="14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Panel and open discussion led by John Chow and Stacy Swann of WSP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054901"/>
                  </a:ext>
                </a:extLst>
              </a:tr>
              <a:tr h="4773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11:45 – 12:15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Session II: Updates on adaptation and resilience initiatives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954470"/>
                  </a:ext>
                </a:extLst>
              </a:tr>
              <a:tr h="4773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12:15 – 12:30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Wrap up and Next Steps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8852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A0DCD6-9EDD-BC4C-986B-36F9A0BD5037}"/>
              </a:ext>
            </a:extLst>
          </p:cNvPr>
          <p:cNvSpPr txBox="1"/>
          <p:nvPr/>
        </p:nvSpPr>
        <p:spPr>
          <a:xfrm>
            <a:off x="594736" y="5670668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* Note: Upon logging on to the platform, you will initially be placed in a Zoom “waiting room” where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 GARI team member will then grant you entry into the videoconference. </a:t>
            </a:r>
          </a:p>
        </p:txBody>
      </p:sp>
    </p:spTree>
    <p:extLst>
      <p:ext uri="{BB962C8B-B14F-4D97-AF65-F5344CB8AC3E}">
        <p14:creationId xmlns:p14="http://schemas.microsoft.com/office/powerpoint/2010/main" val="11821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GARI Participants/Roll Call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AC21F1-2271-0A45-AEE2-E740179D6464}"/>
              </a:ext>
            </a:extLst>
          </p:cNvPr>
          <p:cNvSpPr txBox="1">
            <a:spLocks/>
          </p:cNvSpPr>
          <p:nvPr/>
        </p:nvSpPr>
        <p:spPr>
          <a:xfrm>
            <a:off x="301657" y="1511784"/>
            <a:ext cx="3117563" cy="5675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9EC3756-DD24-494D-8607-3F71FA41ABCD}"/>
              </a:ext>
            </a:extLst>
          </p:cNvPr>
          <p:cNvSpPr txBox="1">
            <a:spLocks/>
          </p:cNvSpPr>
          <p:nvPr/>
        </p:nvSpPr>
        <p:spPr>
          <a:xfrm>
            <a:off x="3161970" y="1446468"/>
            <a:ext cx="3186113" cy="508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0156B5-1845-6042-8BDD-98ADE9A62C3F}"/>
              </a:ext>
            </a:extLst>
          </p:cNvPr>
          <p:cNvSpPr txBox="1">
            <a:spLocks/>
          </p:cNvSpPr>
          <p:nvPr/>
        </p:nvSpPr>
        <p:spPr>
          <a:xfrm>
            <a:off x="6093723" y="1446468"/>
            <a:ext cx="2854687" cy="5359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3EE1C-6599-A748-BC91-C6306533275E}"/>
              </a:ext>
            </a:extLst>
          </p:cNvPr>
          <p:cNvSpPr txBox="1"/>
          <p:nvPr/>
        </p:nvSpPr>
        <p:spPr>
          <a:xfrm>
            <a:off x="301656" y="944534"/>
            <a:ext cx="864675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If you would prefer not to be named during roll-call, please feel free to remain silent as we move through the list of organizations. Please say your name, role, organization, and where you are dialing in from.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4C23935-C82B-9240-927F-E128B6E57092}"/>
              </a:ext>
            </a:extLst>
          </p:cNvPr>
          <p:cNvSpPr txBox="1">
            <a:spLocks/>
          </p:cNvSpPr>
          <p:nvPr/>
        </p:nvSpPr>
        <p:spPr>
          <a:xfrm>
            <a:off x="3239010" y="1511783"/>
            <a:ext cx="3034931" cy="508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Environmental Defense Fund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Global Futures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ICF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IIGCC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Impax 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Lightsmith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MARBE 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Miami-Dade County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Nixon Peabody LLP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NYSERDA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 Planet Ventures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OSSEDI Malawi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PGIM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Planalytics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99A92BA-AA31-43E1-AF57-7189D2AA85A5}"/>
              </a:ext>
            </a:extLst>
          </p:cNvPr>
          <p:cNvSpPr txBox="1">
            <a:spLocks/>
          </p:cNvSpPr>
          <p:nvPr/>
        </p:nvSpPr>
        <p:spPr>
          <a:xfrm>
            <a:off x="5992803" y="1471514"/>
            <a:ext cx="3031811" cy="508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Private Finance Advisory Network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RMSI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S&amp;P Global Ratings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San Francisco Public Utilities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ScoreData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Tata Consulting/TCS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Thrive Consulting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UC Berkeley Goldman School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UDYAMA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UNDP (2)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Waterfront Alliance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World Bank Group/GEF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WSP (multiple)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WTW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YAPU (2)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7414CCC-4280-FB41-9A38-DC242C19244D}"/>
              </a:ext>
            </a:extLst>
          </p:cNvPr>
          <p:cNvSpPr txBox="1">
            <a:spLocks/>
          </p:cNvSpPr>
          <p:nvPr/>
        </p:nvSpPr>
        <p:spPr>
          <a:xfrm>
            <a:off x="340228" y="1511327"/>
            <a:ext cx="3034931" cy="508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4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2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50000"/>
                </a:schemeClr>
              </a:buClr>
              <a:buFont typeface="Calibri" panose="020F0502020204030204" pitchFamily="34" charset="0"/>
              <a:buChar char="+"/>
              <a:defRPr sz="11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Acumen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AfriBot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Aspen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CGAP (2)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City of Alexandria (2)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 Adaptation Works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 Bonds Initiative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 Policy Initiative (2)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 Resilience Consulting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GIZ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 - UK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Earth Labs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EHAB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Emerald Peak Private Equity</a:t>
            </a:r>
          </a:p>
        </p:txBody>
      </p:sp>
    </p:spTree>
    <p:extLst>
      <p:ext uri="{BB962C8B-B14F-4D97-AF65-F5344CB8AC3E}">
        <p14:creationId xmlns:p14="http://schemas.microsoft.com/office/powerpoint/2010/main" val="417421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Session I: Public/Private Financing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03376" y="914748"/>
            <a:ext cx="8540685" cy="33227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Moderators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Chow, Stacy Swann of WSP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Climate Action Week (LCAW) 2022</a:t>
            </a:r>
          </a:p>
          <a:p>
            <a:pPr algn="l"/>
            <a:r>
              <a:rPr lang="en-US" sz="2000" dirty="0">
                <a:hlinkClick r:id="rId3"/>
              </a:rPr>
              <a:t>Home | London Climate Action Week</a:t>
            </a:r>
            <a:endParaRPr lang="en-US" sz="2000" dirty="0"/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https://www.londonclimateactionweek.org/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Globally/ collectively deliver the outcomes of COP26 in during global recovery and shape adaptation action towards COP27.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Focused on delivering on our shared Glasgow promises in a time of crisis. </a:t>
            </a: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Overarching themes of LCAW 2022</a:t>
            </a:r>
          </a:p>
          <a:p>
            <a:pPr lvl="1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1)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Green, Fair and Resilient Transitions, </a:t>
            </a:r>
          </a:p>
          <a:p>
            <a:pPr lvl="1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2)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The Road to COP27 for Ambition &amp; Adaptation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</a:p>
          <a:p>
            <a:pPr lvl="1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3) Creating a Sustainable, Net Zero London and </a:t>
            </a:r>
          </a:p>
          <a:p>
            <a:pPr lvl="1"/>
            <a:r>
              <a:rPr lang="en-US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4)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Whole of Society Climate Mobilisation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768AE1-276D-45D0-AE93-71371D22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15" y="680824"/>
            <a:ext cx="2664116" cy="20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3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Session I: Public/Private Financing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5797" y="1076207"/>
            <a:ext cx="8540685" cy="528539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Moderator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John Chow and Stacy Swann of WSP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en-US" sz="20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questions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city, regional, state, national, international perspectives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000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welcome to parti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cipate)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kinds of needs does your organization have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investments in resilience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particularly infrastructure?</a:t>
            </a:r>
          </a:p>
          <a:p>
            <a:pPr marL="685800" lvl="1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 you considered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leveraging public balance sheets - either through PPPs or other ways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finance resilience investments?</a:t>
            </a:r>
          </a:p>
          <a:p>
            <a:pPr marL="685800" lvl="1" indent="-3429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 are some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challenges/roadblocks to be able to unlock financing for public resilience investments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  What changes could be made?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u="sng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1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Session I: Public/Private Financing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2482" y="878515"/>
            <a:ext cx="8191324" cy="22601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Climate Action Week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21 events filtering for “Finance”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u="sng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81040-4357-45B6-8BAA-1C82F54F8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5" y="2121365"/>
            <a:ext cx="8143045" cy="44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Session I: Public/Private Financing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2482" y="878515"/>
            <a:ext cx="8191324" cy="226010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Climate Action Week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 of events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relevant to our topic</a:t>
            </a:r>
            <a:endParaRPr lang="en-US" sz="2000" u="sng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6/28: Climate Investment Summit 2022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6/29: Catalysing bank climate action – lessons from the inside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6/29: How MDBs support countries to deliver long-term strategies?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6/30:  Harnessing power of UK retail investment in low-carbon Africa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6/30: Carbon Markets Summit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6/30: Building/financing climate-resilient agriculture/food in Africa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7/1: New ways of investing at local level to reach net-zero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GARI participation in COP events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GARI invited every year to participate in the High Level Roundtable on Resilience as part of the Marrakech Partnership for Climate Action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Hold the Climate Resilience and Adaptation Investment side events with IDB and GEF for every COP since COP22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Session II: Participant Initiative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5797" y="1064015"/>
            <a:ext cx="8540685" cy="529758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Brief updates from GARI participants on current initiatives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Andrew Eil, Tata Consulting 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collaboration on GARI virtual speaker series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Mallory St. Claire, Aspen Institute 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ANDE program/climate resilience metrics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Arun Kashyap, Global Futures Group 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Debt-for-Climate Swaps, Insurance &amp; Blended Finance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Eugene Montoya, Waterfront Alliance 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WEDG waterfront design guidelines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Danielle Boyd, IIGCC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– partnership update</a:t>
            </a: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Feedback &amp; Next Steps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79D5F3-7697-45C7-9095-02010AA8518A}"/>
              </a:ext>
            </a:extLst>
          </p:cNvPr>
          <p:cNvCxnSpPr>
            <a:cxnSpLocks/>
          </p:cNvCxnSpPr>
          <p:nvPr/>
        </p:nvCxnSpPr>
        <p:spPr>
          <a:xfrm>
            <a:off x="590204" y="2903838"/>
            <a:ext cx="8252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BF1409-2643-4624-9826-89D4458222A6}"/>
              </a:ext>
            </a:extLst>
          </p:cNvPr>
          <p:cNvCxnSpPr>
            <a:cxnSpLocks/>
          </p:cNvCxnSpPr>
          <p:nvPr/>
        </p:nvCxnSpPr>
        <p:spPr>
          <a:xfrm>
            <a:off x="433861" y="1064015"/>
            <a:ext cx="8276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AF5143-C853-4409-A653-62F11601AE3B}"/>
              </a:ext>
            </a:extLst>
          </p:cNvPr>
          <p:cNvCxnSpPr>
            <a:cxnSpLocks/>
          </p:cNvCxnSpPr>
          <p:nvPr/>
        </p:nvCxnSpPr>
        <p:spPr>
          <a:xfrm>
            <a:off x="590204" y="4209011"/>
            <a:ext cx="82762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7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57" y="236665"/>
            <a:ext cx="8540685" cy="444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Wrap Up and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CBEA-A716-4ACC-88EA-C25D76533F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5797" y="816710"/>
            <a:ext cx="8540685" cy="5285391"/>
          </a:xfrm>
        </p:spPr>
        <p:txBody>
          <a:bodyPr/>
          <a:lstStyle/>
          <a:p>
            <a:pPr marL="685800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GARI 2022 Survey –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please respond!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Survey results will contribute to making the GARI 2022 discussion paper most effective in meeting the interests of the private sector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your inbox - will send again directly to today’s participants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Collaboration on distribution with IIGCC and CCRI 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GARI 2022 Discussion Paper 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Survey response analysis, content development this summer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GARI participants/member input welcomed – working team involved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publishing in Fall, 2022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GARI Convening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September 28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at New York offices of Nixon Peabody 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investor panel planned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New York Climate Week updates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Possible side events TBD</a:t>
            </a:r>
          </a:p>
          <a:p>
            <a:pPr marL="342900" lvl="1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 startAt="3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 startAt="3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AutoNum type="arabicPeriod" startAt="3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1707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2020d7d-77c8-4294-a427-590ee8eb3328" origin="userSelected"/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mMjAyMGQ3ZC03N2M4LTQyOTQtYTQyNy01OTBlZThlYjMzMjgiIG9yaWdpbj0idXNlclNlbGVjdGVkIiAvPjxVc2VyTmFtZT5DT1JQXENob3c8L1VzZXJOYW1lPjxEYXRlVGltZT42LzI3LzIwMjIgNDoyMDo0MSBBTTwvRGF0ZVRpbWU+PExhYmVsU3RyaW5nPk5vIE1hcmtpbmc8L0xhYmVsU3RyaW5nPjwvaXRlbT48L2xhYmVsSGlzdG9yeT4=</Value>
</WrappedLabelHistory>
</file>

<file path=customXml/itemProps1.xml><?xml version="1.0" encoding="utf-8"?>
<ds:datastoreItem xmlns:ds="http://schemas.openxmlformats.org/officeDocument/2006/customXml" ds:itemID="{2A1CB14C-258D-4FBD-A287-1A63BB2EC941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DD7D9CDE-4004-4BD9-B05A-13EE1373AE77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44200</TotalTime>
  <Words>956</Words>
  <Application>Microsoft Macintosh PowerPoint</Application>
  <PresentationFormat>On-screen Show (4:3)</PresentationFormat>
  <Paragraphs>172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Muli</vt:lpstr>
      <vt:lpstr>Office Theme</vt:lpstr>
      <vt:lpstr>GARI Working Group June 2022 Meeting during London Climate Action Week</vt:lpstr>
      <vt:lpstr>Meeting Agenda</vt:lpstr>
      <vt:lpstr>GARI Participants/Roll Call </vt:lpstr>
      <vt:lpstr>Discussion Session I: Public/Private Financing</vt:lpstr>
      <vt:lpstr>Discussion Session I: Public/Private Financing</vt:lpstr>
      <vt:lpstr>Discussion Session I: Public/Private Financing</vt:lpstr>
      <vt:lpstr>Discussion Session I: Public/Private Financing</vt:lpstr>
      <vt:lpstr>Discussion Session II: Participant Initiative Updates</vt:lpstr>
      <vt:lpstr>Wrap Up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Koh</dc:creator>
  <cp:lastModifiedBy>Collins, Lori T</cp:lastModifiedBy>
  <cp:revision>832</cp:revision>
  <cp:lastPrinted>2021-09-17T17:35:50Z</cp:lastPrinted>
  <dcterms:created xsi:type="dcterms:W3CDTF">2017-01-19T05:14:32Z</dcterms:created>
  <dcterms:modified xsi:type="dcterms:W3CDTF">2022-07-11T21:55:47Z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e091f3bf-eba2-4f2e-ad36-715fac2ede47</vt:lpwstr>
  </property>
  <property fmtid="{D5CDD505-2E9C-101B-9397-08002B2CF9AE}" pid="3" name="bjDocumentSecurityLabel">
    <vt:lpwstr>No Marking</vt:lpwstr>
  </property>
  <property fmtid="{D5CDD505-2E9C-101B-9397-08002B2CF9AE}" pid="4" name="bjClsUserRVM">
    <vt:lpwstr>[]</vt:lpwstr>
  </property>
  <property fmtid="{D5CDD505-2E9C-101B-9397-08002B2CF9AE}" pid="5" name="bjSaver">
    <vt:lpwstr>MQaefAPmrLOGZQF0US12z256O3u4j8mM</vt:lpwstr>
  </property>
  <property fmtid="{D5CDD505-2E9C-101B-9397-08002B2CF9AE}" pid="6" name="bjLabelHistoryID">
    <vt:lpwstr>{DD7D9CDE-4004-4BD9-B05A-13EE1373AE77}</vt:lpwstr>
  </property>
</Properties>
</file>