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3"/>
  </p:sldMasterIdLst>
  <p:notesMasterIdLst>
    <p:notesMasterId r:id="rId13"/>
  </p:notesMasterIdLst>
  <p:handoutMasterIdLst>
    <p:handoutMasterId r:id="rId14"/>
  </p:handoutMasterIdLst>
  <p:sldIdLst>
    <p:sldId id="256" r:id="rId4"/>
    <p:sldId id="260" r:id="rId5"/>
    <p:sldId id="287" r:id="rId6"/>
    <p:sldId id="274" r:id="rId7"/>
    <p:sldId id="284" r:id="rId8"/>
    <p:sldId id="290" r:id="rId9"/>
    <p:sldId id="292" r:id="rId10"/>
    <p:sldId id="289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 Xu" initials="JX" lastIdx="2" clrIdx="0">
    <p:extLst>
      <p:ext uri="{19B8F6BF-5375-455C-9EA6-DF929625EA0E}">
        <p15:presenceInfo xmlns:p15="http://schemas.microsoft.com/office/powerpoint/2012/main" userId="S::jill.xu@lightsmithgp.com::18149f54-ba75-45de-97fe-252ba41d74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A9"/>
    <a:srgbClr val="256CA1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375" autoAdjust="0"/>
  </p:normalViewPr>
  <p:slideViewPr>
    <p:cSldViewPr snapToGrid="0">
      <p:cViewPr varScale="1">
        <p:scale>
          <a:sx n="104" d="100"/>
          <a:sy n="104" d="100"/>
        </p:scale>
        <p:origin x="196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704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A47DC0-D5D2-406E-B874-E200626BC8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A5D757-9752-4514-81BC-5575170844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C959E-E568-42F1-A66B-A0FD7BAB1E70}" type="datetimeFigureOut">
              <a:rPr lang="en-US" smtClean="0"/>
              <a:t>10/15/22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5CDDF-50B1-434C-9B0F-022FF0DC16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241FC-B64D-4389-B898-EAAD0D93CA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17894-D4C6-4CA2-938D-782C5C96D4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1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AD71D-B6FE-4710-9C47-E98D9D8302B8}" type="datetimeFigureOut">
              <a:rPr lang="en-US" smtClean="0"/>
              <a:t>10/15/22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8926-5AE0-4501-8F1C-F45E7E78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9739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96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6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per our funders – not as much for discussion as next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474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37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7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65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10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442"/>
            <a:ext cx="7295834" cy="4064809"/>
          </a:xfrm>
          <a:prstGeom prst="rect">
            <a:avLst/>
          </a:prstGeom>
          <a:solidFill>
            <a:srgbClr val="256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356" y="332540"/>
            <a:ext cx="6307121" cy="3396841"/>
          </a:xfrm>
          <a:noFill/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30404"/>
            <a:ext cx="6858000" cy="1104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0C64-AF89-4D3B-9E1D-C0A529882484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0871" y="1684958"/>
            <a:ext cx="745203" cy="9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7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4BA-8376-4711-8260-99ED5705E5A4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AE4555E-BD85-4542-BF68-94219BDDC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: Diagonal Corners Rounded 11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2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BA98-163C-47B7-86D5-76D26E268E2D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5DF29B8-010B-49DC-BE8B-9FC5F480D6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01657" y="188537"/>
            <a:ext cx="8540685" cy="518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: Diagonal Corners Rounded 11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27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36311"/>
            <a:ext cx="7886700" cy="577554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7295834" cy="3053951"/>
          </a:xfrm>
          <a:prstGeom prst="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1600" y="1060651"/>
            <a:ext cx="745203" cy="9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4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Autofit/>
          </a:bodyPr>
          <a:lstStyle>
            <a:lvl1pPr>
              <a:defRPr sz="2800" b="1">
                <a:latin typeface="Muli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82" y="1769165"/>
            <a:ext cx="8540685" cy="4407798"/>
          </a:xfrm>
        </p:spPr>
        <p:txBody>
          <a:bodyPr/>
          <a:lstStyle>
            <a:lvl1pPr>
              <a:defRPr>
                <a:latin typeface="Muli" pitchFamily="2" charset="77"/>
              </a:defRPr>
            </a:lvl1pPr>
            <a:lvl2pPr>
              <a:defRPr>
                <a:latin typeface="Muli" pitchFamily="2" charset="77"/>
              </a:defRPr>
            </a:lvl2pPr>
            <a:lvl3pPr>
              <a:defRPr>
                <a:latin typeface="Muli" pitchFamily="2" charset="77"/>
              </a:defRPr>
            </a:lvl3pPr>
            <a:lvl4pPr>
              <a:defRPr>
                <a:latin typeface="Muli" pitchFamily="2" charset="77"/>
              </a:defRPr>
            </a:lvl4pPr>
            <a:lvl5pPr>
              <a:defRPr>
                <a:latin typeface="Muli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C89C-6F3A-427D-B63E-0BC7CAA7E315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fld id="{7888A408-8071-4A4F-868D-E586BE5669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64124" y="6361598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7768CBEA-A716-4ACC-88EA-C25D76533F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: Diagonal Corners Rounded 8"/>
          <p:cNvSpPr/>
          <p:nvPr userDrawn="1"/>
        </p:nvSpPr>
        <p:spPr>
          <a:xfrm>
            <a:off x="110516" y="746096"/>
            <a:ext cx="8940554" cy="65988"/>
          </a:xfrm>
          <a:prstGeom prst="round2DiagRect">
            <a:avLst/>
          </a:prstGeom>
          <a:solidFill>
            <a:srgbClr val="256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>
                <a:latin typeface="Muli" pitchFamily="2" charset="77"/>
              </a:defRPr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>
                <a:latin typeface="Muli" pitchFamily="2" charset="77"/>
              </a:defRPr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>
                <a:latin typeface="Muli" pitchFamily="2" charset="77"/>
              </a:defRPr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>
                <a:latin typeface="Muli" pitchFamily="2" charset="77"/>
              </a:defRPr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>
                <a:latin typeface="Muli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7283" y="123941"/>
            <a:ext cx="420648" cy="52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6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34911"/>
            <a:ext cx="7886700" cy="332756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F6D-1C8C-4467-8422-4C71D583ADFA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E3EE638-E09D-4DF7-96EE-E714A70C82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  <p:sp>
        <p:nvSpPr>
          <p:cNvPr id="10" name="Rectangle: Diagonal Corners Rounded 8">
            <a:extLst>
              <a:ext uri="{FF2B5EF4-FFF2-40B4-BE49-F238E27FC236}">
                <a16:creationId xmlns:a16="http://schemas.microsoft.com/office/drawing/2014/main" id="{F7DBA848-DA22-9149-9870-4E44AEB5030F}"/>
              </a:ext>
            </a:extLst>
          </p:cNvPr>
          <p:cNvSpPr/>
          <p:nvPr userDrawn="1"/>
        </p:nvSpPr>
        <p:spPr>
          <a:xfrm>
            <a:off x="110516" y="746096"/>
            <a:ext cx="8940554" cy="65988"/>
          </a:xfrm>
          <a:prstGeom prst="round2DiagRect">
            <a:avLst/>
          </a:prstGeom>
          <a:solidFill>
            <a:srgbClr val="256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5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57" y="1734582"/>
            <a:ext cx="4213193" cy="44423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34582"/>
            <a:ext cx="4213192" cy="44423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71CC-5A3A-4EC2-846C-E2DC3B81E82F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C60D970-56F1-47D1-952F-3E2262A12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: Diagonal Corners Rounded 13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5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657" y="1759226"/>
            <a:ext cx="4289197" cy="78332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1657" y="2542552"/>
            <a:ext cx="4289197" cy="3443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0854" y="1759226"/>
            <a:ext cx="4251487" cy="78332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0854" y="2542552"/>
            <a:ext cx="4251487" cy="3443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FE0E-320D-4994-AC21-27D5CB577F7C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EFEF2CE-5374-4997-9ACE-1E209A00EA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ectangle: Diagonal Corners Rounded 15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6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B43A-4DF7-4495-89D9-97E8A715EA06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E2012B6-10A2-47C7-B1F1-38E7A02ADA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: Diagonal Corners Rounded 11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C33A-C9BC-4F6A-A912-9F6595068D3F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E2012B6-10A2-47C7-B1F1-38E7A02ADA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: Diagonal Corners Rounded 13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7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24879"/>
            <a:ext cx="4629150" cy="446179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15209"/>
            <a:ext cx="2949178" cy="377145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EA581-C282-47A1-BF43-9D40533AD9A1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C49ECB8-6C41-4F0B-89BE-ADD14F29F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28650" y="1724878"/>
            <a:ext cx="2950369" cy="69033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: Diagonal Corners Rounded 14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3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808922"/>
            <a:ext cx="2949178" cy="61622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808922"/>
            <a:ext cx="4629150" cy="405212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25148"/>
            <a:ext cx="2949178" cy="344384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95F1-6FB0-4120-9ECF-7432300295C3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4590C2-1C58-4190-845B-9A28CCDD5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301657" y="188537"/>
            <a:ext cx="8540685" cy="518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: Diagonal Corners Rounded 13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25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77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6057"/>
            <a:ext cx="7886700" cy="4960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BEBB-F293-42B5-B282-174281866FC2}" type="datetime1">
              <a:rPr lang="en-US" smtClean="0"/>
              <a:t>10/15/22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uli" pitchFamily="2" charset="77"/>
              </a:defRPr>
            </a:lvl1pPr>
          </a:lstStyle>
          <a:p>
            <a:r>
              <a:rPr lang="en-US" dirty="0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CBEA-A716-4ACC-88EA-C25D76533F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6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74" r:id="rId7"/>
    <p:sldLayoutId id="2147483769" r:id="rId8"/>
    <p:sldLayoutId id="2147483770" r:id="rId9"/>
    <p:sldLayoutId id="2147483771" r:id="rId10"/>
    <p:sldLayoutId id="2147483772" r:id="rId11"/>
    <p:sldLayoutId id="2147483775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862584" y="4730404"/>
            <a:ext cx="6858000" cy="162594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Presented to: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600" b="1" dirty="0">
                <a:solidFill>
                  <a:srgbClr val="256C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 Participants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Hybrid: In Person and Zoom Videoconference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 September 2022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GARI Working Group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Meeting During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NY Climate Week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4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Meeting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48337"/>
            <a:ext cx="8540685" cy="690522"/>
          </a:xfrm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Date/Time: 9:00 to 11:30 pm EST on Monday, 19 September 2022</a:t>
            </a:r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136891"/>
              </p:ext>
            </p:extLst>
          </p:nvPr>
        </p:nvGraphicFramePr>
        <p:xfrm>
          <a:off x="595086" y="1627730"/>
          <a:ext cx="7905820" cy="353519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70778">
                  <a:extLst>
                    <a:ext uri="{9D8B030D-6E8A-4147-A177-3AD203B41FA5}">
                      <a16:colId xmlns:a16="http://schemas.microsoft.com/office/drawing/2014/main" val="917589919"/>
                    </a:ext>
                  </a:extLst>
                </a:gridCol>
                <a:gridCol w="6635042">
                  <a:extLst>
                    <a:ext uri="{9D8B030D-6E8A-4147-A177-3AD203B41FA5}">
                      <a16:colId xmlns:a16="http://schemas.microsoft.com/office/drawing/2014/main" val="2170996757"/>
                    </a:ext>
                  </a:extLst>
                </a:gridCol>
              </a:tblGrid>
              <a:tr h="307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 Item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877853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 – 9:05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&amp; Introductory Remarks (GARI Chair – Jay Koh)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1644267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9:05 – 9:15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GARI Participant Introductions</a:t>
                      </a:r>
                      <a:endParaRPr kumimoji="0" lang="en-US" altLang="en-US" sz="14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9725387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9:15 – 10:15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 Session I: State of Investment in Resilience</a:t>
                      </a:r>
                      <a:endParaRPr kumimoji="0" lang="en-US" altLang="en-US" sz="14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US" altLang="en-US" sz="140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Investor Panel discussion led by Emilie </a:t>
                      </a:r>
                      <a:r>
                        <a:rPr kumimoji="0" lang="en-US" altLang="en-US" sz="1400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Mazzacurati</a:t>
                      </a:r>
                      <a:endParaRPr kumimoji="0" lang="en-US" altLang="en-US" sz="140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88838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10:15 – 10:30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 and networking</a:t>
                      </a:r>
                      <a:endParaRPr kumimoji="0" lang="en-US" altLang="en-US" sz="140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7054901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 –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Discussion Session II: Paths Forward for Resilience Investments</a:t>
                      </a:r>
                    </a:p>
                    <a:p>
                      <a:r>
                        <a:rPr kumimoji="0" lang="en-US" sz="140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Moderator: Lori Collins, GARI Strategic Advisor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3954470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– 11:25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11:25 - 11:30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Discussion Session III: Updates on adaptation and resilience initiatives</a:t>
                      </a:r>
                    </a:p>
                    <a:p>
                      <a:endParaRPr kumimoji="0" lang="en-US" sz="14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US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Wrap up and Next Steps: GARI Chair – Jay Koh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288522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7A0DCD6-9EDD-BC4C-986B-36F9A0BD5037}"/>
              </a:ext>
            </a:extLst>
          </p:cNvPr>
          <p:cNvSpPr txBox="1"/>
          <p:nvPr/>
        </p:nvSpPr>
        <p:spPr>
          <a:xfrm>
            <a:off x="594736" y="5670668"/>
            <a:ext cx="799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* Note: Upon logging on to the platform, you will initially be placed in a Zoom “waiting room” where </a:t>
            </a:r>
            <a:b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a GARI team member will then grant you entry into the videoconference. </a:t>
            </a:r>
          </a:p>
        </p:txBody>
      </p:sp>
    </p:spTree>
    <p:extLst>
      <p:ext uri="{BB962C8B-B14F-4D97-AF65-F5344CB8AC3E}">
        <p14:creationId xmlns:p14="http://schemas.microsoft.com/office/powerpoint/2010/main" val="11821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Session I: Investor Panel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511152" y="914748"/>
            <a:ext cx="8540685" cy="332279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Moderator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Emilie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Mazzacurati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GARI Advisory Board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Panelists: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Climate Bonds Initiative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- Sean Kidney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Institutional Investors Group on Climate Change (IIGCC)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- Danielle Boyd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Macquarie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- Liam Gallagher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J.P. Morgan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- Tanya Barnes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Nuveen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Radhika Shroff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Lightsmith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- Jay Koh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3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Session II: Key Themes for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64015"/>
            <a:ext cx="8540685" cy="5297583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 2022 Discussion Paper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Where We Are 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State of Investment in Adaptation and Climate Resilience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Investors Really Think 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GARI 2022 survey results and convening summaries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Where We Are Going 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Potential paths forward for resilience investing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GARI’s role in supporting these paths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Case Studies: Waterfront Resilience, Emerging Markets</a:t>
            </a:r>
          </a:p>
          <a:p>
            <a:pPr marL="342900" lvl="1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27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97" y="274322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Session II: GARI 2022 Survey Highlights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33343"/>
            <a:ext cx="8540685" cy="528539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 2022 Survey - </a:t>
            </a:r>
            <a:r>
              <a:rPr lang="en-US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 Take-Aways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Clear metrics are important to driving more investment in resilience.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57% attracted by investable products; 57% interested in climate tech; 60% in climate solutions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53% enabled by clear metrics for resilience impacts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67% recommended developing metrics for resilience</a:t>
            </a:r>
          </a:p>
          <a:p>
            <a:pPr lvl="1">
              <a:buFont typeface="Wingdings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Adequate decision-making tools are important to driving more investment in resilience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50% need adequate decision tools, such as pricing for climate risks in project return calculations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67% recommended pricing climate risk into investments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Creating a practical framework for risk screening would potentially offer a more visionary, less quantitative path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87% desire a practical framework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Emerging importance of social impact as a driver for attracting capital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30% motivated by attracting capital from ESG/Impact investors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37% motivated by ESG/DEI goals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motivations centered on social impact </a:t>
            </a:r>
          </a:p>
          <a:p>
            <a:pPr marL="0" lvl="0" indent="0">
              <a:buNone/>
            </a:pPr>
            <a:endParaRPr lang="en-US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83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97" y="274322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Session II: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What’s Next?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33343"/>
            <a:ext cx="8540685" cy="528539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GARI 2022 Discussion Paper:  </a:t>
            </a:r>
            <a:r>
              <a:rPr lang="en-US" i="1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Paths Forward for Resilience </a:t>
            </a:r>
            <a:r>
              <a:rPr lang="en-US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Investing</a:t>
            </a:r>
            <a:endParaRPr lang="en-US" i="1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Metrics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development and standards for risk management and opportunity assessment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Pricing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a key decision tool to help overcome hurdles to investment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Practical framework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potentially through a macro view looking at an end-game vision by key sectors such as food, transport, buildings, energy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Project Drawdown for resilience)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Social impact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 - environmental justice and need to incorporate equity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Incorporating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net-zero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initiatives and goals </a:t>
            </a:r>
          </a:p>
          <a:p>
            <a:pPr marL="0" lvl="0" indent="0">
              <a:buNone/>
            </a:pPr>
            <a:endParaRPr lang="en-US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8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348750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Session II: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What’s Next?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01656" y="861099"/>
            <a:ext cx="8540685" cy="528539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role can GARI in facilitating paths forward for resilience investing?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 is a peer-to-peer learning and expert </a:t>
            </a: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 community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 mission to catalyze investment in resilience.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GARI’s vision is to provide education, research and resources to build awareness and capacity in the private sector towards our mission. </a:t>
            </a:r>
            <a:endParaRPr lang="en-US" sz="20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b="1" i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resources are needed? </a:t>
            </a:r>
          </a:p>
          <a:p>
            <a:pPr marR="0" lv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Director for partnership development, member engagement (speakers, working groups), convenings, advocacy </a:t>
            </a:r>
          </a:p>
          <a:p>
            <a:pPr marR="0" lv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 budget for presence and advocacy at key industry events </a:t>
            </a:r>
          </a:p>
          <a:p>
            <a:pPr marR="0" lv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 budget for space, technology support, etc.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resources for branding, messaging, media relations and content development for blog, website, stakeholder communications, PR, event promotion and logistics.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GARI do? What won’t GARI do?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262388DC-5DAD-0424-3952-560EC299A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832153"/>
              </p:ext>
            </p:extLst>
          </p:nvPr>
        </p:nvGraphicFramePr>
        <p:xfrm>
          <a:off x="453012" y="4068629"/>
          <a:ext cx="8026400" cy="275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4507">
                  <a:extLst>
                    <a:ext uri="{9D8B030D-6E8A-4147-A177-3AD203B41FA5}">
                      <a16:colId xmlns:a16="http://schemas.microsoft.com/office/drawing/2014/main" val="2432369371"/>
                    </a:ext>
                  </a:extLst>
                </a:gridCol>
                <a:gridCol w="2361235">
                  <a:extLst>
                    <a:ext uri="{9D8B030D-6E8A-4147-A177-3AD203B41FA5}">
                      <a16:colId xmlns:a16="http://schemas.microsoft.com/office/drawing/2014/main" val="2766492455"/>
                    </a:ext>
                  </a:extLst>
                </a:gridCol>
                <a:gridCol w="2240658">
                  <a:extLst>
                    <a:ext uri="{9D8B030D-6E8A-4147-A177-3AD203B41FA5}">
                      <a16:colId xmlns:a16="http://schemas.microsoft.com/office/drawing/2014/main" val="3728332331"/>
                    </a:ext>
                  </a:extLst>
                </a:gridCol>
              </a:tblGrid>
              <a:tr h="291281">
                <a:tc>
                  <a:txBody>
                    <a:bodyPr/>
                    <a:lstStyle/>
                    <a:p>
                      <a:r>
                        <a:rPr lang="en-US" dirty="0"/>
                        <a:t>GARI Strategic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GARI Will 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GARI Will NOT 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322304"/>
                  </a:ext>
                </a:extLst>
              </a:tr>
              <a:tr h="67313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Broaden and deepen the GARI stakeholder network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-Convenings &amp; side events</a:t>
                      </a:r>
                    </a:p>
                    <a:p>
                      <a:r>
                        <a:rPr lang="en-US" dirty="0"/>
                        <a:t>-Online event promotion</a:t>
                      </a:r>
                    </a:p>
                    <a:p>
                      <a:r>
                        <a:rPr lang="en-US" dirty="0"/>
                        <a:t>-Partnership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Paid advertising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138569"/>
                  </a:ext>
                </a:extLst>
              </a:tr>
              <a:tr h="10639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Expand and deepen thought leadership and information dissemination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buFontTx/>
                        <a:buNone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-Polls                      - Surveys</a:t>
                      </a:r>
                    </a:p>
                    <a:p>
                      <a:pPr marL="0" indent="0" algn="l" defTabSz="685800" rtl="0" eaLnBrk="1" latinLnBrk="0" hangingPunct="1">
                        <a:buFontTx/>
                        <a:buNone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-Webinars             - Website</a:t>
                      </a:r>
                    </a:p>
                    <a:p>
                      <a:pPr marL="0" indent="0" algn="l" defTabSz="685800" rtl="0" eaLnBrk="1" latinLnBrk="0" hangingPunct="1">
                        <a:buFontTx/>
                        <a:buNone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-White papers      - Interviews</a:t>
                      </a:r>
                    </a:p>
                    <a:p>
                      <a:pPr marL="0" indent="0" algn="l" defTabSz="685800" rtl="0" eaLnBrk="1" latinLnBrk="0" hangingPunct="1">
                        <a:buFontTx/>
                        <a:buNone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-Case studies        - LinkedIn</a:t>
                      </a:r>
                    </a:p>
                    <a:p>
                      <a:pPr marL="0" indent="0" algn="l" defTabSz="685800" rtl="0" eaLnBrk="1" latinLnBrk="0" hangingPunct="1">
                        <a:buFontTx/>
                        <a:buNone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-Short thought pieces / 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Primary quantitative research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568582"/>
                  </a:ext>
                </a:extLst>
              </a:tr>
              <a:tr h="62970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 on identification and development of new climate resilience investment instruments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-Webinars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Invest in companies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Endorse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16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423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Session III: Participant Initiative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64015"/>
            <a:ext cx="8540685" cy="5297583"/>
          </a:xfrm>
        </p:spPr>
        <p:txBody>
          <a:bodyPr/>
          <a:lstStyle/>
          <a:p>
            <a:pPr>
              <a:spcAft>
                <a:spcPts val="100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Brief updates from GARI participants on current initiatives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Andrew Eil, Tata Consulting –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update on GARI Virtual Speaker Series collaboration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Eugene Montoya, Waterfront Alliance –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GARI case study for UNIDO working group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– partnership updates</a:t>
            </a:r>
            <a:endParaRPr lang="en-US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Feedback &amp; Next Steps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79D5F3-7697-45C7-9095-02010AA8518A}"/>
              </a:ext>
            </a:extLst>
          </p:cNvPr>
          <p:cNvCxnSpPr>
            <a:cxnSpLocks/>
          </p:cNvCxnSpPr>
          <p:nvPr/>
        </p:nvCxnSpPr>
        <p:spPr>
          <a:xfrm>
            <a:off x="590204" y="3416643"/>
            <a:ext cx="825213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3BF1409-2643-4624-9826-89D4458222A6}"/>
              </a:ext>
            </a:extLst>
          </p:cNvPr>
          <p:cNvCxnSpPr>
            <a:cxnSpLocks/>
          </p:cNvCxnSpPr>
          <p:nvPr/>
        </p:nvCxnSpPr>
        <p:spPr>
          <a:xfrm>
            <a:off x="433861" y="1064015"/>
            <a:ext cx="82762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AF5143-C853-4409-A653-62F11601AE3B}"/>
              </a:ext>
            </a:extLst>
          </p:cNvPr>
          <p:cNvCxnSpPr>
            <a:cxnSpLocks/>
          </p:cNvCxnSpPr>
          <p:nvPr/>
        </p:nvCxnSpPr>
        <p:spPr>
          <a:xfrm>
            <a:off x="590204" y="4209011"/>
            <a:ext cx="82762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94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Wrap Up and 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816710"/>
            <a:ext cx="8540685" cy="5285391"/>
          </a:xfrm>
        </p:spPr>
        <p:txBody>
          <a:bodyPr/>
          <a:lstStyle/>
          <a:p>
            <a:pPr marL="3429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GARI 2022 Discussion Paper 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Drafted awaiting today’s input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Final content - October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Release at COP27 in November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GARI Virtual Speaker Series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October 20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– Waterfront Resilience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November 10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– Financial Accounting for Resilience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COP27 in November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GARI side events in Egypt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Next GARI Convening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January 2023 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7170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mMjAyMGQ3ZC03N2M4LTQyOTQtYTQyNy01OTBlZThlYjMzMjgiIG9yaWdpbj0idXNlclNlbGVjdGVkIiAvPjxVc2VyTmFtZT5DT1JQXENob3c8L1VzZXJOYW1lPjxEYXRlVGltZT42LzI3LzIwMjIgNDoyMDo0MSBBTTwvRGF0ZVRpbWU+PExhYmVsU3RyaW5nPk5vIE1hcmtpbmc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f2020d7d-77c8-4294-a427-590ee8eb3328" origin="userSelected"/>
</file>

<file path=customXml/itemProps1.xml><?xml version="1.0" encoding="utf-8"?>
<ds:datastoreItem xmlns:ds="http://schemas.openxmlformats.org/officeDocument/2006/customXml" ds:itemID="{DD7D9CDE-4004-4BD9-B05A-13EE1373AE7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2A1CB14C-258D-4FBD-A287-1A63BB2EC941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44621</TotalTime>
  <Words>897</Words>
  <Application>Microsoft Macintosh PowerPoint</Application>
  <PresentationFormat>On-screen Show (4:3)</PresentationFormat>
  <Paragraphs>168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Muli</vt:lpstr>
      <vt:lpstr>Wingdings</vt:lpstr>
      <vt:lpstr>Office Theme</vt:lpstr>
      <vt:lpstr>GARI Working Group Meeting During NY Climate Week 2022</vt:lpstr>
      <vt:lpstr>Meeting Agenda</vt:lpstr>
      <vt:lpstr>Discussion Session I: Investor Panel</vt:lpstr>
      <vt:lpstr>Discussion Session II: Key Themes for 2023</vt:lpstr>
      <vt:lpstr>Discussion Session II: GARI 2022 Survey Highlights </vt:lpstr>
      <vt:lpstr>Discussion Session II: What’s Next? </vt:lpstr>
      <vt:lpstr>Discussion Session II: What’s Next? </vt:lpstr>
      <vt:lpstr>Discussion Session III: Participant Initiative Updates</vt:lpstr>
      <vt:lpstr>Wrap Up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Koh</dc:creator>
  <cp:lastModifiedBy>Collins, Lori T</cp:lastModifiedBy>
  <cp:revision>847</cp:revision>
  <cp:lastPrinted>2022-09-15T16:43:51Z</cp:lastPrinted>
  <dcterms:created xsi:type="dcterms:W3CDTF">2017-01-19T05:14:32Z</dcterms:created>
  <dcterms:modified xsi:type="dcterms:W3CDTF">2022-10-15T18:07:53Z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e091f3bf-eba2-4f2e-ad36-715fac2ede47</vt:lpwstr>
  </property>
  <property fmtid="{D5CDD505-2E9C-101B-9397-08002B2CF9AE}" pid="3" name="bjDocumentSecurityLabel">
    <vt:lpwstr>No Marking</vt:lpwstr>
  </property>
  <property fmtid="{D5CDD505-2E9C-101B-9397-08002B2CF9AE}" pid="4" name="bjClsUserRVM">
    <vt:lpwstr>[]</vt:lpwstr>
  </property>
  <property fmtid="{D5CDD505-2E9C-101B-9397-08002B2CF9AE}" pid="5" name="bjSaver">
    <vt:lpwstr>MQaefAPmrLOGZQF0US12z256O3u4j8mM</vt:lpwstr>
  </property>
  <property fmtid="{D5CDD505-2E9C-101B-9397-08002B2CF9AE}" pid="6" name="bjLabelHistoryID">
    <vt:lpwstr>{DD7D9CDE-4004-4BD9-B05A-13EE1373AE77}</vt:lpwstr>
  </property>
</Properties>
</file>