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71" r:id="rId2"/>
    <p:sldId id="278" r:id="rId3"/>
    <p:sldId id="272" r:id="rId4"/>
    <p:sldId id="277" r:id="rId5"/>
    <p:sldId id="273" r:id="rId6"/>
    <p:sldId id="27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8645C2-DEEE-476D-966B-EFA6850A91F6}" v="28" dt="2025-11-25T16:09:11.3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392" autoAdjust="0"/>
  </p:normalViewPr>
  <p:slideViewPr>
    <p:cSldViewPr snapToGrid="0">
      <p:cViewPr varScale="1">
        <p:scale>
          <a:sx n="76" d="100"/>
          <a:sy n="76" d="100"/>
        </p:scale>
        <p:origin x="1950" y="49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EB8C86-911E-4AA3-A98D-30D640B7120B}" type="datetimeFigureOut">
              <a:rPr lang="en-CA" smtClean="0"/>
              <a:t>2025-11-25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26A2E2-82F1-47C8-A78D-8609CC6167A9}" type="slidenum">
              <a:rPr lang="en-CA" smtClean="0"/>
              <a:t>‹#›</a:t>
            </a:fld>
            <a:endParaRPr lang="en-CA"/>
          </a:p>
        </p:txBody>
      </p:sp>
    </p:spTree>
    <p:extLst>
      <p:ext uri="{BB962C8B-B14F-4D97-AF65-F5344CB8AC3E}">
        <p14:creationId xmlns:p14="http://schemas.microsoft.com/office/powerpoint/2010/main" val="1948492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C3BA6-055E-9C8E-7EB0-2E3CF82CB7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1D15A4-D0C0-D85C-C094-411A5EB470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1AC536-275A-B343-9086-61BA0C9B7327}"/>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F7CBF9C4-6FE9-C536-6AFE-1E3071BEFD6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6A2E2-82F1-47C8-A78D-8609CC6167A9}"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88323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3164F-3704-BCDB-14B3-CC7AC5F31D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BE9D1B-C4C0-DFCC-D3AB-E84D2D8E7D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A665D7-0488-8647-0C0F-D6466C43035C}"/>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532CE96C-7BE2-0908-A07F-B8839EDBCE1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6A2E2-82F1-47C8-A78D-8609CC6167A9}"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35607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7E2F4-C649-51B8-C3AF-CB53FF3825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EF4CD1-653F-CC25-378C-94C05B2971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9C2E83-C50A-27C9-8DA4-82433103515F}"/>
              </a:ext>
            </a:extLst>
          </p:cNvPr>
          <p:cNvSpPr>
            <a:spLocks noGrp="1"/>
          </p:cNvSpPr>
          <p:nvPr>
            <p:ph type="body" idx="1"/>
          </p:nvPr>
        </p:nvSpPr>
        <p:spPr/>
        <p:txBody>
          <a:bodyPr/>
          <a:lstStyle/>
          <a:p>
            <a:r>
              <a:rPr lang="en-US" dirty="0"/>
              <a:t>1. **Child Services**:</a:t>
            </a:r>
          </a:p>
          <a:p>
            <a:r>
              <a:rPr lang="en-US" dirty="0"/>
              <a:t>   - The amendments to the **Child, Youth and Family Services Act, 2017** expand the obligations of children’s aid societies and residential licensees. They are now required to inform children, young persons, and individuals entitled to continued care and support about the Ombudsman’s role. This communication must be done using age-appropriate language and in specific circumstances, such as when entering a section 124 agreement.</a:t>
            </a:r>
          </a:p>
          <a:p>
            <a:endParaRPr lang="en-US" dirty="0"/>
          </a:p>
          <a:p>
            <a:r>
              <a:rPr lang="en-US" dirty="0"/>
              <a:t>2. **Ombudsman Education Act**:</a:t>
            </a:r>
          </a:p>
          <a:p>
            <a:r>
              <a:rPr lang="en-US" dirty="0"/>
              <a:t>   - Amendments under the Ombudsman Act enhance the oversight and accountability measures in educational settings. This includes improved mechanisms for addressing complaints related to educational institutions, ensuring that students and their families have clearer access to the Ombudsman’s services.</a:t>
            </a:r>
          </a:p>
          <a:p>
            <a:endParaRPr lang="en-US" dirty="0"/>
          </a:p>
          <a:p>
            <a:r>
              <a:rPr lang="en-US" dirty="0"/>
              <a:t>3. **Overall Impact**:</a:t>
            </a:r>
          </a:p>
          <a:p>
            <a:r>
              <a:rPr lang="en-US" dirty="0"/>
              <a:t>   - The legislation aims to bolster transparency and support for children and students within the education system and child services. By enhancing the awareness and accessibility of the Ombudsman’s services, the Act seeks to ensure that the rights and welfare of children are better protected.</a:t>
            </a:r>
          </a:p>
          <a:p>
            <a:endParaRPr lang="en-CA" dirty="0"/>
          </a:p>
        </p:txBody>
      </p:sp>
      <p:sp>
        <p:nvSpPr>
          <p:cNvPr id="4" name="Slide Number Placeholder 3">
            <a:extLst>
              <a:ext uri="{FF2B5EF4-FFF2-40B4-BE49-F238E27FC236}">
                <a16:creationId xmlns:a16="http://schemas.microsoft.com/office/drawing/2014/main" id="{861C02EF-C6AD-2EE6-642D-B89744F05B8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6A2E2-82F1-47C8-A78D-8609CC6167A9}"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70222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FD4B2-F716-9D73-B5DB-279414ACB5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C0577E-C115-BEC4-B1DE-B630B75828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9A5766-2FFD-8FCB-FEDC-539C140B8955}"/>
              </a:ext>
            </a:extLst>
          </p:cNvPr>
          <p:cNvSpPr>
            <a:spLocks noGrp="1"/>
          </p:cNvSpPr>
          <p:nvPr>
            <p:ph type="body" idx="1"/>
          </p:nvPr>
        </p:nvSpPr>
        <p:spPr/>
        <p:txBody>
          <a:bodyPr/>
          <a:lstStyle/>
          <a:p>
            <a:r>
              <a:rPr lang="en-US" dirty="0"/>
              <a:t>Bill 33, also known as the Supporting Children and Students Act, 2025, introduces several significant amendments to the Education Act in Ontario. Here are the key changes:</a:t>
            </a:r>
          </a:p>
          <a:p>
            <a:endParaRPr lang="en-US" dirty="0"/>
          </a:p>
          <a:p>
            <a:r>
              <a:rPr lang="en-US" dirty="0"/>
              <a:t>1. **Ministerial Policies**: The Minister of Education is empowered to establish policies and guidelines that school boards must follow regarding their expense policies. This aims to increase accountability in how school boards manage funds.</a:t>
            </a:r>
          </a:p>
          <a:p>
            <a:endParaRPr lang="en-US" dirty="0"/>
          </a:p>
          <a:p>
            <a:r>
              <a:rPr lang="en-US" dirty="0"/>
              <a:t>2. **School Resource Officer Programs**: School boards are now required to collaborate with local police services to implement school resource officer programs. This change is intended to enhance safety and security in schools.</a:t>
            </a:r>
          </a:p>
          <a:p>
            <a:endParaRPr lang="en-US" dirty="0"/>
          </a:p>
          <a:p>
            <a:r>
              <a:rPr lang="en-US" dirty="0"/>
              <a:t>3. **Naming and Renaming Schools**: A new approval process has been established for naming or renaming schools, which will involve community input and oversight.</a:t>
            </a:r>
          </a:p>
          <a:p>
            <a:endParaRPr lang="en-US" dirty="0"/>
          </a:p>
          <a:p>
            <a:r>
              <a:rPr lang="en-US" dirty="0"/>
              <a:t>4. **Investigations**: The Minister may direct investigations if there are concerns regarding matters of public interest related to school boards. This gives the Minister more authority to ensure compliance and address issues proactively.</a:t>
            </a:r>
          </a:p>
          <a:p>
            <a:endParaRPr lang="en-US" dirty="0"/>
          </a:p>
          <a:p>
            <a:r>
              <a:rPr lang="en-US" dirty="0"/>
              <a:t>5. **Control and Compliance**: If a school board fails to comply with directives from the Minister, the Minister can assume control over certain functions of the board. This change is aimed at ensuring that boards adhere to the regulations and policies set forth.</a:t>
            </a:r>
          </a:p>
          <a:p>
            <a:endParaRPr lang="en-US" dirty="0"/>
          </a:p>
          <a:p>
            <a:r>
              <a:rPr lang="en-US" dirty="0"/>
              <a:t>These amendments are part of a broader effort to enhance the educational framework, improve accountability, and ensure that the interests of students are prioritized. For a comprehensive overview, you can refer to the full text of the bill on the Ontario Legislative Assembly website.</a:t>
            </a:r>
            <a:endParaRPr lang="en-CA" dirty="0"/>
          </a:p>
        </p:txBody>
      </p:sp>
      <p:sp>
        <p:nvSpPr>
          <p:cNvPr id="4" name="Slide Number Placeholder 3">
            <a:extLst>
              <a:ext uri="{FF2B5EF4-FFF2-40B4-BE49-F238E27FC236}">
                <a16:creationId xmlns:a16="http://schemas.microsoft.com/office/drawing/2014/main" id="{6881C503-E4CD-6947-7114-2D603AFF7BC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6A2E2-82F1-47C8-A78D-8609CC6167A9}"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06411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B158F-BCFF-0106-9853-8419B65EC9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64437F-F6E9-45D7-3B6E-876384C491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A67463-F5AE-A7AF-DE82-F07F6E287BEF}"/>
              </a:ext>
            </a:extLst>
          </p:cNvPr>
          <p:cNvSpPr>
            <a:spLocks noGrp="1"/>
          </p:cNvSpPr>
          <p:nvPr>
            <p:ph type="body" idx="1"/>
          </p:nvPr>
        </p:nvSpPr>
        <p:spPr/>
        <p:txBody>
          <a:bodyPr/>
          <a:lstStyle/>
          <a:p>
            <a:r>
              <a:rPr lang="en-CA" dirty="0"/>
              <a:t>The roll out</a:t>
            </a:r>
          </a:p>
        </p:txBody>
      </p:sp>
      <p:sp>
        <p:nvSpPr>
          <p:cNvPr id="4" name="Slide Number Placeholder 3">
            <a:extLst>
              <a:ext uri="{FF2B5EF4-FFF2-40B4-BE49-F238E27FC236}">
                <a16:creationId xmlns:a16="http://schemas.microsoft.com/office/drawing/2014/main" id="{A07B146A-8010-6C01-8E47-F65EFCA92D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6A2E2-82F1-47C8-A78D-8609CC6167A9}"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30929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3BDFD-5E46-5525-D8EB-38A569432C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438755-B4BA-5ECE-6EBF-E73CE5A2C5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F23159-FBA1-941E-CB7E-443BBE19A4C5}"/>
              </a:ext>
            </a:extLst>
          </p:cNvPr>
          <p:cNvSpPr>
            <a:spLocks noGrp="1"/>
          </p:cNvSpPr>
          <p:nvPr>
            <p:ph type="body" idx="1"/>
          </p:nvPr>
        </p:nvSpPr>
        <p:spPr/>
        <p:txBody>
          <a:bodyPr/>
          <a:lstStyle/>
          <a:p>
            <a:r>
              <a:rPr lang="en-US" dirty="0"/>
              <a:t>Investigations**: The Minister may direct investigations if there are concerns regarding matters of public interest related to school boards. This gives the Minister more authority to ensure compliance and address issues proactively.</a:t>
            </a:r>
          </a:p>
          <a:p>
            <a:endParaRPr lang="en-US" dirty="0"/>
          </a:p>
          <a:p>
            <a:r>
              <a:rPr lang="en-US" dirty="0"/>
              <a:t>5. **Control and Compliance**: If a school board fails to comply with directives from the Minister, the Minister can assume control over certain functions of the board. This change is aimed at ensuring that boards adhere to the regulations and policies set forth.</a:t>
            </a:r>
          </a:p>
          <a:p>
            <a:endParaRPr lang="en-US" dirty="0"/>
          </a:p>
          <a:p>
            <a:r>
              <a:rPr lang="en-US" dirty="0"/>
              <a:t>These amendments are part of a broader effort to enhance the educational framework, improve accountability, and ensure that the interests of students are prioritized. For a comprehensive overview, you can refer to the full text of the bill on the Ontario Legislative Assembly website.</a:t>
            </a:r>
          </a:p>
          <a:p>
            <a:endParaRPr lang="en-CA" dirty="0"/>
          </a:p>
        </p:txBody>
      </p:sp>
      <p:sp>
        <p:nvSpPr>
          <p:cNvPr id="4" name="Slide Number Placeholder 3">
            <a:extLst>
              <a:ext uri="{FF2B5EF4-FFF2-40B4-BE49-F238E27FC236}">
                <a16:creationId xmlns:a16="http://schemas.microsoft.com/office/drawing/2014/main" id="{5C76E0E3-32D3-204E-8214-965493B66BD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6A2E2-82F1-47C8-A78D-8609CC6167A9}"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25809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2BDEF-667F-CCD9-0B4B-992CF597BC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BE771066-39EB-F744-DF6E-6FED1C476D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E34561FB-3BC4-F2E2-4CD2-8685D4DF46B0}"/>
              </a:ext>
            </a:extLst>
          </p:cNvPr>
          <p:cNvSpPr>
            <a:spLocks noGrp="1"/>
          </p:cNvSpPr>
          <p:nvPr>
            <p:ph type="dt" sz="half" idx="10"/>
          </p:nvPr>
        </p:nvSpPr>
        <p:spPr/>
        <p:txBody>
          <a:bodyPr/>
          <a:lstStyle/>
          <a:p>
            <a:fld id="{40DCFCCD-C551-4E94-B64A-05BD27829972}" type="datetimeFigureOut">
              <a:rPr lang="en-CA" smtClean="0"/>
              <a:t>2025-11-25</a:t>
            </a:fld>
            <a:endParaRPr lang="en-CA"/>
          </a:p>
        </p:txBody>
      </p:sp>
      <p:sp>
        <p:nvSpPr>
          <p:cNvPr id="5" name="Footer Placeholder 4">
            <a:extLst>
              <a:ext uri="{FF2B5EF4-FFF2-40B4-BE49-F238E27FC236}">
                <a16:creationId xmlns:a16="http://schemas.microsoft.com/office/drawing/2014/main" id="{56AF80EE-169F-54A2-F3C3-A4FFBB1242B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21F94EA-A9F7-9289-65F3-99B05575B3B9}"/>
              </a:ext>
            </a:extLst>
          </p:cNvPr>
          <p:cNvSpPr>
            <a:spLocks noGrp="1"/>
          </p:cNvSpPr>
          <p:nvPr>
            <p:ph type="sldNum" sz="quarter" idx="12"/>
          </p:nvPr>
        </p:nvSpPr>
        <p:spPr/>
        <p:txBody>
          <a:bodyPr/>
          <a:lstStyle/>
          <a:p>
            <a:fld id="{FCE3C760-E05C-48F5-A01A-CA722D819D65}" type="slidenum">
              <a:rPr lang="en-CA" smtClean="0"/>
              <a:t>‹#›</a:t>
            </a:fld>
            <a:endParaRPr lang="en-CA"/>
          </a:p>
        </p:txBody>
      </p:sp>
    </p:spTree>
    <p:extLst>
      <p:ext uri="{BB962C8B-B14F-4D97-AF65-F5344CB8AC3E}">
        <p14:creationId xmlns:p14="http://schemas.microsoft.com/office/powerpoint/2010/main" val="2092709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70504-9157-39DE-610C-6DC4997D6A08}"/>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7DBC4B1-8106-461D-8F79-BC3E43339F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D1984FB-5CFC-D4F4-39DF-DD540E38D09E}"/>
              </a:ext>
            </a:extLst>
          </p:cNvPr>
          <p:cNvSpPr>
            <a:spLocks noGrp="1"/>
          </p:cNvSpPr>
          <p:nvPr>
            <p:ph type="dt" sz="half" idx="10"/>
          </p:nvPr>
        </p:nvSpPr>
        <p:spPr/>
        <p:txBody>
          <a:bodyPr/>
          <a:lstStyle/>
          <a:p>
            <a:fld id="{40DCFCCD-C551-4E94-B64A-05BD27829972}" type="datetimeFigureOut">
              <a:rPr lang="en-CA" smtClean="0"/>
              <a:t>2025-11-25</a:t>
            </a:fld>
            <a:endParaRPr lang="en-CA"/>
          </a:p>
        </p:txBody>
      </p:sp>
      <p:sp>
        <p:nvSpPr>
          <p:cNvPr id="5" name="Footer Placeholder 4">
            <a:extLst>
              <a:ext uri="{FF2B5EF4-FFF2-40B4-BE49-F238E27FC236}">
                <a16:creationId xmlns:a16="http://schemas.microsoft.com/office/drawing/2014/main" id="{AD061AC8-1E29-AAA7-C24A-990D2C8BAE3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D4EA86D-EBA4-3885-FD84-64D0ED385C82}"/>
              </a:ext>
            </a:extLst>
          </p:cNvPr>
          <p:cNvSpPr>
            <a:spLocks noGrp="1"/>
          </p:cNvSpPr>
          <p:nvPr>
            <p:ph type="sldNum" sz="quarter" idx="12"/>
          </p:nvPr>
        </p:nvSpPr>
        <p:spPr/>
        <p:txBody>
          <a:bodyPr/>
          <a:lstStyle/>
          <a:p>
            <a:fld id="{FCE3C760-E05C-48F5-A01A-CA722D819D65}" type="slidenum">
              <a:rPr lang="en-CA" smtClean="0"/>
              <a:t>‹#›</a:t>
            </a:fld>
            <a:endParaRPr lang="en-CA"/>
          </a:p>
        </p:txBody>
      </p:sp>
    </p:spTree>
    <p:extLst>
      <p:ext uri="{BB962C8B-B14F-4D97-AF65-F5344CB8AC3E}">
        <p14:creationId xmlns:p14="http://schemas.microsoft.com/office/powerpoint/2010/main" val="4039463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4661BA-4A85-902E-855C-CAAF8E247D5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1531517-C13B-7804-9891-70412A14AF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8502F13-3089-E10C-4192-74F5EB07EC25}"/>
              </a:ext>
            </a:extLst>
          </p:cNvPr>
          <p:cNvSpPr>
            <a:spLocks noGrp="1"/>
          </p:cNvSpPr>
          <p:nvPr>
            <p:ph type="dt" sz="half" idx="10"/>
          </p:nvPr>
        </p:nvSpPr>
        <p:spPr/>
        <p:txBody>
          <a:bodyPr/>
          <a:lstStyle/>
          <a:p>
            <a:fld id="{40DCFCCD-C551-4E94-B64A-05BD27829972}" type="datetimeFigureOut">
              <a:rPr lang="en-CA" smtClean="0"/>
              <a:t>2025-11-25</a:t>
            </a:fld>
            <a:endParaRPr lang="en-CA"/>
          </a:p>
        </p:txBody>
      </p:sp>
      <p:sp>
        <p:nvSpPr>
          <p:cNvPr id="5" name="Footer Placeholder 4">
            <a:extLst>
              <a:ext uri="{FF2B5EF4-FFF2-40B4-BE49-F238E27FC236}">
                <a16:creationId xmlns:a16="http://schemas.microsoft.com/office/drawing/2014/main" id="{99867827-B5EA-D7A8-F789-44A915101BD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CE807FF-934A-CDB7-6169-93967B8239C4}"/>
              </a:ext>
            </a:extLst>
          </p:cNvPr>
          <p:cNvSpPr>
            <a:spLocks noGrp="1"/>
          </p:cNvSpPr>
          <p:nvPr>
            <p:ph type="sldNum" sz="quarter" idx="12"/>
          </p:nvPr>
        </p:nvSpPr>
        <p:spPr/>
        <p:txBody>
          <a:bodyPr/>
          <a:lstStyle/>
          <a:p>
            <a:fld id="{FCE3C760-E05C-48F5-A01A-CA722D819D65}" type="slidenum">
              <a:rPr lang="en-CA" smtClean="0"/>
              <a:t>‹#›</a:t>
            </a:fld>
            <a:endParaRPr lang="en-CA"/>
          </a:p>
        </p:txBody>
      </p:sp>
    </p:spTree>
    <p:extLst>
      <p:ext uri="{BB962C8B-B14F-4D97-AF65-F5344CB8AC3E}">
        <p14:creationId xmlns:p14="http://schemas.microsoft.com/office/powerpoint/2010/main" val="1911995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E3EF8-32AB-383B-8747-8D37D37B842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01C68E7-40C0-077D-1DE3-A1A0605218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22003D7-771F-E0D2-7A41-10DB37DDED4C}"/>
              </a:ext>
            </a:extLst>
          </p:cNvPr>
          <p:cNvSpPr>
            <a:spLocks noGrp="1"/>
          </p:cNvSpPr>
          <p:nvPr>
            <p:ph type="dt" sz="half" idx="10"/>
          </p:nvPr>
        </p:nvSpPr>
        <p:spPr/>
        <p:txBody>
          <a:bodyPr/>
          <a:lstStyle/>
          <a:p>
            <a:fld id="{40DCFCCD-C551-4E94-B64A-05BD27829972}" type="datetimeFigureOut">
              <a:rPr lang="en-CA" smtClean="0"/>
              <a:t>2025-11-25</a:t>
            </a:fld>
            <a:endParaRPr lang="en-CA"/>
          </a:p>
        </p:txBody>
      </p:sp>
      <p:sp>
        <p:nvSpPr>
          <p:cNvPr id="5" name="Footer Placeholder 4">
            <a:extLst>
              <a:ext uri="{FF2B5EF4-FFF2-40B4-BE49-F238E27FC236}">
                <a16:creationId xmlns:a16="http://schemas.microsoft.com/office/drawing/2014/main" id="{C56F84A7-673C-F8A8-F73D-C7DBC05C4B6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E8D46C4-5948-4CE3-C8BA-E0477DC8D5DD}"/>
              </a:ext>
            </a:extLst>
          </p:cNvPr>
          <p:cNvSpPr>
            <a:spLocks noGrp="1"/>
          </p:cNvSpPr>
          <p:nvPr>
            <p:ph type="sldNum" sz="quarter" idx="12"/>
          </p:nvPr>
        </p:nvSpPr>
        <p:spPr/>
        <p:txBody>
          <a:bodyPr/>
          <a:lstStyle/>
          <a:p>
            <a:fld id="{FCE3C760-E05C-48F5-A01A-CA722D819D65}" type="slidenum">
              <a:rPr lang="en-CA" smtClean="0"/>
              <a:t>‹#›</a:t>
            </a:fld>
            <a:endParaRPr lang="en-CA"/>
          </a:p>
        </p:txBody>
      </p:sp>
    </p:spTree>
    <p:extLst>
      <p:ext uri="{BB962C8B-B14F-4D97-AF65-F5344CB8AC3E}">
        <p14:creationId xmlns:p14="http://schemas.microsoft.com/office/powerpoint/2010/main" val="773480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22A89-961F-AA37-A455-7D9D3DC289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925372FB-505C-6CF9-71AA-B5BA48CA91E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3D9111-3379-B49E-D817-6865C8AF6FFB}"/>
              </a:ext>
            </a:extLst>
          </p:cNvPr>
          <p:cNvSpPr>
            <a:spLocks noGrp="1"/>
          </p:cNvSpPr>
          <p:nvPr>
            <p:ph type="dt" sz="half" idx="10"/>
          </p:nvPr>
        </p:nvSpPr>
        <p:spPr/>
        <p:txBody>
          <a:bodyPr/>
          <a:lstStyle/>
          <a:p>
            <a:fld id="{40DCFCCD-C551-4E94-B64A-05BD27829972}" type="datetimeFigureOut">
              <a:rPr lang="en-CA" smtClean="0"/>
              <a:t>2025-11-25</a:t>
            </a:fld>
            <a:endParaRPr lang="en-CA"/>
          </a:p>
        </p:txBody>
      </p:sp>
      <p:sp>
        <p:nvSpPr>
          <p:cNvPr id="5" name="Footer Placeholder 4">
            <a:extLst>
              <a:ext uri="{FF2B5EF4-FFF2-40B4-BE49-F238E27FC236}">
                <a16:creationId xmlns:a16="http://schemas.microsoft.com/office/drawing/2014/main" id="{35AA4E5E-FAF3-49F5-30A9-0799AEE6338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933155D-C524-17BE-B5CF-FFD383E0FEE8}"/>
              </a:ext>
            </a:extLst>
          </p:cNvPr>
          <p:cNvSpPr>
            <a:spLocks noGrp="1"/>
          </p:cNvSpPr>
          <p:nvPr>
            <p:ph type="sldNum" sz="quarter" idx="12"/>
          </p:nvPr>
        </p:nvSpPr>
        <p:spPr/>
        <p:txBody>
          <a:bodyPr/>
          <a:lstStyle/>
          <a:p>
            <a:fld id="{FCE3C760-E05C-48F5-A01A-CA722D819D65}" type="slidenum">
              <a:rPr lang="en-CA" smtClean="0"/>
              <a:t>‹#›</a:t>
            </a:fld>
            <a:endParaRPr lang="en-CA"/>
          </a:p>
        </p:txBody>
      </p:sp>
    </p:spTree>
    <p:extLst>
      <p:ext uri="{BB962C8B-B14F-4D97-AF65-F5344CB8AC3E}">
        <p14:creationId xmlns:p14="http://schemas.microsoft.com/office/powerpoint/2010/main" val="2273586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10A19-86AC-9024-B2FF-00B3FE2DA65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A974125-17D1-1C84-66A0-9F38CF32D5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4CC7D0C1-7F9D-E512-548E-21581F5A6C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B0BFD266-D7D3-31F7-7F3D-EE1D83428A6F}"/>
              </a:ext>
            </a:extLst>
          </p:cNvPr>
          <p:cNvSpPr>
            <a:spLocks noGrp="1"/>
          </p:cNvSpPr>
          <p:nvPr>
            <p:ph type="dt" sz="half" idx="10"/>
          </p:nvPr>
        </p:nvSpPr>
        <p:spPr/>
        <p:txBody>
          <a:bodyPr/>
          <a:lstStyle/>
          <a:p>
            <a:fld id="{40DCFCCD-C551-4E94-B64A-05BD27829972}" type="datetimeFigureOut">
              <a:rPr lang="en-CA" smtClean="0"/>
              <a:t>2025-11-25</a:t>
            </a:fld>
            <a:endParaRPr lang="en-CA"/>
          </a:p>
        </p:txBody>
      </p:sp>
      <p:sp>
        <p:nvSpPr>
          <p:cNvPr id="6" name="Footer Placeholder 5">
            <a:extLst>
              <a:ext uri="{FF2B5EF4-FFF2-40B4-BE49-F238E27FC236}">
                <a16:creationId xmlns:a16="http://schemas.microsoft.com/office/drawing/2014/main" id="{C022E1C0-12AF-4EDF-BE3B-7DAA53260CC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711B411-CDA7-9B19-2715-12946C5DBB31}"/>
              </a:ext>
            </a:extLst>
          </p:cNvPr>
          <p:cNvSpPr>
            <a:spLocks noGrp="1"/>
          </p:cNvSpPr>
          <p:nvPr>
            <p:ph type="sldNum" sz="quarter" idx="12"/>
          </p:nvPr>
        </p:nvSpPr>
        <p:spPr/>
        <p:txBody>
          <a:bodyPr/>
          <a:lstStyle/>
          <a:p>
            <a:fld id="{FCE3C760-E05C-48F5-A01A-CA722D819D65}" type="slidenum">
              <a:rPr lang="en-CA" smtClean="0"/>
              <a:t>‹#›</a:t>
            </a:fld>
            <a:endParaRPr lang="en-CA"/>
          </a:p>
        </p:txBody>
      </p:sp>
    </p:spTree>
    <p:extLst>
      <p:ext uri="{BB962C8B-B14F-4D97-AF65-F5344CB8AC3E}">
        <p14:creationId xmlns:p14="http://schemas.microsoft.com/office/powerpoint/2010/main" val="2073022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1496B-F54A-50A8-6F09-D4B4ED5C94EA}"/>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C59F3A8-9E9A-CEFB-9AE7-2FECD0E2D6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50FE21-D73A-0261-AA53-52A4CABFDF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9845638D-8872-84A9-4EB8-1E0895EE90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3EB498-4ACA-BDCA-CBE1-BA8C3B220A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D12A0C76-EB90-032D-CADE-D6261CE4A5DC}"/>
              </a:ext>
            </a:extLst>
          </p:cNvPr>
          <p:cNvSpPr>
            <a:spLocks noGrp="1"/>
          </p:cNvSpPr>
          <p:nvPr>
            <p:ph type="dt" sz="half" idx="10"/>
          </p:nvPr>
        </p:nvSpPr>
        <p:spPr/>
        <p:txBody>
          <a:bodyPr/>
          <a:lstStyle/>
          <a:p>
            <a:fld id="{40DCFCCD-C551-4E94-B64A-05BD27829972}" type="datetimeFigureOut">
              <a:rPr lang="en-CA" smtClean="0"/>
              <a:t>2025-11-25</a:t>
            </a:fld>
            <a:endParaRPr lang="en-CA"/>
          </a:p>
        </p:txBody>
      </p:sp>
      <p:sp>
        <p:nvSpPr>
          <p:cNvPr id="8" name="Footer Placeholder 7">
            <a:extLst>
              <a:ext uri="{FF2B5EF4-FFF2-40B4-BE49-F238E27FC236}">
                <a16:creationId xmlns:a16="http://schemas.microsoft.com/office/drawing/2014/main" id="{0F0B8008-19FF-74E3-117E-40E65FFC36CF}"/>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A44E3E0B-5F9D-9557-1D15-3E5EB9B1ED42}"/>
              </a:ext>
            </a:extLst>
          </p:cNvPr>
          <p:cNvSpPr>
            <a:spLocks noGrp="1"/>
          </p:cNvSpPr>
          <p:nvPr>
            <p:ph type="sldNum" sz="quarter" idx="12"/>
          </p:nvPr>
        </p:nvSpPr>
        <p:spPr/>
        <p:txBody>
          <a:bodyPr/>
          <a:lstStyle/>
          <a:p>
            <a:fld id="{FCE3C760-E05C-48F5-A01A-CA722D819D65}" type="slidenum">
              <a:rPr lang="en-CA" smtClean="0"/>
              <a:t>‹#›</a:t>
            </a:fld>
            <a:endParaRPr lang="en-CA"/>
          </a:p>
        </p:txBody>
      </p:sp>
    </p:spTree>
    <p:extLst>
      <p:ext uri="{BB962C8B-B14F-4D97-AF65-F5344CB8AC3E}">
        <p14:creationId xmlns:p14="http://schemas.microsoft.com/office/powerpoint/2010/main" val="940052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3AEFD-D7D4-8E52-BEDD-953D6E4C7BF8}"/>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067C5AC5-BC17-7A63-2E97-8B60EB879F6E}"/>
              </a:ext>
            </a:extLst>
          </p:cNvPr>
          <p:cNvSpPr>
            <a:spLocks noGrp="1"/>
          </p:cNvSpPr>
          <p:nvPr>
            <p:ph type="dt" sz="half" idx="10"/>
          </p:nvPr>
        </p:nvSpPr>
        <p:spPr/>
        <p:txBody>
          <a:bodyPr/>
          <a:lstStyle/>
          <a:p>
            <a:fld id="{40DCFCCD-C551-4E94-B64A-05BD27829972}" type="datetimeFigureOut">
              <a:rPr lang="en-CA" smtClean="0"/>
              <a:t>2025-11-25</a:t>
            </a:fld>
            <a:endParaRPr lang="en-CA"/>
          </a:p>
        </p:txBody>
      </p:sp>
      <p:sp>
        <p:nvSpPr>
          <p:cNvPr id="4" name="Footer Placeholder 3">
            <a:extLst>
              <a:ext uri="{FF2B5EF4-FFF2-40B4-BE49-F238E27FC236}">
                <a16:creationId xmlns:a16="http://schemas.microsoft.com/office/drawing/2014/main" id="{E95A6A93-CDE4-DEA4-ACFB-4705D1396511}"/>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D184F6FD-7646-4514-ABB7-09A473005A55}"/>
              </a:ext>
            </a:extLst>
          </p:cNvPr>
          <p:cNvSpPr>
            <a:spLocks noGrp="1"/>
          </p:cNvSpPr>
          <p:nvPr>
            <p:ph type="sldNum" sz="quarter" idx="12"/>
          </p:nvPr>
        </p:nvSpPr>
        <p:spPr/>
        <p:txBody>
          <a:bodyPr/>
          <a:lstStyle/>
          <a:p>
            <a:fld id="{FCE3C760-E05C-48F5-A01A-CA722D819D65}" type="slidenum">
              <a:rPr lang="en-CA" smtClean="0"/>
              <a:t>‹#›</a:t>
            </a:fld>
            <a:endParaRPr lang="en-CA"/>
          </a:p>
        </p:txBody>
      </p:sp>
    </p:spTree>
    <p:extLst>
      <p:ext uri="{BB962C8B-B14F-4D97-AF65-F5344CB8AC3E}">
        <p14:creationId xmlns:p14="http://schemas.microsoft.com/office/powerpoint/2010/main" val="544866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429C48-199F-E126-3578-00EAC2FB183B}"/>
              </a:ext>
            </a:extLst>
          </p:cNvPr>
          <p:cNvSpPr>
            <a:spLocks noGrp="1"/>
          </p:cNvSpPr>
          <p:nvPr>
            <p:ph type="dt" sz="half" idx="10"/>
          </p:nvPr>
        </p:nvSpPr>
        <p:spPr/>
        <p:txBody>
          <a:bodyPr/>
          <a:lstStyle/>
          <a:p>
            <a:fld id="{40DCFCCD-C551-4E94-B64A-05BD27829972}" type="datetimeFigureOut">
              <a:rPr lang="en-CA" smtClean="0"/>
              <a:t>2025-11-25</a:t>
            </a:fld>
            <a:endParaRPr lang="en-CA"/>
          </a:p>
        </p:txBody>
      </p:sp>
      <p:sp>
        <p:nvSpPr>
          <p:cNvPr id="3" name="Footer Placeholder 2">
            <a:extLst>
              <a:ext uri="{FF2B5EF4-FFF2-40B4-BE49-F238E27FC236}">
                <a16:creationId xmlns:a16="http://schemas.microsoft.com/office/drawing/2014/main" id="{D0483433-3A1D-5180-E25A-40EDDD545A77}"/>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A38D1BB4-5236-EFCC-A925-156265456C51}"/>
              </a:ext>
            </a:extLst>
          </p:cNvPr>
          <p:cNvSpPr>
            <a:spLocks noGrp="1"/>
          </p:cNvSpPr>
          <p:nvPr>
            <p:ph type="sldNum" sz="quarter" idx="12"/>
          </p:nvPr>
        </p:nvSpPr>
        <p:spPr/>
        <p:txBody>
          <a:bodyPr/>
          <a:lstStyle/>
          <a:p>
            <a:fld id="{FCE3C760-E05C-48F5-A01A-CA722D819D65}" type="slidenum">
              <a:rPr lang="en-CA" smtClean="0"/>
              <a:t>‹#›</a:t>
            </a:fld>
            <a:endParaRPr lang="en-CA"/>
          </a:p>
        </p:txBody>
      </p:sp>
    </p:spTree>
    <p:extLst>
      <p:ext uri="{BB962C8B-B14F-4D97-AF65-F5344CB8AC3E}">
        <p14:creationId xmlns:p14="http://schemas.microsoft.com/office/powerpoint/2010/main" val="1166034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859C5-4337-76BB-ED54-48C12BE630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3C3F646-7732-AB98-F247-9FC4289998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70B667FB-5B5F-7715-1D0B-EC87E4CE7D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3F22D0-15E3-9668-DEC4-F92D35773965}"/>
              </a:ext>
            </a:extLst>
          </p:cNvPr>
          <p:cNvSpPr>
            <a:spLocks noGrp="1"/>
          </p:cNvSpPr>
          <p:nvPr>
            <p:ph type="dt" sz="half" idx="10"/>
          </p:nvPr>
        </p:nvSpPr>
        <p:spPr/>
        <p:txBody>
          <a:bodyPr/>
          <a:lstStyle/>
          <a:p>
            <a:fld id="{40DCFCCD-C551-4E94-B64A-05BD27829972}" type="datetimeFigureOut">
              <a:rPr lang="en-CA" smtClean="0"/>
              <a:t>2025-11-25</a:t>
            </a:fld>
            <a:endParaRPr lang="en-CA"/>
          </a:p>
        </p:txBody>
      </p:sp>
      <p:sp>
        <p:nvSpPr>
          <p:cNvPr id="6" name="Footer Placeholder 5">
            <a:extLst>
              <a:ext uri="{FF2B5EF4-FFF2-40B4-BE49-F238E27FC236}">
                <a16:creationId xmlns:a16="http://schemas.microsoft.com/office/drawing/2014/main" id="{405D300D-69E1-F29B-4D47-7285B7F133E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D42A20C-C8FD-6477-EB5B-ABF937F5C223}"/>
              </a:ext>
            </a:extLst>
          </p:cNvPr>
          <p:cNvSpPr>
            <a:spLocks noGrp="1"/>
          </p:cNvSpPr>
          <p:nvPr>
            <p:ph type="sldNum" sz="quarter" idx="12"/>
          </p:nvPr>
        </p:nvSpPr>
        <p:spPr/>
        <p:txBody>
          <a:bodyPr/>
          <a:lstStyle/>
          <a:p>
            <a:fld id="{FCE3C760-E05C-48F5-A01A-CA722D819D65}" type="slidenum">
              <a:rPr lang="en-CA" smtClean="0"/>
              <a:t>‹#›</a:t>
            </a:fld>
            <a:endParaRPr lang="en-CA"/>
          </a:p>
        </p:txBody>
      </p:sp>
    </p:spTree>
    <p:extLst>
      <p:ext uri="{BB962C8B-B14F-4D97-AF65-F5344CB8AC3E}">
        <p14:creationId xmlns:p14="http://schemas.microsoft.com/office/powerpoint/2010/main" val="3842126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B4F93-79DE-1B49-0263-510EC92E92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C5BA1357-7DAD-82DA-2597-74D7249C6E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C197898A-22A8-AD50-C6F3-5C2DE684FC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DE1415-4566-86DF-08D0-6F41C8DD25DE}"/>
              </a:ext>
            </a:extLst>
          </p:cNvPr>
          <p:cNvSpPr>
            <a:spLocks noGrp="1"/>
          </p:cNvSpPr>
          <p:nvPr>
            <p:ph type="dt" sz="half" idx="10"/>
          </p:nvPr>
        </p:nvSpPr>
        <p:spPr/>
        <p:txBody>
          <a:bodyPr/>
          <a:lstStyle/>
          <a:p>
            <a:fld id="{40DCFCCD-C551-4E94-B64A-05BD27829972}" type="datetimeFigureOut">
              <a:rPr lang="en-CA" smtClean="0"/>
              <a:t>2025-11-25</a:t>
            </a:fld>
            <a:endParaRPr lang="en-CA"/>
          </a:p>
        </p:txBody>
      </p:sp>
      <p:sp>
        <p:nvSpPr>
          <p:cNvPr id="6" name="Footer Placeholder 5">
            <a:extLst>
              <a:ext uri="{FF2B5EF4-FFF2-40B4-BE49-F238E27FC236}">
                <a16:creationId xmlns:a16="http://schemas.microsoft.com/office/drawing/2014/main" id="{3DAC51F3-B7E8-9FAE-AB01-499A42EEA34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694DD3E-403C-D394-0D1D-DAA050B9FE4F}"/>
              </a:ext>
            </a:extLst>
          </p:cNvPr>
          <p:cNvSpPr>
            <a:spLocks noGrp="1"/>
          </p:cNvSpPr>
          <p:nvPr>
            <p:ph type="sldNum" sz="quarter" idx="12"/>
          </p:nvPr>
        </p:nvSpPr>
        <p:spPr/>
        <p:txBody>
          <a:bodyPr/>
          <a:lstStyle/>
          <a:p>
            <a:fld id="{FCE3C760-E05C-48F5-A01A-CA722D819D65}" type="slidenum">
              <a:rPr lang="en-CA" smtClean="0"/>
              <a:t>‹#›</a:t>
            </a:fld>
            <a:endParaRPr lang="en-CA"/>
          </a:p>
        </p:txBody>
      </p:sp>
    </p:spTree>
    <p:extLst>
      <p:ext uri="{BB962C8B-B14F-4D97-AF65-F5344CB8AC3E}">
        <p14:creationId xmlns:p14="http://schemas.microsoft.com/office/powerpoint/2010/main" val="3864179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46E518-B424-5A87-036F-BEB2A6716C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16A2603-2136-7344-E499-46A202C380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D01E018-B10F-813E-C630-FA1AAA085F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0DCFCCD-C551-4E94-B64A-05BD27829972}" type="datetimeFigureOut">
              <a:rPr lang="en-CA" smtClean="0"/>
              <a:t>2025-11-25</a:t>
            </a:fld>
            <a:endParaRPr lang="en-CA"/>
          </a:p>
        </p:txBody>
      </p:sp>
      <p:sp>
        <p:nvSpPr>
          <p:cNvPr id="5" name="Footer Placeholder 4">
            <a:extLst>
              <a:ext uri="{FF2B5EF4-FFF2-40B4-BE49-F238E27FC236}">
                <a16:creationId xmlns:a16="http://schemas.microsoft.com/office/drawing/2014/main" id="{176A0B92-B6E3-E9F3-4D59-41E87DA650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DF4BE3A2-E3FF-4F2E-D54D-21DC2D9812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CE3C760-E05C-48F5-A01A-CA722D819D65}" type="slidenum">
              <a:rPr lang="en-CA" smtClean="0"/>
              <a:t>‹#›</a:t>
            </a:fld>
            <a:endParaRPr lang="en-CA"/>
          </a:p>
        </p:txBody>
      </p:sp>
    </p:spTree>
    <p:extLst>
      <p:ext uri="{BB962C8B-B14F-4D97-AF65-F5344CB8AC3E}">
        <p14:creationId xmlns:p14="http://schemas.microsoft.com/office/powerpoint/2010/main" val="475194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F233545-47A8-01D4-4909-3F4316330FE6}"/>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35AA3DC-6909-A2D8-D095-ACC24359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E68A0460-9D27-1F56-F914-1A49C297E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8FDD1CC5-32F8-022E-A992-C570D47B7851}"/>
              </a:ext>
            </a:extLst>
          </p:cNvPr>
          <p:cNvSpPr txBox="1"/>
          <p:nvPr/>
        </p:nvSpPr>
        <p:spPr>
          <a:xfrm>
            <a:off x="1662408" y="-773206"/>
            <a:ext cx="3616913" cy="1941606"/>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ptos Display" panose="02110004020202020204"/>
                <a:ea typeface="+mn-ea"/>
                <a:cs typeface="+mn-cs"/>
              </a:rPr>
              <a:t>Bill 33 </a:t>
            </a:r>
          </a:p>
        </p:txBody>
      </p:sp>
      <p:sp>
        <p:nvSpPr>
          <p:cNvPr id="3" name="Subtitle 2">
            <a:extLst>
              <a:ext uri="{FF2B5EF4-FFF2-40B4-BE49-F238E27FC236}">
                <a16:creationId xmlns:a16="http://schemas.microsoft.com/office/drawing/2014/main" id="{67B84FF4-6777-C033-88E7-89FD23AE25B3}"/>
              </a:ext>
            </a:extLst>
          </p:cNvPr>
          <p:cNvSpPr>
            <a:spLocks noGrp="1"/>
          </p:cNvSpPr>
          <p:nvPr>
            <p:ph type="subTitle" idx="1"/>
          </p:nvPr>
        </p:nvSpPr>
        <p:spPr>
          <a:xfrm>
            <a:off x="996287" y="4121253"/>
            <a:ext cx="3125337" cy="1136843"/>
          </a:xfrm>
        </p:spPr>
        <p:txBody>
          <a:bodyPr vert="horz" lIns="91440" tIns="45720" rIns="91440" bIns="45720" rtlCol="0">
            <a:normAutofit/>
          </a:bodyPr>
          <a:lstStyle/>
          <a:p>
            <a:endParaRPr lang="en-US" sz="1800" kern="1200">
              <a:solidFill>
                <a:schemeClr val="tx1"/>
              </a:solidFill>
              <a:latin typeface="+mn-lt"/>
              <a:ea typeface="+mn-ea"/>
              <a:cs typeface="+mn-cs"/>
            </a:endParaRPr>
          </a:p>
          <a:p>
            <a:endParaRPr lang="en-US" sz="1800" kern="1200">
              <a:solidFill>
                <a:schemeClr val="tx1"/>
              </a:solidFill>
              <a:latin typeface="+mn-lt"/>
              <a:ea typeface="+mn-ea"/>
              <a:cs typeface="+mn-cs"/>
            </a:endParaRPr>
          </a:p>
          <a:p>
            <a:endParaRPr lang="en-US" sz="1800" kern="1200">
              <a:solidFill>
                <a:schemeClr val="tx1"/>
              </a:solidFill>
              <a:latin typeface="+mn-lt"/>
              <a:ea typeface="+mn-ea"/>
              <a:cs typeface="+mn-cs"/>
            </a:endParaRPr>
          </a:p>
          <a:p>
            <a:endParaRPr lang="en-US" sz="1800" kern="1200">
              <a:solidFill>
                <a:schemeClr val="tx1"/>
              </a:solidFill>
              <a:latin typeface="+mn-lt"/>
              <a:ea typeface="+mn-ea"/>
              <a:cs typeface="+mn-cs"/>
            </a:endParaRPr>
          </a:p>
        </p:txBody>
      </p:sp>
      <p:pic>
        <p:nvPicPr>
          <p:cNvPr id="8" name="Picture 7" descr="A red maple leaf on a black background&#10;&#10;AI-generated content may be incorrect.">
            <a:extLst>
              <a:ext uri="{FF2B5EF4-FFF2-40B4-BE49-F238E27FC236}">
                <a16:creationId xmlns:a16="http://schemas.microsoft.com/office/drawing/2014/main" id="{28204FB9-4B59-DDCC-DF14-F4BC8880E5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353" y="209131"/>
            <a:ext cx="1963836" cy="1157553"/>
          </a:xfrm>
          <a:prstGeom prst="rect">
            <a:avLst/>
          </a:prstGeom>
        </p:spPr>
      </p:pic>
      <p:pic>
        <p:nvPicPr>
          <p:cNvPr id="4" name="Picture 3">
            <a:extLst>
              <a:ext uri="{FF2B5EF4-FFF2-40B4-BE49-F238E27FC236}">
                <a16:creationId xmlns:a16="http://schemas.microsoft.com/office/drawing/2014/main" id="{77FAB77C-EC3A-0A0C-E58F-AE81D0B7EDB9}"/>
              </a:ext>
            </a:extLst>
          </p:cNvPr>
          <p:cNvPicPr>
            <a:picLocks noChangeAspect="1"/>
          </p:cNvPicPr>
          <p:nvPr/>
        </p:nvPicPr>
        <p:blipFill>
          <a:blip r:embed="rId4"/>
          <a:stretch>
            <a:fillRect/>
          </a:stretch>
        </p:blipFill>
        <p:spPr>
          <a:xfrm>
            <a:off x="2336930" y="-342901"/>
            <a:ext cx="9093070" cy="6456133"/>
          </a:xfrm>
          <a:prstGeom prst="rect">
            <a:avLst/>
          </a:prstGeom>
        </p:spPr>
      </p:pic>
      <p:sp>
        <p:nvSpPr>
          <p:cNvPr id="6" name="TextBox 5">
            <a:extLst>
              <a:ext uri="{FF2B5EF4-FFF2-40B4-BE49-F238E27FC236}">
                <a16:creationId xmlns:a16="http://schemas.microsoft.com/office/drawing/2014/main" id="{AC5C95F3-015F-A15D-1AD5-C9EDB5C40924}"/>
              </a:ext>
            </a:extLst>
          </p:cNvPr>
          <p:cNvSpPr txBox="1"/>
          <p:nvPr/>
        </p:nvSpPr>
        <p:spPr>
          <a:xfrm>
            <a:off x="76200" y="4121253"/>
            <a:ext cx="7086600" cy="2031325"/>
          </a:xfrm>
          <a:prstGeom prst="rect">
            <a:avLst/>
          </a:prstGeom>
          <a:noFill/>
        </p:spPr>
        <p:txBody>
          <a:bodyPr wrap="square" rtlCol="0">
            <a:spAutoFit/>
          </a:bodyPr>
          <a:lstStyle/>
          <a:p>
            <a:r>
              <a:rPr lang="en-US" dirty="0"/>
              <a:t>There are 76 public school boards in Ontario,</a:t>
            </a:r>
          </a:p>
          <a:p>
            <a:r>
              <a:rPr lang="en-US" dirty="0">
                <a:highlight>
                  <a:srgbClr val="FFFF00"/>
                </a:highlight>
              </a:rPr>
              <a:t>34 English Public </a:t>
            </a:r>
          </a:p>
          <a:p>
            <a:r>
              <a:rPr lang="en-US" dirty="0">
                <a:highlight>
                  <a:srgbClr val="FFFF00"/>
                </a:highlight>
              </a:rPr>
              <a:t>29 English Catholic </a:t>
            </a:r>
          </a:p>
          <a:p>
            <a:r>
              <a:rPr lang="en-US" dirty="0"/>
              <a:t>Total 63 Boards will be affected by Bill 33</a:t>
            </a:r>
          </a:p>
          <a:p>
            <a:endParaRPr lang="en-US" dirty="0"/>
          </a:p>
          <a:p>
            <a:r>
              <a:rPr lang="en-US" dirty="0"/>
              <a:t>Remaining Boards:  8 French Catholic boards</a:t>
            </a:r>
          </a:p>
          <a:p>
            <a:r>
              <a:rPr lang="en-CA" dirty="0"/>
              <a:t>1 English Protestant board (</a:t>
            </a:r>
            <a:r>
              <a:rPr lang="en-CA" dirty="0" err="1"/>
              <a:t>Dominational</a:t>
            </a:r>
            <a:r>
              <a:rPr lang="en-CA" dirty="0"/>
              <a:t> matters only)</a:t>
            </a:r>
          </a:p>
        </p:txBody>
      </p:sp>
    </p:spTree>
    <p:extLst>
      <p:ext uri="{BB962C8B-B14F-4D97-AF65-F5344CB8AC3E}">
        <p14:creationId xmlns:p14="http://schemas.microsoft.com/office/powerpoint/2010/main" val="738664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A67467-1BB4-D94C-6E63-57E552C34CF4}"/>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22D74D7-9DA1-0816-CB30-CCE23BD945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06889C15-487E-E719-B6A6-227FDAA1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044AB387-228F-275D-9C10-F7AD524D8027}"/>
              </a:ext>
            </a:extLst>
          </p:cNvPr>
          <p:cNvSpPr txBox="1"/>
          <p:nvPr/>
        </p:nvSpPr>
        <p:spPr>
          <a:xfrm>
            <a:off x="862308" y="1449294"/>
            <a:ext cx="3616913" cy="1941606"/>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en-US" sz="2800" dirty="0">
                <a:solidFill>
                  <a:prstClr val="black"/>
                </a:solidFill>
                <a:latin typeface="Aptos Display" panose="02110004020202020204"/>
              </a:rPr>
              <a:t>3 Signatures </a:t>
            </a:r>
          </a:p>
          <a:p>
            <a:pPr marL="0" marR="0" lvl="0" indent="0" algn="ctr" defTabSz="914400" rtl="0" eaLnBrk="1" fontAlgn="auto" latinLnBrk="0" hangingPunct="1">
              <a:lnSpc>
                <a:spcPct val="90000"/>
              </a:lnSpc>
              <a:spcBef>
                <a:spcPct val="0"/>
              </a:spcBef>
              <a:spcAft>
                <a:spcPts val="600"/>
              </a:spcAft>
              <a:buClrTx/>
              <a:buSzTx/>
              <a:buFontTx/>
              <a:buNone/>
              <a:tabLst/>
              <a:defRPr/>
            </a:pPr>
            <a:r>
              <a:rPr lang="en-US" sz="2800" dirty="0">
                <a:solidFill>
                  <a:prstClr val="black"/>
                </a:solidFill>
                <a:latin typeface="Aptos Display" panose="02110004020202020204"/>
              </a:rPr>
              <a:t>to take control</a:t>
            </a:r>
            <a:endParaRPr kumimoji="0" lang="en-US" sz="2800" b="0" i="0" u="none" strike="noStrike" kern="1200" cap="none" spc="0" normalizeH="0" baseline="0" noProof="0" dirty="0">
              <a:ln>
                <a:noFill/>
              </a:ln>
              <a:solidFill>
                <a:prstClr val="black"/>
              </a:solidFill>
              <a:effectLst/>
              <a:uLnTx/>
              <a:uFillTx/>
              <a:latin typeface="Aptos Display" panose="0211000402020202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lang="en-US" sz="2800" dirty="0">
              <a:solidFill>
                <a:prstClr val="black"/>
              </a:solidFill>
              <a:latin typeface="Aptos Display" panose="02110004020202020204"/>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lang="en-US" sz="2800" dirty="0">
                <a:solidFill>
                  <a:prstClr val="black"/>
                </a:solidFill>
                <a:highlight>
                  <a:srgbClr val="FFFF00"/>
                </a:highlight>
                <a:latin typeface="Aptos Display" panose="02110004020202020204"/>
              </a:rPr>
              <a:t>Ed Act 257.31(2)</a:t>
            </a:r>
            <a:endParaRPr kumimoji="0" lang="en-US" sz="2800" b="0" i="0" u="none" strike="noStrike" kern="1200" cap="none" spc="0" normalizeH="0" baseline="0" noProof="0" dirty="0">
              <a:ln>
                <a:noFill/>
              </a:ln>
              <a:solidFill>
                <a:prstClr val="black"/>
              </a:solidFill>
              <a:effectLst/>
              <a:highlight>
                <a:srgbClr val="FFFF00"/>
              </a:highlight>
              <a:uLnTx/>
              <a:uFillTx/>
              <a:latin typeface="Aptos Display" panose="02110004020202020204"/>
              <a:ea typeface="+mn-ea"/>
              <a:cs typeface="+mn-cs"/>
            </a:endParaRPr>
          </a:p>
        </p:txBody>
      </p:sp>
      <p:sp>
        <p:nvSpPr>
          <p:cNvPr id="3" name="Subtitle 2">
            <a:extLst>
              <a:ext uri="{FF2B5EF4-FFF2-40B4-BE49-F238E27FC236}">
                <a16:creationId xmlns:a16="http://schemas.microsoft.com/office/drawing/2014/main" id="{8F90BA22-5875-153C-3B14-B6DD533DF3A6}"/>
              </a:ext>
            </a:extLst>
          </p:cNvPr>
          <p:cNvSpPr>
            <a:spLocks noGrp="1"/>
          </p:cNvSpPr>
          <p:nvPr>
            <p:ph type="subTitle" idx="1"/>
          </p:nvPr>
        </p:nvSpPr>
        <p:spPr>
          <a:xfrm>
            <a:off x="996287" y="4121253"/>
            <a:ext cx="3125337" cy="1136843"/>
          </a:xfrm>
        </p:spPr>
        <p:txBody>
          <a:bodyPr vert="horz" lIns="91440" tIns="45720" rIns="91440" bIns="45720" rtlCol="0">
            <a:normAutofit/>
          </a:bodyPr>
          <a:lstStyle/>
          <a:p>
            <a:endParaRPr lang="en-US" sz="1800" kern="1200">
              <a:solidFill>
                <a:schemeClr val="tx1"/>
              </a:solidFill>
              <a:latin typeface="+mn-lt"/>
              <a:ea typeface="+mn-ea"/>
              <a:cs typeface="+mn-cs"/>
            </a:endParaRPr>
          </a:p>
          <a:p>
            <a:endParaRPr lang="en-US" sz="1800" kern="1200">
              <a:solidFill>
                <a:schemeClr val="tx1"/>
              </a:solidFill>
              <a:latin typeface="+mn-lt"/>
              <a:ea typeface="+mn-ea"/>
              <a:cs typeface="+mn-cs"/>
            </a:endParaRPr>
          </a:p>
          <a:p>
            <a:endParaRPr lang="en-US" sz="1800" kern="1200">
              <a:solidFill>
                <a:schemeClr val="tx1"/>
              </a:solidFill>
              <a:latin typeface="+mn-lt"/>
              <a:ea typeface="+mn-ea"/>
              <a:cs typeface="+mn-cs"/>
            </a:endParaRPr>
          </a:p>
          <a:p>
            <a:endParaRPr lang="en-US" sz="1800" kern="1200">
              <a:solidFill>
                <a:schemeClr val="tx1"/>
              </a:solidFill>
              <a:latin typeface="+mn-lt"/>
              <a:ea typeface="+mn-ea"/>
              <a:cs typeface="+mn-cs"/>
            </a:endParaRPr>
          </a:p>
        </p:txBody>
      </p:sp>
      <p:pic>
        <p:nvPicPr>
          <p:cNvPr id="8" name="Picture 7" descr="A red maple leaf on a black background&#10;&#10;AI-generated content may be incorrect.">
            <a:extLst>
              <a:ext uri="{FF2B5EF4-FFF2-40B4-BE49-F238E27FC236}">
                <a16:creationId xmlns:a16="http://schemas.microsoft.com/office/drawing/2014/main" id="{9FD85628-52F0-4939-A436-187797FFFB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353" y="209131"/>
            <a:ext cx="1963836" cy="1157553"/>
          </a:xfrm>
          <a:prstGeom prst="rect">
            <a:avLst/>
          </a:prstGeom>
        </p:spPr>
      </p:pic>
      <p:sp>
        <p:nvSpPr>
          <p:cNvPr id="6" name="TextBox 5">
            <a:extLst>
              <a:ext uri="{FF2B5EF4-FFF2-40B4-BE49-F238E27FC236}">
                <a16:creationId xmlns:a16="http://schemas.microsoft.com/office/drawing/2014/main" id="{747D2CAF-D3FC-30C4-0CDA-61D50A98B6A6}"/>
              </a:ext>
            </a:extLst>
          </p:cNvPr>
          <p:cNvSpPr txBox="1"/>
          <p:nvPr/>
        </p:nvSpPr>
        <p:spPr>
          <a:xfrm>
            <a:off x="76200" y="4121253"/>
            <a:ext cx="7086600"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There are 76 public school boards in Ontario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highlight>
                  <a:srgbClr val="FFFF00"/>
                </a:highlight>
                <a:uLnTx/>
                <a:uFillTx/>
                <a:latin typeface="Aptos" panose="02110004020202020204"/>
                <a:ea typeface="+mn-ea"/>
                <a:cs typeface="+mn-cs"/>
              </a:rPr>
              <a:t>34 English Public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highlight>
                  <a:srgbClr val="FFFF00"/>
                </a:highlight>
                <a:uLnTx/>
                <a:uFillTx/>
                <a:latin typeface="Aptos" panose="02110004020202020204"/>
                <a:ea typeface="+mn-ea"/>
                <a:cs typeface="+mn-cs"/>
              </a:rPr>
              <a:t>29 English Catholic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Total 63 Boards will be affected by Bill 33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Remaining Boards:  8 French Catholic boards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Aptos" panose="02110004020202020204"/>
                <a:ea typeface="+mn-ea"/>
                <a:cs typeface="+mn-cs"/>
              </a:rPr>
              <a:t>1 English Protestant board (</a:t>
            </a:r>
            <a:r>
              <a:rPr kumimoji="0" lang="en-CA" sz="1800" b="0" i="0" u="none" strike="noStrike" kern="1200" cap="none" spc="0" normalizeH="0" baseline="0" noProof="0" dirty="0" err="1">
                <a:ln>
                  <a:noFill/>
                </a:ln>
                <a:solidFill>
                  <a:prstClr val="black"/>
                </a:solidFill>
                <a:effectLst/>
                <a:uLnTx/>
                <a:uFillTx/>
                <a:latin typeface="Aptos" panose="02110004020202020204"/>
                <a:ea typeface="+mn-ea"/>
                <a:cs typeface="+mn-cs"/>
              </a:rPr>
              <a:t>Dominational</a:t>
            </a:r>
            <a:r>
              <a:rPr kumimoji="0" lang="en-CA" sz="1800" b="0" i="0" u="none" strike="noStrike" kern="1200" cap="none" spc="0" normalizeH="0" baseline="0" noProof="0" dirty="0">
                <a:ln>
                  <a:noFill/>
                </a:ln>
                <a:solidFill>
                  <a:prstClr val="black"/>
                </a:solidFill>
                <a:effectLst/>
                <a:uLnTx/>
                <a:uFillTx/>
                <a:latin typeface="Aptos" panose="02110004020202020204"/>
                <a:ea typeface="+mn-ea"/>
                <a:cs typeface="+mn-cs"/>
              </a:rPr>
              <a:t> matters only)</a:t>
            </a:r>
          </a:p>
        </p:txBody>
      </p:sp>
      <p:pic>
        <p:nvPicPr>
          <p:cNvPr id="7" name="Picture 6">
            <a:extLst>
              <a:ext uri="{FF2B5EF4-FFF2-40B4-BE49-F238E27FC236}">
                <a16:creationId xmlns:a16="http://schemas.microsoft.com/office/drawing/2014/main" id="{8B32DA1D-5705-DC4B-50C3-BD9130109AC7}"/>
              </a:ext>
            </a:extLst>
          </p:cNvPr>
          <p:cNvPicPr>
            <a:picLocks noChangeAspect="1"/>
          </p:cNvPicPr>
          <p:nvPr/>
        </p:nvPicPr>
        <p:blipFill>
          <a:blip r:embed="rId4"/>
          <a:stretch>
            <a:fillRect/>
          </a:stretch>
        </p:blipFill>
        <p:spPr>
          <a:xfrm>
            <a:off x="5492750" y="1319999"/>
            <a:ext cx="6565900" cy="3608401"/>
          </a:xfrm>
          <a:prstGeom prst="rect">
            <a:avLst/>
          </a:prstGeom>
        </p:spPr>
      </p:pic>
    </p:spTree>
    <p:extLst>
      <p:ext uri="{BB962C8B-B14F-4D97-AF65-F5344CB8AC3E}">
        <p14:creationId xmlns:p14="http://schemas.microsoft.com/office/powerpoint/2010/main" val="4240809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69F111-30F0-C345-0F46-7AF5BA9F42B5}"/>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BD0660D-C156-CA32-3FE0-69DA305C2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24B18ACF-966C-CA6E-C99F-C5472242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32B603C8-3541-0DE4-5673-8DA9FAB5FC41}"/>
              </a:ext>
            </a:extLst>
          </p:cNvPr>
          <p:cNvSpPr txBox="1"/>
          <p:nvPr/>
        </p:nvSpPr>
        <p:spPr>
          <a:xfrm>
            <a:off x="1662408" y="-1417151"/>
            <a:ext cx="3616913" cy="2795160"/>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ptos Display" panose="02110004020202020204"/>
                <a:ea typeface="+mn-ea"/>
                <a:cs typeface="+mn-cs"/>
              </a:rPr>
              <a:t>Bill 33</a:t>
            </a:r>
          </a:p>
        </p:txBody>
      </p:sp>
      <p:sp>
        <p:nvSpPr>
          <p:cNvPr id="3" name="Subtitle 2">
            <a:extLst>
              <a:ext uri="{FF2B5EF4-FFF2-40B4-BE49-F238E27FC236}">
                <a16:creationId xmlns:a16="http://schemas.microsoft.com/office/drawing/2014/main" id="{B56B0A52-57C6-BB53-A79B-9A95E29B3A49}"/>
              </a:ext>
            </a:extLst>
          </p:cNvPr>
          <p:cNvSpPr>
            <a:spLocks noGrp="1"/>
          </p:cNvSpPr>
          <p:nvPr>
            <p:ph type="subTitle" idx="1"/>
          </p:nvPr>
        </p:nvSpPr>
        <p:spPr>
          <a:xfrm>
            <a:off x="996287" y="4121253"/>
            <a:ext cx="3125337" cy="1136843"/>
          </a:xfrm>
        </p:spPr>
        <p:txBody>
          <a:bodyPr vert="horz" lIns="91440" tIns="45720" rIns="91440" bIns="45720" rtlCol="0">
            <a:normAutofit/>
          </a:bodyPr>
          <a:lstStyle/>
          <a:p>
            <a:endParaRPr lang="en-US" sz="1800" kern="1200">
              <a:solidFill>
                <a:schemeClr val="tx1"/>
              </a:solidFill>
              <a:latin typeface="+mn-lt"/>
              <a:ea typeface="+mn-ea"/>
              <a:cs typeface="+mn-cs"/>
            </a:endParaRPr>
          </a:p>
          <a:p>
            <a:endParaRPr lang="en-US" sz="1800" kern="1200">
              <a:solidFill>
                <a:schemeClr val="tx1"/>
              </a:solidFill>
              <a:latin typeface="+mn-lt"/>
              <a:ea typeface="+mn-ea"/>
              <a:cs typeface="+mn-cs"/>
            </a:endParaRPr>
          </a:p>
          <a:p>
            <a:endParaRPr lang="en-US" sz="1800" kern="1200">
              <a:solidFill>
                <a:schemeClr val="tx1"/>
              </a:solidFill>
              <a:latin typeface="+mn-lt"/>
              <a:ea typeface="+mn-ea"/>
              <a:cs typeface="+mn-cs"/>
            </a:endParaRPr>
          </a:p>
          <a:p>
            <a:endParaRPr lang="en-US" sz="1800" kern="1200">
              <a:solidFill>
                <a:schemeClr val="tx1"/>
              </a:solidFill>
              <a:latin typeface="+mn-lt"/>
              <a:ea typeface="+mn-ea"/>
              <a:cs typeface="+mn-cs"/>
            </a:endParaRPr>
          </a:p>
        </p:txBody>
      </p:sp>
      <p:pic>
        <p:nvPicPr>
          <p:cNvPr id="8" name="Picture 7" descr="A red maple leaf on a black background&#10;&#10;AI-generated content may be incorrect.">
            <a:extLst>
              <a:ext uri="{FF2B5EF4-FFF2-40B4-BE49-F238E27FC236}">
                <a16:creationId xmlns:a16="http://schemas.microsoft.com/office/drawing/2014/main" id="{C0FCDB79-2F72-6755-9C2B-BA044AE82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353" y="209131"/>
            <a:ext cx="1963836" cy="1157553"/>
          </a:xfrm>
          <a:prstGeom prst="rect">
            <a:avLst/>
          </a:prstGeom>
        </p:spPr>
      </p:pic>
      <p:pic>
        <p:nvPicPr>
          <p:cNvPr id="4" name="Picture 3">
            <a:extLst>
              <a:ext uri="{FF2B5EF4-FFF2-40B4-BE49-F238E27FC236}">
                <a16:creationId xmlns:a16="http://schemas.microsoft.com/office/drawing/2014/main" id="{2E301939-AFBF-F118-7016-18E92AE63179}"/>
              </a:ext>
            </a:extLst>
          </p:cNvPr>
          <p:cNvPicPr>
            <a:picLocks noChangeAspect="1"/>
          </p:cNvPicPr>
          <p:nvPr/>
        </p:nvPicPr>
        <p:blipFill>
          <a:blip r:embed="rId4"/>
          <a:srcRect r="67133"/>
          <a:stretch>
            <a:fillRect/>
          </a:stretch>
        </p:blipFill>
        <p:spPr>
          <a:xfrm>
            <a:off x="1739901" y="-239688"/>
            <a:ext cx="3516290" cy="6196036"/>
          </a:xfrm>
          <a:prstGeom prst="rect">
            <a:avLst/>
          </a:prstGeom>
        </p:spPr>
      </p:pic>
      <p:sp>
        <p:nvSpPr>
          <p:cNvPr id="6" name="TextBox 5">
            <a:extLst>
              <a:ext uri="{FF2B5EF4-FFF2-40B4-BE49-F238E27FC236}">
                <a16:creationId xmlns:a16="http://schemas.microsoft.com/office/drawing/2014/main" id="{3CD0E782-725A-C643-7F02-66263072DA3F}"/>
              </a:ext>
            </a:extLst>
          </p:cNvPr>
          <p:cNvSpPr txBox="1"/>
          <p:nvPr/>
        </p:nvSpPr>
        <p:spPr>
          <a:xfrm>
            <a:off x="406400" y="4121253"/>
            <a:ext cx="7086600"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There are 76 public school boards in Ontario,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highlight>
                  <a:srgbClr val="FFFF00"/>
                </a:highlight>
                <a:uLnTx/>
                <a:uFillTx/>
                <a:latin typeface="Aptos" panose="02110004020202020204"/>
                <a:ea typeface="+mn-ea"/>
                <a:cs typeface="+mn-cs"/>
              </a:rPr>
              <a:t>34 English Public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highlight>
                  <a:srgbClr val="FFFF00"/>
                </a:highlight>
                <a:uLnTx/>
                <a:uFillTx/>
                <a:latin typeface="Aptos" panose="02110004020202020204"/>
                <a:ea typeface="+mn-ea"/>
                <a:cs typeface="+mn-cs"/>
              </a:rPr>
              <a:t>29 English Catholic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Total 63 Boards after by Bill 33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Remaining Boards:  8 French Catholic boards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Aptos" panose="02110004020202020204"/>
                <a:ea typeface="+mn-ea"/>
                <a:cs typeface="+mn-cs"/>
              </a:rPr>
              <a:t>1 English Protestant board</a:t>
            </a:r>
          </a:p>
        </p:txBody>
      </p:sp>
      <p:pic>
        <p:nvPicPr>
          <p:cNvPr id="7" name="Picture 6">
            <a:extLst>
              <a:ext uri="{FF2B5EF4-FFF2-40B4-BE49-F238E27FC236}">
                <a16:creationId xmlns:a16="http://schemas.microsoft.com/office/drawing/2014/main" id="{13A75FB4-1B0C-03E6-3A75-F67B9CD712C7}"/>
              </a:ext>
            </a:extLst>
          </p:cNvPr>
          <p:cNvPicPr>
            <a:picLocks noChangeAspect="1"/>
          </p:cNvPicPr>
          <p:nvPr/>
        </p:nvPicPr>
        <p:blipFill>
          <a:blip r:embed="rId5"/>
          <a:stretch>
            <a:fillRect/>
          </a:stretch>
        </p:blipFill>
        <p:spPr>
          <a:xfrm>
            <a:off x="5652679" y="383774"/>
            <a:ext cx="6183978" cy="5373757"/>
          </a:xfrm>
          <a:prstGeom prst="rect">
            <a:avLst/>
          </a:prstGeom>
        </p:spPr>
      </p:pic>
    </p:spTree>
    <p:extLst>
      <p:ext uri="{BB962C8B-B14F-4D97-AF65-F5344CB8AC3E}">
        <p14:creationId xmlns:p14="http://schemas.microsoft.com/office/powerpoint/2010/main" val="692452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DDD732D-58DA-5FA1-5309-346DEA87B52F}"/>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9F089AB-0000-76CE-9D74-BEF930661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44B6DA7A-51E3-960B-8CF5-B56FEE1F22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8FB50023-8968-A71E-264C-DE5C13BEA162}"/>
              </a:ext>
            </a:extLst>
          </p:cNvPr>
          <p:cNvSpPr txBox="1"/>
          <p:nvPr/>
        </p:nvSpPr>
        <p:spPr>
          <a:xfrm>
            <a:off x="1662408" y="-773206"/>
            <a:ext cx="3616913" cy="1890806"/>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ptos Display" panose="02110004020202020204"/>
                <a:ea typeface="+mn-ea"/>
                <a:cs typeface="+mn-cs"/>
              </a:rPr>
              <a:t>Bill 33 </a:t>
            </a:r>
          </a:p>
        </p:txBody>
      </p:sp>
      <p:sp>
        <p:nvSpPr>
          <p:cNvPr id="3" name="Subtitle 2">
            <a:extLst>
              <a:ext uri="{FF2B5EF4-FFF2-40B4-BE49-F238E27FC236}">
                <a16:creationId xmlns:a16="http://schemas.microsoft.com/office/drawing/2014/main" id="{8F228AD6-871E-5F2B-5783-DC2487196E4D}"/>
              </a:ext>
            </a:extLst>
          </p:cNvPr>
          <p:cNvSpPr>
            <a:spLocks noGrp="1"/>
          </p:cNvSpPr>
          <p:nvPr>
            <p:ph type="subTitle" idx="1"/>
          </p:nvPr>
        </p:nvSpPr>
        <p:spPr>
          <a:xfrm>
            <a:off x="996287" y="4121253"/>
            <a:ext cx="3125337" cy="1136843"/>
          </a:xfrm>
        </p:spPr>
        <p:txBody>
          <a:bodyPr vert="horz" lIns="91440" tIns="45720" rIns="91440" bIns="45720" rtlCol="0">
            <a:normAutofit/>
          </a:bodyPr>
          <a:lstStyle/>
          <a:p>
            <a:endParaRPr lang="en-US" sz="1800" kern="1200">
              <a:solidFill>
                <a:schemeClr val="tx1"/>
              </a:solidFill>
              <a:latin typeface="+mn-lt"/>
              <a:ea typeface="+mn-ea"/>
              <a:cs typeface="+mn-cs"/>
            </a:endParaRPr>
          </a:p>
          <a:p>
            <a:endParaRPr lang="en-US" sz="1800" kern="1200">
              <a:solidFill>
                <a:schemeClr val="tx1"/>
              </a:solidFill>
              <a:latin typeface="+mn-lt"/>
              <a:ea typeface="+mn-ea"/>
              <a:cs typeface="+mn-cs"/>
            </a:endParaRPr>
          </a:p>
          <a:p>
            <a:endParaRPr lang="en-US" sz="1800" kern="1200">
              <a:solidFill>
                <a:schemeClr val="tx1"/>
              </a:solidFill>
              <a:latin typeface="+mn-lt"/>
              <a:ea typeface="+mn-ea"/>
              <a:cs typeface="+mn-cs"/>
            </a:endParaRPr>
          </a:p>
          <a:p>
            <a:endParaRPr lang="en-US" sz="1800" kern="1200">
              <a:solidFill>
                <a:schemeClr val="tx1"/>
              </a:solidFill>
              <a:latin typeface="+mn-lt"/>
              <a:ea typeface="+mn-ea"/>
              <a:cs typeface="+mn-cs"/>
            </a:endParaRPr>
          </a:p>
        </p:txBody>
      </p:sp>
      <p:pic>
        <p:nvPicPr>
          <p:cNvPr id="8" name="Picture 7" descr="A red maple leaf on a black background&#10;&#10;AI-generated content may be incorrect.">
            <a:extLst>
              <a:ext uri="{FF2B5EF4-FFF2-40B4-BE49-F238E27FC236}">
                <a16:creationId xmlns:a16="http://schemas.microsoft.com/office/drawing/2014/main" id="{A19C2CAF-41F8-3972-782B-274E8D594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353" y="209131"/>
            <a:ext cx="1963836" cy="1157553"/>
          </a:xfrm>
          <a:prstGeom prst="rect">
            <a:avLst/>
          </a:prstGeom>
        </p:spPr>
      </p:pic>
      <p:pic>
        <p:nvPicPr>
          <p:cNvPr id="4" name="Picture 3">
            <a:extLst>
              <a:ext uri="{FF2B5EF4-FFF2-40B4-BE49-F238E27FC236}">
                <a16:creationId xmlns:a16="http://schemas.microsoft.com/office/drawing/2014/main" id="{782CF3E4-03E3-C88B-C20D-5902FEC87951}"/>
              </a:ext>
            </a:extLst>
          </p:cNvPr>
          <p:cNvPicPr>
            <a:picLocks noChangeAspect="1"/>
          </p:cNvPicPr>
          <p:nvPr/>
        </p:nvPicPr>
        <p:blipFill>
          <a:blip r:embed="rId4"/>
          <a:srcRect r="67284"/>
          <a:stretch>
            <a:fillRect/>
          </a:stretch>
        </p:blipFill>
        <p:spPr>
          <a:xfrm>
            <a:off x="1662408" y="-546232"/>
            <a:ext cx="3616913" cy="6402605"/>
          </a:xfrm>
          <a:prstGeom prst="rect">
            <a:avLst/>
          </a:prstGeom>
        </p:spPr>
      </p:pic>
      <p:sp>
        <p:nvSpPr>
          <p:cNvPr id="6" name="TextBox 5">
            <a:extLst>
              <a:ext uri="{FF2B5EF4-FFF2-40B4-BE49-F238E27FC236}">
                <a16:creationId xmlns:a16="http://schemas.microsoft.com/office/drawing/2014/main" id="{91991FA6-72AA-C182-2819-1098F7156E4C}"/>
              </a:ext>
            </a:extLst>
          </p:cNvPr>
          <p:cNvSpPr txBox="1"/>
          <p:nvPr/>
        </p:nvSpPr>
        <p:spPr>
          <a:xfrm>
            <a:off x="406400" y="4121253"/>
            <a:ext cx="7086600"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There are 76 public school boards in Ontario,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highlight>
                  <a:srgbClr val="FFFF00"/>
                </a:highlight>
                <a:uLnTx/>
                <a:uFillTx/>
                <a:latin typeface="Aptos" panose="02110004020202020204"/>
                <a:ea typeface="+mn-ea"/>
                <a:cs typeface="+mn-cs"/>
              </a:rPr>
              <a:t>34 English Public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highlight>
                  <a:srgbClr val="FFFF00"/>
                </a:highlight>
                <a:uLnTx/>
                <a:uFillTx/>
                <a:latin typeface="Aptos" panose="02110004020202020204"/>
                <a:ea typeface="+mn-ea"/>
                <a:cs typeface="+mn-cs"/>
              </a:rPr>
              <a:t>29 English Catholic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Total 63 Boards after by Bill 33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Remaining Boards:  8 French Catholic boards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Aptos" panose="02110004020202020204"/>
                <a:ea typeface="+mn-ea"/>
                <a:cs typeface="+mn-cs"/>
              </a:rPr>
              <a:t>1 English Protestant board</a:t>
            </a:r>
          </a:p>
        </p:txBody>
      </p:sp>
      <p:pic>
        <p:nvPicPr>
          <p:cNvPr id="9" name="Picture 8">
            <a:extLst>
              <a:ext uri="{FF2B5EF4-FFF2-40B4-BE49-F238E27FC236}">
                <a16:creationId xmlns:a16="http://schemas.microsoft.com/office/drawing/2014/main" id="{243ABBA5-1149-D960-1AEC-476631A5348D}"/>
              </a:ext>
            </a:extLst>
          </p:cNvPr>
          <p:cNvPicPr>
            <a:picLocks noChangeAspect="1"/>
          </p:cNvPicPr>
          <p:nvPr/>
        </p:nvPicPr>
        <p:blipFill>
          <a:blip r:embed="rId5"/>
          <a:stretch>
            <a:fillRect/>
          </a:stretch>
        </p:blipFill>
        <p:spPr>
          <a:xfrm>
            <a:off x="5920828" y="556305"/>
            <a:ext cx="5411492" cy="4803343"/>
          </a:xfrm>
          <a:prstGeom prst="rect">
            <a:avLst/>
          </a:prstGeom>
        </p:spPr>
      </p:pic>
    </p:spTree>
    <p:extLst>
      <p:ext uri="{BB962C8B-B14F-4D97-AF65-F5344CB8AC3E}">
        <p14:creationId xmlns:p14="http://schemas.microsoft.com/office/powerpoint/2010/main" val="3772985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EADB4B7-C797-3593-F8FE-3621D2DC156E}"/>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DE3BBF8-2DA7-DAEC-6ADD-31A808CEA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4D503CE0-593F-4987-E53C-93749DBAA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2A617DBB-6203-CBAE-A789-ADC0AC3ADF07}"/>
              </a:ext>
            </a:extLst>
          </p:cNvPr>
          <p:cNvSpPr txBox="1"/>
          <p:nvPr/>
        </p:nvSpPr>
        <p:spPr>
          <a:xfrm>
            <a:off x="1755187" y="-1397580"/>
            <a:ext cx="3616913" cy="2795160"/>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ptos Display" panose="02110004020202020204"/>
                <a:ea typeface="+mn-ea"/>
                <a:cs typeface="+mn-cs"/>
              </a:rPr>
              <a:t>Bill 33 </a:t>
            </a:r>
          </a:p>
        </p:txBody>
      </p:sp>
      <p:sp>
        <p:nvSpPr>
          <p:cNvPr id="3" name="Subtitle 2">
            <a:extLst>
              <a:ext uri="{FF2B5EF4-FFF2-40B4-BE49-F238E27FC236}">
                <a16:creationId xmlns:a16="http://schemas.microsoft.com/office/drawing/2014/main" id="{D7D5F267-0EEA-88E8-36BC-27E8E89E09C6}"/>
              </a:ext>
            </a:extLst>
          </p:cNvPr>
          <p:cNvSpPr>
            <a:spLocks noGrp="1"/>
          </p:cNvSpPr>
          <p:nvPr>
            <p:ph type="subTitle" idx="1"/>
          </p:nvPr>
        </p:nvSpPr>
        <p:spPr>
          <a:xfrm>
            <a:off x="996287" y="4121253"/>
            <a:ext cx="3125337" cy="1136843"/>
          </a:xfrm>
        </p:spPr>
        <p:txBody>
          <a:bodyPr vert="horz" lIns="91440" tIns="45720" rIns="91440" bIns="45720" rtlCol="0">
            <a:normAutofit/>
          </a:bodyPr>
          <a:lstStyle/>
          <a:p>
            <a:endParaRPr lang="en-US" sz="1800" kern="1200">
              <a:solidFill>
                <a:schemeClr val="tx1"/>
              </a:solidFill>
              <a:latin typeface="+mn-lt"/>
              <a:ea typeface="+mn-ea"/>
              <a:cs typeface="+mn-cs"/>
            </a:endParaRPr>
          </a:p>
          <a:p>
            <a:endParaRPr lang="en-US" sz="1800" kern="1200">
              <a:solidFill>
                <a:schemeClr val="tx1"/>
              </a:solidFill>
              <a:latin typeface="+mn-lt"/>
              <a:ea typeface="+mn-ea"/>
              <a:cs typeface="+mn-cs"/>
            </a:endParaRPr>
          </a:p>
          <a:p>
            <a:endParaRPr lang="en-US" sz="1800" kern="1200">
              <a:solidFill>
                <a:schemeClr val="tx1"/>
              </a:solidFill>
              <a:latin typeface="+mn-lt"/>
              <a:ea typeface="+mn-ea"/>
              <a:cs typeface="+mn-cs"/>
            </a:endParaRPr>
          </a:p>
          <a:p>
            <a:endParaRPr lang="en-US" sz="1800" kern="1200">
              <a:solidFill>
                <a:schemeClr val="tx1"/>
              </a:solidFill>
              <a:latin typeface="+mn-lt"/>
              <a:ea typeface="+mn-ea"/>
              <a:cs typeface="+mn-cs"/>
            </a:endParaRPr>
          </a:p>
        </p:txBody>
      </p:sp>
      <p:pic>
        <p:nvPicPr>
          <p:cNvPr id="8" name="Picture 7" descr="A red maple leaf on a black background&#10;&#10;AI-generated content may be incorrect.">
            <a:extLst>
              <a:ext uri="{FF2B5EF4-FFF2-40B4-BE49-F238E27FC236}">
                <a16:creationId xmlns:a16="http://schemas.microsoft.com/office/drawing/2014/main" id="{E43487C1-F5A2-FCBD-DC18-6C726E7EAE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53" y="431368"/>
            <a:ext cx="1963836" cy="1157553"/>
          </a:xfrm>
          <a:prstGeom prst="rect">
            <a:avLst/>
          </a:prstGeom>
        </p:spPr>
      </p:pic>
      <p:pic>
        <p:nvPicPr>
          <p:cNvPr id="4" name="Picture 3">
            <a:extLst>
              <a:ext uri="{FF2B5EF4-FFF2-40B4-BE49-F238E27FC236}">
                <a16:creationId xmlns:a16="http://schemas.microsoft.com/office/drawing/2014/main" id="{F2AABE80-C8B5-9620-574B-D6EC6D3D1029}"/>
              </a:ext>
            </a:extLst>
          </p:cNvPr>
          <p:cNvPicPr>
            <a:picLocks noChangeAspect="1"/>
          </p:cNvPicPr>
          <p:nvPr/>
        </p:nvPicPr>
        <p:blipFill>
          <a:blip r:embed="rId4"/>
          <a:srcRect l="32543" r="33334"/>
          <a:stretch>
            <a:fillRect/>
          </a:stretch>
        </p:blipFill>
        <p:spPr>
          <a:xfrm>
            <a:off x="2145989" y="-419100"/>
            <a:ext cx="3099111" cy="6187068"/>
          </a:xfrm>
          <a:prstGeom prst="rect">
            <a:avLst/>
          </a:prstGeom>
        </p:spPr>
      </p:pic>
      <p:sp>
        <p:nvSpPr>
          <p:cNvPr id="6" name="TextBox 5">
            <a:extLst>
              <a:ext uri="{FF2B5EF4-FFF2-40B4-BE49-F238E27FC236}">
                <a16:creationId xmlns:a16="http://schemas.microsoft.com/office/drawing/2014/main" id="{AA2842D8-7CBD-8DA8-867E-2C49D3450134}"/>
              </a:ext>
            </a:extLst>
          </p:cNvPr>
          <p:cNvSpPr txBox="1"/>
          <p:nvPr/>
        </p:nvSpPr>
        <p:spPr>
          <a:xfrm>
            <a:off x="406400" y="4121253"/>
            <a:ext cx="7086600"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There are 76 public school boards in Ontario,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highlight>
                  <a:srgbClr val="FFFF00"/>
                </a:highlight>
                <a:uLnTx/>
                <a:uFillTx/>
                <a:latin typeface="Aptos" panose="02110004020202020204"/>
                <a:ea typeface="+mn-ea"/>
                <a:cs typeface="+mn-cs"/>
              </a:rPr>
              <a:t>34 English Public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highlight>
                  <a:srgbClr val="FFFF00"/>
                </a:highlight>
                <a:uLnTx/>
                <a:uFillTx/>
                <a:latin typeface="Aptos" panose="02110004020202020204"/>
                <a:ea typeface="+mn-ea"/>
                <a:cs typeface="+mn-cs"/>
              </a:rPr>
              <a:t>29 English Catholic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Total 63 Boards after by Bill 33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Remaining Boards:  8 French Catholic boards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Aptos" panose="02110004020202020204"/>
                <a:ea typeface="+mn-ea"/>
                <a:cs typeface="+mn-cs"/>
              </a:rPr>
              <a:t>1 English Protestant board</a:t>
            </a:r>
          </a:p>
        </p:txBody>
      </p:sp>
      <p:pic>
        <p:nvPicPr>
          <p:cNvPr id="5" name="Picture 4">
            <a:extLst>
              <a:ext uri="{FF2B5EF4-FFF2-40B4-BE49-F238E27FC236}">
                <a16:creationId xmlns:a16="http://schemas.microsoft.com/office/drawing/2014/main" id="{4FA1217C-4BAE-2412-DE24-EAB73E4D2132}"/>
              </a:ext>
            </a:extLst>
          </p:cNvPr>
          <p:cNvPicPr>
            <a:picLocks noChangeAspect="1"/>
          </p:cNvPicPr>
          <p:nvPr/>
        </p:nvPicPr>
        <p:blipFill>
          <a:blip r:embed="rId5"/>
          <a:stretch>
            <a:fillRect/>
          </a:stretch>
        </p:blipFill>
        <p:spPr>
          <a:xfrm>
            <a:off x="289900" y="1842971"/>
            <a:ext cx="1856089" cy="1787552"/>
          </a:xfrm>
          <a:prstGeom prst="rect">
            <a:avLst/>
          </a:prstGeom>
        </p:spPr>
      </p:pic>
      <p:pic>
        <p:nvPicPr>
          <p:cNvPr id="7" name="Picture 6">
            <a:extLst>
              <a:ext uri="{FF2B5EF4-FFF2-40B4-BE49-F238E27FC236}">
                <a16:creationId xmlns:a16="http://schemas.microsoft.com/office/drawing/2014/main" id="{A5CC94FB-1C3F-381F-3AEB-D3100A05E7B2}"/>
              </a:ext>
            </a:extLst>
          </p:cNvPr>
          <p:cNvPicPr>
            <a:picLocks noChangeAspect="1"/>
          </p:cNvPicPr>
          <p:nvPr/>
        </p:nvPicPr>
        <p:blipFill>
          <a:blip r:embed="rId6"/>
          <a:stretch>
            <a:fillRect/>
          </a:stretch>
        </p:blipFill>
        <p:spPr>
          <a:xfrm>
            <a:off x="5498348" y="488004"/>
            <a:ext cx="4979903" cy="4495745"/>
          </a:xfrm>
          <a:prstGeom prst="rect">
            <a:avLst/>
          </a:prstGeom>
        </p:spPr>
      </p:pic>
    </p:spTree>
    <p:extLst>
      <p:ext uri="{BB962C8B-B14F-4D97-AF65-F5344CB8AC3E}">
        <p14:creationId xmlns:p14="http://schemas.microsoft.com/office/powerpoint/2010/main" val="3300994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6A9BA1-EB2C-EB09-88B6-7A04E595CB48}"/>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60E7A21-6BF9-302E-AB0C-CB3D8E87B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290BF857-1932-3841-5AF8-A719DAB33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60B4850F-03F4-A8FC-BA5A-A9F0AE9D7708}"/>
              </a:ext>
            </a:extLst>
          </p:cNvPr>
          <p:cNvSpPr txBox="1"/>
          <p:nvPr/>
        </p:nvSpPr>
        <p:spPr>
          <a:xfrm>
            <a:off x="1649611" y="-1397580"/>
            <a:ext cx="3616913" cy="2795160"/>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ptos Display" panose="02110004020202020204"/>
                <a:ea typeface="+mn-ea"/>
                <a:cs typeface="+mn-cs"/>
              </a:rPr>
              <a:t>Bill 33 </a:t>
            </a:r>
          </a:p>
        </p:txBody>
      </p:sp>
      <p:sp>
        <p:nvSpPr>
          <p:cNvPr id="3" name="Subtitle 2">
            <a:extLst>
              <a:ext uri="{FF2B5EF4-FFF2-40B4-BE49-F238E27FC236}">
                <a16:creationId xmlns:a16="http://schemas.microsoft.com/office/drawing/2014/main" id="{37FC0A62-7C2E-53CC-51BF-23DCA13C48AB}"/>
              </a:ext>
            </a:extLst>
          </p:cNvPr>
          <p:cNvSpPr>
            <a:spLocks noGrp="1"/>
          </p:cNvSpPr>
          <p:nvPr>
            <p:ph type="subTitle" idx="1"/>
          </p:nvPr>
        </p:nvSpPr>
        <p:spPr>
          <a:xfrm>
            <a:off x="996287" y="4121253"/>
            <a:ext cx="3125337" cy="1136843"/>
          </a:xfrm>
        </p:spPr>
        <p:txBody>
          <a:bodyPr vert="horz" lIns="91440" tIns="45720" rIns="91440" bIns="45720" rtlCol="0">
            <a:normAutofit/>
          </a:bodyPr>
          <a:lstStyle/>
          <a:p>
            <a:endParaRPr lang="en-US" sz="1800" kern="1200">
              <a:solidFill>
                <a:schemeClr val="tx1"/>
              </a:solidFill>
              <a:latin typeface="+mn-lt"/>
              <a:ea typeface="+mn-ea"/>
              <a:cs typeface="+mn-cs"/>
            </a:endParaRPr>
          </a:p>
          <a:p>
            <a:endParaRPr lang="en-US" sz="1800" kern="1200">
              <a:solidFill>
                <a:schemeClr val="tx1"/>
              </a:solidFill>
              <a:latin typeface="+mn-lt"/>
              <a:ea typeface="+mn-ea"/>
              <a:cs typeface="+mn-cs"/>
            </a:endParaRPr>
          </a:p>
          <a:p>
            <a:endParaRPr lang="en-US" sz="1800" kern="1200">
              <a:solidFill>
                <a:schemeClr val="tx1"/>
              </a:solidFill>
              <a:latin typeface="+mn-lt"/>
              <a:ea typeface="+mn-ea"/>
              <a:cs typeface="+mn-cs"/>
            </a:endParaRPr>
          </a:p>
          <a:p>
            <a:endParaRPr lang="en-US" sz="1800" kern="1200">
              <a:solidFill>
                <a:schemeClr val="tx1"/>
              </a:solidFill>
              <a:latin typeface="+mn-lt"/>
              <a:ea typeface="+mn-ea"/>
              <a:cs typeface="+mn-cs"/>
            </a:endParaRPr>
          </a:p>
        </p:txBody>
      </p:sp>
      <p:pic>
        <p:nvPicPr>
          <p:cNvPr id="8" name="Picture 7" descr="A red maple leaf on a black background&#10;&#10;AI-generated content may be incorrect.">
            <a:extLst>
              <a:ext uri="{FF2B5EF4-FFF2-40B4-BE49-F238E27FC236}">
                <a16:creationId xmlns:a16="http://schemas.microsoft.com/office/drawing/2014/main" id="{E030030A-6C87-96B1-8D0A-3553F2553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353" y="209131"/>
            <a:ext cx="1963836" cy="1157553"/>
          </a:xfrm>
          <a:prstGeom prst="rect">
            <a:avLst/>
          </a:prstGeom>
        </p:spPr>
      </p:pic>
      <p:pic>
        <p:nvPicPr>
          <p:cNvPr id="4" name="Picture 3">
            <a:extLst>
              <a:ext uri="{FF2B5EF4-FFF2-40B4-BE49-F238E27FC236}">
                <a16:creationId xmlns:a16="http://schemas.microsoft.com/office/drawing/2014/main" id="{2A47905A-3534-9AB6-08E9-F2750C724396}"/>
              </a:ext>
            </a:extLst>
          </p:cNvPr>
          <p:cNvPicPr>
            <a:picLocks noChangeAspect="1"/>
          </p:cNvPicPr>
          <p:nvPr/>
        </p:nvPicPr>
        <p:blipFill>
          <a:blip r:embed="rId4"/>
          <a:srcRect l="66350" t="27813" b="27686"/>
          <a:stretch>
            <a:fillRect/>
          </a:stretch>
        </p:blipFill>
        <p:spPr>
          <a:xfrm>
            <a:off x="1790700" y="1037882"/>
            <a:ext cx="3479800" cy="3267418"/>
          </a:xfrm>
          <a:prstGeom prst="rect">
            <a:avLst/>
          </a:prstGeom>
        </p:spPr>
      </p:pic>
      <p:sp>
        <p:nvSpPr>
          <p:cNvPr id="6" name="TextBox 5">
            <a:extLst>
              <a:ext uri="{FF2B5EF4-FFF2-40B4-BE49-F238E27FC236}">
                <a16:creationId xmlns:a16="http://schemas.microsoft.com/office/drawing/2014/main" id="{AA4F9A38-AF88-CFD3-7C59-91F7E871C747}"/>
              </a:ext>
            </a:extLst>
          </p:cNvPr>
          <p:cNvSpPr txBox="1"/>
          <p:nvPr/>
        </p:nvSpPr>
        <p:spPr>
          <a:xfrm>
            <a:off x="406400" y="4121253"/>
            <a:ext cx="7086600"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There are 76 public school boards in Ontario,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highlight>
                  <a:srgbClr val="FFFF00"/>
                </a:highlight>
                <a:uLnTx/>
                <a:uFillTx/>
                <a:latin typeface="Aptos" panose="02110004020202020204"/>
                <a:ea typeface="+mn-ea"/>
                <a:cs typeface="+mn-cs"/>
              </a:rPr>
              <a:t>34 English Public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highlight>
                  <a:srgbClr val="FFFF00"/>
                </a:highlight>
                <a:uLnTx/>
                <a:uFillTx/>
                <a:latin typeface="Aptos" panose="02110004020202020204"/>
                <a:ea typeface="+mn-ea"/>
                <a:cs typeface="+mn-cs"/>
              </a:rPr>
              <a:t>29 English Catholic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Total 63 Boards after by Bill 33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Remaining Boards:  8 French Catholic boards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Aptos" panose="02110004020202020204"/>
                <a:ea typeface="+mn-ea"/>
                <a:cs typeface="+mn-cs"/>
              </a:rPr>
              <a:t>1 English Protestant board</a:t>
            </a:r>
          </a:p>
        </p:txBody>
      </p:sp>
      <p:sp>
        <p:nvSpPr>
          <p:cNvPr id="5" name="TextBox 4">
            <a:extLst>
              <a:ext uri="{FF2B5EF4-FFF2-40B4-BE49-F238E27FC236}">
                <a16:creationId xmlns:a16="http://schemas.microsoft.com/office/drawing/2014/main" id="{C97BE10D-8062-1D17-D655-D0F9A2B21524}"/>
              </a:ext>
            </a:extLst>
          </p:cNvPr>
          <p:cNvSpPr txBox="1"/>
          <p:nvPr/>
        </p:nvSpPr>
        <p:spPr>
          <a:xfrm>
            <a:off x="5372100" y="596900"/>
            <a:ext cx="2753126" cy="769441"/>
          </a:xfrm>
          <a:prstGeom prst="rect">
            <a:avLst/>
          </a:prstGeom>
          <a:noFill/>
        </p:spPr>
        <p:txBody>
          <a:bodyPr wrap="none" rtlCol="0">
            <a:spAutoFit/>
          </a:bodyPr>
          <a:lstStyle/>
          <a:p>
            <a:r>
              <a:rPr lang="en-CA" sz="4400" dirty="0"/>
              <a:t>Outcomes</a:t>
            </a:r>
          </a:p>
        </p:txBody>
      </p:sp>
      <p:sp>
        <p:nvSpPr>
          <p:cNvPr id="7" name="TextBox 6">
            <a:extLst>
              <a:ext uri="{FF2B5EF4-FFF2-40B4-BE49-F238E27FC236}">
                <a16:creationId xmlns:a16="http://schemas.microsoft.com/office/drawing/2014/main" id="{EB5B2CDF-4745-015C-B48B-084505A426A8}"/>
              </a:ext>
            </a:extLst>
          </p:cNvPr>
          <p:cNvSpPr txBox="1"/>
          <p:nvPr/>
        </p:nvSpPr>
        <p:spPr>
          <a:xfrm>
            <a:off x="5932714" y="1752600"/>
            <a:ext cx="5802086" cy="2585323"/>
          </a:xfrm>
          <a:prstGeom prst="rect">
            <a:avLst/>
          </a:prstGeom>
          <a:noFill/>
        </p:spPr>
        <p:txBody>
          <a:bodyPr wrap="square" rtlCol="0">
            <a:spAutoFit/>
          </a:bodyPr>
          <a:lstStyle/>
          <a:p>
            <a:r>
              <a:rPr lang="en-US" dirty="0"/>
              <a:t>Bill 33, Key Changes to empower the MOE with</a:t>
            </a:r>
          </a:p>
          <a:p>
            <a:endParaRPr lang="en-US" dirty="0"/>
          </a:p>
          <a:p>
            <a:r>
              <a:rPr lang="en-US" b="1" dirty="0"/>
              <a:t>Investigation Powers</a:t>
            </a:r>
            <a:r>
              <a:rPr lang="en-US" dirty="0"/>
              <a:t>: The Minister may direct investigations if there are concerns regarding matters of public interest related to school boards. </a:t>
            </a:r>
          </a:p>
          <a:p>
            <a:endParaRPr lang="en-US" dirty="0"/>
          </a:p>
          <a:p>
            <a:r>
              <a:rPr lang="en-US" b="1" dirty="0">
                <a:solidFill>
                  <a:srgbClr val="FF0000"/>
                </a:solidFill>
              </a:rPr>
              <a:t>Control and Compliance</a:t>
            </a:r>
            <a:r>
              <a:rPr lang="en-US" dirty="0"/>
              <a:t>: If a school board fails to comply with directives from the Minister, </a:t>
            </a:r>
            <a:r>
              <a:rPr lang="en-US" dirty="0">
                <a:highlight>
                  <a:srgbClr val="FFFF00"/>
                </a:highlight>
              </a:rPr>
              <a:t>the Minister can assume control over certain functions of the board. </a:t>
            </a:r>
          </a:p>
        </p:txBody>
      </p:sp>
    </p:spTree>
    <p:extLst>
      <p:ext uri="{BB962C8B-B14F-4D97-AF65-F5344CB8AC3E}">
        <p14:creationId xmlns:p14="http://schemas.microsoft.com/office/powerpoint/2010/main" val="26656727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289</TotalTime>
  <Words>893</Words>
  <Application>Microsoft Office PowerPoint</Application>
  <PresentationFormat>Widescreen</PresentationFormat>
  <Paragraphs>102</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 Buczynski</dc:creator>
  <cp:lastModifiedBy>Chris Buczynski</cp:lastModifiedBy>
  <cp:revision>13</cp:revision>
  <dcterms:created xsi:type="dcterms:W3CDTF">2025-11-21T16:11:07Z</dcterms:created>
  <dcterms:modified xsi:type="dcterms:W3CDTF">2025-11-25T16:45:56Z</dcterms:modified>
</cp:coreProperties>
</file>