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slides/slide18.xml" Type="http://schemas.openxmlformats.org/officeDocument/2006/relationships/slide"/><Relationship Id="rId24" Target="slides/slide19.xml" Type="http://schemas.openxmlformats.org/officeDocument/2006/relationships/slide"/><Relationship Id="rId25" Target="slides/slide20.xml" Type="http://schemas.openxmlformats.org/officeDocument/2006/relationships/slide"/><Relationship Id="rId26" Target="slides/slide21.xml" Type="http://schemas.openxmlformats.org/officeDocument/2006/relationships/slide"/><Relationship Id="rId27" Target="slides/slide22.xml" Type="http://schemas.openxmlformats.org/officeDocument/2006/relationships/slide"/><Relationship Id="rId28" Target="slides/slide23.xml" Type="http://schemas.openxmlformats.org/officeDocument/2006/relationships/slide"/><Relationship Id="rId29" Target="slides/slide24.xml" Type="http://schemas.openxmlformats.org/officeDocument/2006/relationships/slide"/><Relationship Id="rId3" Target="viewProps.xml" Type="http://schemas.openxmlformats.org/officeDocument/2006/relationships/viewProps"/><Relationship Id="rId30" Target="slides/slide25.xml" Type="http://schemas.openxmlformats.org/officeDocument/2006/relationships/slide"/><Relationship Id="rId31" Target="slides/slide26.xml" Type="http://schemas.openxmlformats.org/officeDocument/2006/relationships/slide"/><Relationship Id="rId32" Target="slides/slide27.xml" Type="http://schemas.openxmlformats.org/officeDocument/2006/relationships/slide"/><Relationship Id="rId33" Target="slides/slide28.xml" Type="http://schemas.openxmlformats.org/officeDocument/2006/relationships/slide"/><Relationship Id="rId34" Target="slides/slide29.xml" Type="http://schemas.openxmlformats.org/officeDocument/2006/relationships/slide"/><Relationship Id="rId35" Target="slides/slide30.xml" Type="http://schemas.openxmlformats.org/officeDocument/2006/relationships/slide"/><Relationship Id="rId36" Target="slides/slide31.xml" Type="http://schemas.openxmlformats.org/officeDocument/2006/relationships/slide"/><Relationship Id="rId37" Target="slides/slide32.xml" Type="http://schemas.openxmlformats.org/officeDocument/2006/relationships/slide"/><Relationship Id="rId38" Target="slides/slide33.xml" Type="http://schemas.openxmlformats.org/officeDocument/2006/relationships/slide"/><Relationship Id="rId39" Target="slides/slide34.xml" Type="http://schemas.openxmlformats.org/officeDocument/2006/relationships/slide"/><Relationship Id="rId4" Target="theme/theme1.xml" Type="http://schemas.openxmlformats.org/officeDocument/2006/relationships/theme"/><Relationship Id="rId40" Target="slides/slide35.xml" Type="http://schemas.openxmlformats.org/officeDocument/2006/relationships/slide"/><Relationship Id="rId41" Target="slides/slide36.xml" Type="http://schemas.openxmlformats.org/officeDocument/2006/relationships/slide"/><Relationship Id="rId42" Target="slides/slide37.xml" Type="http://schemas.openxmlformats.org/officeDocument/2006/relationships/slide"/><Relationship Id="rId43" Target="slides/slide38.xml" Type="http://schemas.openxmlformats.org/officeDocument/2006/relationships/slid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10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12.png" Type="http://schemas.openxmlformats.org/officeDocument/2006/relationships/image"/></Relationships>
</file>

<file path=ppt/slides/_rels/slide1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13.jpeg" Type="http://schemas.openxmlformats.org/officeDocument/2006/relationships/image"/></Relationships>
</file>

<file path=ppt/slides/_rels/slide1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1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/Relationships>
</file>

<file path=ppt/slides/_rels/slide1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14.png" Type="http://schemas.openxmlformats.org/officeDocument/2006/relationships/image"/></Relationships>
</file>

<file path=ppt/slides/_rels/slide1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15.jpeg" Type="http://schemas.openxmlformats.org/officeDocument/2006/relationships/image"/><Relationship Id="rId4" Target="../media/image16.png" Type="http://schemas.openxmlformats.org/officeDocument/2006/relationships/image"/><Relationship Id="rId5" Target="../media/image17.jpeg" Type="http://schemas.openxmlformats.org/officeDocument/2006/relationships/image"/><Relationship Id="rId6" Target="../media/image18.jpeg" Type="http://schemas.openxmlformats.org/officeDocument/2006/relationships/image"/></Relationships>
</file>

<file path=ppt/slides/_rels/slide1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1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19.jpeg" Type="http://schemas.openxmlformats.org/officeDocument/2006/relationships/image"/></Relationships>
</file>

<file path=ppt/slides/_rels/slide1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/Relationships>
</file>

<file path=ppt/slides/_rels/slide1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20.jpe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jpeg" Type="http://schemas.openxmlformats.org/officeDocument/2006/relationships/image"/></Relationships>
</file>

<file path=ppt/slides/_rels/slide20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21.jpeg" Type="http://schemas.openxmlformats.org/officeDocument/2006/relationships/image"/></Relationships>
</file>

<file path=ppt/slides/_rels/slide2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22.jpeg" Type="http://schemas.openxmlformats.org/officeDocument/2006/relationships/image"/><Relationship Id="rId4" Target="../media/image23.jpeg" Type="http://schemas.openxmlformats.org/officeDocument/2006/relationships/image"/><Relationship Id="rId5" Target="../media/image24.png" Type="http://schemas.openxmlformats.org/officeDocument/2006/relationships/image"/></Relationships>
</file>

<file path=ppt/slides/_rels/slide2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25.jpeg" Type="http://schemas.openxmlformats.org/officeDocument/2006/relationships/image"/></Relationships>
</file>

<file path=ppt/slides/_rels/slide2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/Relationships>
</file>

<file path=ppt/slides/_rels/slide2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26.jpeg" Type="http://schemas.openxmlformats.org/officeDocument/2006/relationships/image"/></Relationships>
</file>

<file path=ppt/slides/_rels/slide2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27.jpeg" Type="http://schemas.openxmlformats.org/officeDocument/2006/relationships/image"/></Relationships>
</file>

<file path=ppt/slides/_rels/slide2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28.jpeg" Type="http://schemas.openxmlformats.org/officeDocument/2006/relationships/image"/><Relationship Id="rId4" Target="../media/image29.jpeg" Type="http://schemas.openxmlformats.org/officeDocument/2006/relationships/image"/><Relationship Id="rId5" Target="../media/image30.jpeg" Type="http://schemas.openxmlformats.org/officeDocument/2006/relationships/image"/></Relationships>
</file>

<file path=ppt/slides/_rels/slide2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2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/Relationships>
</file>

<file path=ppt/slides/_rels/slide2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1.jpe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/Relationships>
</file>

<file path=ppt/slides/_rels/slide30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2.jpeg" Type="http://schemas.openxmlformats.org/officeDocument/2006/relationships/image"/><Relationship Id="rId4" Target="../media/image33.jpeg" Type="http://schemas.openxmlformats.org/officeDocument/2006/relationships/image"/><Relationship Id="rId5" Target="../media/image34.jpeg" Type="http://schemas.openxmlformats.org/officeDocument/2006/relationships/image"/></Relationships>
</file>

<file path=ppt/slides/_rels/slide3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5.png" Type="http://schemas.openxmlformats.org/officeDocument/2006/relationships/image"/></Relationships>
</file>

<file path=ppt/slides/_rels/slide3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3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/Relationships>
</file>

<file path=ppt/slides/_rels/slide3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6.jpeg" Type="http://schemas.openxmlformats.org/officeDocument/2006/relationships/image"/></Relationships>
</file>

<file path=ppt/slides/_rels/slide3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7.jpeg" Type="http://schemas.openxmlformats.org/officeDocument/2006/relationships/image"/></Relationships>
</file>

<file path=ppt/slides/_rels/slide3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8.jpeg" Type="http://schemas.openxmlformats.org/officeDocument/2006/relationships/image"/></Relationships>
</file>

<file path=ppt/slides/_rels/slide3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9.jpeg" Type="http://schemas.openxmlformats.org/officeDocument/2006/relationships/image"/></Relationships>
</file>

<file path=ppt/slides/_rels/slide3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0.pn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5.jpeg" Type="http://schemas.openxmlformats.org/officeDocument/2006/relationships/image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6.jpeg" Type="http://schemas.openxmlformats.org/officeDocument/2006/relationships/image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7.png" Type="http://schemas.openxmlformats.org/officeDocument/2006/relationships/image"/></Relationships>
</file>

<file path=ppt/slides/_rels/slide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8.jpeg" Type="http://schemas.openxmlformats.org/officeDocument/2006/relationships/image"/></Relationships>
</file>

<file path=ppt/slides/_rels/slide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/Relationships>
</file>

<file path=ppt/slides/_rels/slide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9.jpeg" Type="http://schemas.openxmlformats.org/officeDocument/2006/relationships/image"/><Relationship Id="rId4" Target="../media/image10.jpeg" Type="http://schemas.openxmlformats.org/officeDocument/2006/relationships/image"/><Relationship Id="rId5" Target="../media/image11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dpi="0" rotWithShape="true">
          <a:blip r:embed="rId2">
            <a:alphaModFix amt="100000"/>
          </a:blip>
          <a:srcRect/>
          <a:stretch>
            <a:fillRect b="0" t="0" l="0" r="0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978406" y="3807625"/>
            <a:ext cx="2059305" cy="481965"/>
          </a:xfrm>
          <a:prstGeom prst="rect">
            <a:avLst/>
          </a:prstGeom>
          <a:ln/>
        </p:spPr>
        <p:txBody>
          <a:bodyPr anchor="t" rtlCol="false" lIns="91440" rIns="91440" tIns="45720" bIns="45720" anchorCtr="false" vert="horz" wrap="square">
            <a:normAutofit/>
          </a:bodyPr>
          <a:lstStyle/>
          <a:p>
            <a:pPr>
              <a:lnSpc>
                <a:spcPct val="120000"/>
              </a:lnSpc>
              <a:spcBef>
                <a:spcPts val="375"/>
              </a:spcBef>
            </a:pPr>
            <a:r>
              <a:rPr lang="en-US" sz="1800">
                <a:solidFill>
                  <a:schemeClr val="accent2">
                    <a:lumMod val="20000"/>
                    <a:lumOff val="80000"/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汇报人：NAEI  AI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3350895" y="3807625"/>
            <a:ext cx="1971010" cy="481965"/>
          </a:xfrm>
          <a:prstGeom prst="rect">
            <a:avLst/>
          </a:prstGeom>
          <a:ln/>
        </p:spPr>
        <p:txBody>
          <a:bodyPr anchor="t" rtlCol="false" lIns="91440" rIns="91440" tIns="45720" bIns="45720" anchorCtr="false" vert="horz" wrap="square">
            <a:normAutofit/>
          </a:bodyPr>
          <a:lstStyle/>
          <a:p>
            <a:pPr>
              <a:lnSpc>
                <a:spcPct val="120000"/>
              </a:lnSpc>
              <a:spcBef>
                <a:spcPts val="375"/>
              </a:spcBef>
            </a:pPr>
            <a:r>
              <a:rPr lang="en-US" sz="1950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2024-09-14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763747" y="1807375"/>
            <a:ext cx="6503541" cy="2000250"/>
          </a:xfrm>
          <a:prstGeom prst="rect">
            <a:avLst/>
          </a:prstGeom>
          <a:ln/>
        </p:spPr>
        <p:txBody>
          <a:bodyPr anchor="ctr" rtlCol="false" lIns="114300" rIns="114300" tIns="57150" bIns="57150" anchorCtr="false" vert="horz" wrap="square">
            <a:norm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b="true" sz="54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创新型课程教学计划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dpi="0" rotWithShape="true">
          <a:blip r:embed="rId2">
            <a:alphaModFix amt="100000"/>
          </a:blip>
          <a:srcRect/>
          <a:stretch>
            <a:fillRect b="0" t="0" l="0" r="0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3">
            <a:alphaModFix amt="100000"/>
          </a:blip>
          <a:srcRect/>
          <a:stretch>
            <a:fillRect/>
          </a:stretch>
        </p:blipFill>
        <p:spPr>
          <a:xfrm rot="0">
            <a:off x="6203747" y="1487175"/>
            <a:ext cx="5238701" cy="4637054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1482606" y="1947878"/>
            <a:ext cx="4238625" cy="914400"/>
          </a:xfrm>
          <a:prstGeom prst="rect">
            <a:avLst/>
          </a:prstGeom>
          <a:ln/>
        </p:spPr>
        <p:txBody>
          <a:bodyPr anchor="t" rtlCol="false" lIns="123825" rIns="57150" tIns="123825" bIns="123825" anchorCtr="false" vert="horz" wrap="square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解释创意思维的定义、特点及重要性。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482606" y="1370655"/>
            <a:ext cx="4219575" cy="738707"/>
          </a:xfrm>
          <a:prstGeom prst="rect">
            <a:avLst/>
          </a:prstGeom>
          <a:ln/>
        </p:spPr>
        <p:txBody>
          <a:bodyPr anchor="ctr" rtlCol="false" lIns="123825" rIns="57150" tIns="123825" bIns="123825" anchorCtr="false" vert="horz" wrap="square">
            <a:noAutofit/>
          </a:bodyPr>
          <a:lstStyle/>
          <a:p>
            <a:pPr>
              <a:lnSpc>
                <a:spcPct val="150000"/>
              </a:lnSpc>
            </a:pPr>
            <a:r>
              <a:rPr lang="en-US" b="true" sz="2400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创意思维的概念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482606" y="3712973"/>
            <a:ext cx="4238625" cy="914400"/>
          </a:xfrm>
          <a:prstGeom prst="rect">
            <a:avLst/>
          </a:prstGeom>
          <a:ln/>
        </p:spPr>
        <p:txBody>
          <a:bodyPr anchor="t" rtlCol="false" lIns="123825" rIns="57150" tIns="123825" bIns="123825" anchorCtr="false" vert="horz" wrap="square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列举并简要介绍常用的创意思维工具，如头脑风暴法、六顶思考帽等。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482606" y="3116450"/>
            <a:ext cx="4219575" cy="736876"/>
          </a:xfrm>
          <a:prstGeom prst="rect">
            <a:avLst/>
          </a:prstGeom>
          <a:ln/>
        </p:spPr>
        <p:txBody>
          <a:bodyPr anchor="ctr" rtlCol="false" lIns="123825" rIns="57150" tIns="123825" bIns="123825" anchorCtr="false" vert="horz" wrap="square">
            <a:noAutofit/>
          </a:bodyPr>
          <a:lstStyle/>
          <a:p>
            <a:pPr>
              <a:lnSpc>
                <a:spcPct val="150000"/>
              </a:lnSpc>
            </a:pPr>
            <a:r>
              <a:rPr lang="en-US" b="true" sz="2400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常用创意思维工具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482606" y="5377103"/>
            <a:ext cx="4238625" cy="914400"/>
          </a:xfrm>
          <a:prstGeom prst="rect">
            <a:avLst/>
          </a:prstGeom>
          <a:ln/>
        </p:spPr>
        <p:txBody>
          <a:bodyPr anchor="t" rtlCol="false" lIns="123825" rIns="57150" tIns="123825" bIns="123825" anchorCtr="false" vert="horz" wrap="square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分析不同创意思维工具的适用场景及选择依据。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482606" y="4799881"/>
            <a:ext cx="4219575" cy="749453"/>
          </a:xfrm>
          <a:prstGeom prst="rect">
            <a:avLst/>
          </a:prstGeom>
          <a:ln/>
        </p:spPr>
        <p:txBody>
          <a:bodyPr anchor="ctr" rtlCol="false" lIns="123825" rIns="57150" tIns="123825" bIns="123825" anchorCtr="false" vert="horz" wrap="square">
            <a:noAutofit/>
          </a:bodyPr>
          <a:lstStyle/>
          <a:p>
            <a:pPr>
              <a:lnSpc>
                <a:spcPct val="150000"/>
              </a:lnSpc>
            </a:pPr>
            <a:r>
              <a:rPr lang="en-US" b="true" sz="2400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工具选择与应用场景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476023" y="265328"/>
            <a:ext cx="11239500" cy="914400"/>
          </a:xfrm>
          <a:prstGeom prst="rect">
            <a:avLst/>
          </a:prstGeom>
          <a:ln/>
        </p:spPr>
        <p:txBody>
          <a:bodyPr anchor="t" rtlCol="false" lIns="123825" rIns="57150" tIns="123825" bIns="123825" anchorCtr="false" vert="horz"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en-US" b="true" sz="3000">
                <a:solidFill>
                  <a:schemeClr val="dk2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创意思维工具介绍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542238" y="1676264"/>
            <a:ext cx="849630" cy="481965"/>
          </a:xfrm>
          <a:prstGeom prst="rect">
            <a:avLst/>
          </a:prstGeom>
          <a:ln/>
        </p:spPr>
        <p:txBody>
          <a:bodyPr anchor="ctr" rtlCol="false" lIns="91440" rIns="91440" tIns="45720" bIns="45720" anchorCtr="false" vert="horz"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01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542238" y="3414840"/>
            <a:ext cx="849630" cy="481965"/>
          </a:xfrm>
          <a:prstGeom prst="rect">
            <a:avLst/>
          </a:prstGeom>
          <a:ln/>
        </p:spPr>
        <p:txBody>
          <a:bodyPr anchor="ctr" rtlCol="false" lIns="91440" rIns="91440" tIns="45720" bIns="45720" anchorCtr="false" vert="horz"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02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542238" y="5136121"/>
            <a:ext cx="849630" cy="481965"/>
          </a:xfrm>
          <a:prstGeom prst="rect">
            <a:avLst/>
          </a:prstGeom>
          <a:ln/>
        </p:spPr>
        <p:txBody>
          <a:bodyPr anchor="ctr" rtlCol="false" lIns="91440" rIns="91440" tIns="45720" bIns="45720" anchorCtr="false" vert="horz"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03</a:t>
            </a:r>
          </a:p>
        </p:txBody>
      </p:sp>
      <p:sp>
        <p:nvSpPr>
          <p:cNvPr name="AutoShape 13" id="13"/>
          <p:cNvSpPr/>
          <p:nvPr/>
        </p:nvSpPr>
        <p:spPr>
          <a:xfrm rot="0">
            <a:off x="647738" y="1597932"/>
            <a:ext cx="638629" cy="638629"/>
          </a:xfrm>
          <a:prstGeom prst="rect">
            <a:avLst/>
          </a:prstGeom>
          <a:noFill/>
          <a:ln w="19050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name="AutoShape 14" id="14"/>
          <p:cNvSpPr/>
          <p:nvPr/>
        </p:nvSpPr>
        <p:spPr>
          <a:xfrm rot="0">
            <a:off x="647738" y="3327861"/>
            <a:ext cx="638629" cy="638629"/>
          </a:xfrm>
          <a:prstGeom prst="rect">
            <a:avLst/>
          </a:prstGeom>
          <a:noFill/>
          <a:ln w="19050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name="AutoShape 15" id="15"/>
          <p:cNvSpPr/>
          <p:nvPr/>
        </p:nvSpPr>
        <p:spPr>
          <a:xfrm rot="0">
            <a:off x="647738" y="5057789"/>
            <a:ext cx="638629" cy="638629"/>
          </a:xfrm>
          <a:prstGeom prst="rect">
            <a:avLst/>
          </a:prstGeom>
          <a:noFill/>
          <a:ln w="19050">
            <a:solidFill>
              <a:schemeClr val="accent1">
                <a:alpha val="100000"/>
              </a:schemeClr>
            </a:solidFill>
            <a:prstDash val="solid"/>
          </a:ln>
        </p:spPr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dpi="0" rotWithShape="true">
          <a:blip r:embed="rId2">
            <a:alphaModFix amt="100000"/>
          </a:blip>
          <a:srcRect/>
          <a:stretch>
            <a:fillRect b="0" t="0" l="0" r="0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3"/>
          <a:srcRect l="495" r="495"/>
          <a:stretch>
            <a:fillRect/>
          </a:stretch>
        </p:blipFill>
        <p:spPr>
          <a:xfrm rot="0">
            <a:off x="601455" y="1456971"/>
            <a:ext cx="5140490" cy="4655350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6007772" y="1924848"/>
            <a:ext cx="5064406" cy="898324"/>
          </a:xfrm>
          <a:prstGeom prst="rect">
            <a:avLst/>
          </a:prstGeom>
          <a:ln/>
        </p:spPr>
        <p:txBody>
          <a:bodyPr anchor="t" rtlCol="false" lIns="114300" rIns="114300" tIns="57150" bIns="57150" anchorCtr="false" vert="horz" wrap="square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阐述头脑风暴法的基本原则，如自由畅想、延迟评判等。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6007772" y="1456971"/>
            <a:ext cx="5064406" cy="449970"/>
          </a:xfrm>
          <a:prstGeom prst="rect">
            <a:avLst/>
          </a:prstGeom>
          <a:ln/>
        </p:spPr>
        <p:txBody>
          <a:bodyPr anchor="b" rtlCol="false" lIns="114300" rIns="114300" tIns="57150" bIns="57150" anchorCtr="false" vert="horz" wrap="square">
            <a:noAutofit/>
          </a:bodyPr>
          <a:lstStyle/>
          <a:p>
            <a:pPr>
              <a:lnSpc>
                <a:spcPct val="77000"/>
              </a:lnSpc>
            </a:pPr>
            <a:r>
              <a:rPr lang="en-US" b="true" sz="2400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头脑风暴法的基本原则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6007772" y="3539953"/>
            <a:ext cx="5064406" cy="884543"/>
          </a:xfrm>
          <a:prstGeom prst="rect">
            <a:avLst/>
          </a:prstGeom>
          <a:ln/>
        </p:spPr>
        <p:txBody>
          <a:bodyPr anchor="t" rtlCol="false" lIns="114300" rIns="114300" tIns="57150" bIns="57150" anchorCtr="false" vert="horz" wrap="square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详细介绍头脑风暴法的实施步骤和关键技巧，确保有效实施。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6007772" y="3122433"/>
            <a:ext cx="5064406" cy="436189"/>
          </a:xfrm>
          <a:prstGeom prst="rect">
            <a:avLst/>
          </a:prstGeom>
          <a:ln/>
        </p:spPr>
        <p:txBody>
          <a:bodyPr anchor="b" rtlCol="false" lIns="114300" rIns="114300" tIns="57150" bIns="57150" anchorCtr="false" vert="horz" wrap="square">
            <a:noAutofit/>
          </a:bodyPr>
          <a:lstStyle/>
          <a:p>
            <a:pPr>
              <a:lnSpc>
                <a:spcPct val="77000"/>
              </a:lnSpc>
            </a:pPr>
            <a:r>
              <a:rPr lang="en-US" b="true" sz="2400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实施步骤与技巧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6007772" y="5213997"/>
            <a:ext cx="5064406" cy="898324"/>
          </a:xfrm>
          <a:prstGeom prst="rect">
            <a:avLst/>
          </a:prstGeom>
          <a:ln/>
        </p:spPr>
        <p:txBody>
          <a:bodyPr anchor="t" rtlCol="false" lIns="114300" rIns="114300" tIns="57150" bIns="57150" anchorCtr="false" vert="horz" wrap="square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通过案例分析与实践演练，加深学员对头脑风暴法的理解和掌握。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6007772" y="4768434"/>
            <a:ext cx="5064406" cy="422408"/>
          </a:xfrm>
          <a:prstGeom prst="rect">
            <a:avLst/>
          </a:prstGeom>
          <a:ln/>
        </p:spPr>
        <p:txBody>
          <a:bodyPr anchor="b" rtlCol="false" lIns="114300" rIns="114300" tIns="57150" bIns="57150" anchorCtr="false" vert="horz" wrap="square">
            <a:noAutofit/>
          </a:bodyPr>
          <a:lstStyle/>
          <a:p>
            <a:pPr>
              <a:lnSpc>
                <a:spcPct val="77000"/>
              </a:lnSpc>
            </a:pPr>
            <a:r>
              <a:rPr lang="en-US" b="true" sz="2400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案例分析与实践演练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476023" y="265328"/>
            <a:ext cx="11239500" cy="914400"/>
          </a:xfrm>
          <a:prstGeom prst="rect">
            <a:avLst/>
          </a:prstGeom>
          <a:ln/>
        </p:spPr>
        <p:txBody>
          <a:bodyPr anchor="ctr" rtlCol="false" lIns="123825" rIns="57150" tIns="123825" bIns="123825" anchorCtr="false" vert="horz" wrap="square">
            <a:noAutofit/>
          </a:bodyPr>
          <a:lstStyle/>
          <a:p>
            <a:pPr>
              <a:lnSpc>
                <a:spcPct val="140000"/>
              </a:lnSpc>
            </a:pPr>
            <a:r>
              <a:rPr lang="en-US" b="true" sz="3000">
                <a:solidFill>
                  <a:schemeClr val="dk2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头脑风暴法的应用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dpi="0" rotWithShape="true">
          <a:blip r:embed="rId2">
            <a:alphaModFix amt="100000"/>
          </a:blip>
          <a:srcRect/>
          <a:stretch>
            <a:fillRect b="0" t="0" l="0" r="0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685901" y="1362476"/>
            <a:ext cx="8946338" cy="555784"/>
          </a:xfrm>
          <a:prstGeom prst="rect">
            <a:avLst/>
          </a:prstGeom>
          <a:ln/>
        </p:spPr>
        <p:txBody>
          <a:bodyPr anchor="b" rtlCol="false" lIns="0" rIns="0" tIns="0" bIns="0" anchorCtr="false" vert="horz" wrap="square">
            <a:noAutofit/>
          </a:bodyPr>
          <a:lstStyle/>
          <a:p>
            <a:pPr>
              <a:lnSpc>
                <a:spcPct val="120000"/>
              </a:lnSpc>
            </a:pPr>
            <a:r>
              <a:rPr lang="en-US" b="true" sz="2400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思维导图的基本概念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685901" y="2024509"/>
            <a:ext cx="8972550" cy="763780"/>
          </a:xfrm>
          <a:prstGeom prst="rect">
            <a:avLst/>
          </a:prstGeom>
          <a:ln/>
        </p:spPr>
        <p:txBody>
          <a:bodyPr anchor="t" rtlCol="false" lIns="0" rIns="0" tIns="0" bIns="0" anchorCtr="false" vert="horz" wrap="square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解释思维导图的定义、构成要素及绘制方法。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476023" y="265328"/>
            <a:ext cx="11239500" cy="914400"/>
          </a:xfrm>
          <a:prstGeom prst="rect">
            <a:avLst/>
          </a:prstGeom>
          <a:ln/>
        </p:spPr>
        <p:txBody>
          <a:bodyPr anchor="ctr" rtlCol="false" lIns="123825" rIns="57150" tIns="123825" bIns="123825" anchorCtr="false" vert="horz" wrap="square">
            <a:noAutofit/>
          </a:bodyPr>
          <a:lstStyle/>
          <a:p>
            <a:pPr>
              <a:lnSpc>
                <a:spcPct val="140000"/>
              </a:lnSpc>
            </a:pPr>
            <a:r>
              <a:rPr lang="en-US" b="true" sz="3000">
                <a:solidFill>
                  <a:schemeClr val="dk2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思维导图在问题解决中的作用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838598" y="1564792"/>
            <a:ext cx="353467" cy="353467"/>
            <a:chOff x="838598" y="1564792"/>
            <a:chExt cx="353467" cy="353467"/>
          </a:xfrm>
        </p:grpSpPr>
        <p:sp>
          <p:nvSpPr>
            <p:cNvPr name="AutoShape 6" id="6"/>
            <p:cNvSpPr/>
            <p:nvPr/>
          </p:nvSpPr>
          <p:spPr>
            <a:xfrm rot="0">
              <a:off x="920082" y="1646276"/>
              <a:ext cx="190500" cy="190500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</p:sp>
        <p:sp>
          <p:nvSpPr>
            <p:cNvPr name="AutoShape 7" id="7"/>
            <p:cNvSpPr/>
            <p:nvPr/>
          </p:nvSpPr>
          <p:spPr>
            <a:xfrm rot="0">
              <a:off x="838598" y="1564792"/>
              <a:ext cx="353467" cy="353467"/>
            </a:xfrm>
            <a:prstGeom prst="ellipse">
              <a:avLst/>
            </a:prstGeom>
            <a:solidFill>
              <a:schemeClr val="accent1">
                <a:alpha val="16000"/>
              </a:schemeClr>
            </a:solidFill>
            <a:ln/>
          </p:spPr>
        </p:sp>
      </p:grpSp>
      <p:sp>
        <p:nvSpPr>
          <p:cNvPr name="TextBox 8" id="8"/>
          <p:cNvSpPr txBox="true"/>
          <p:nvPr/>
        </p:nvSpPr>
        <p:spPr>
          <a:xfrm rot="0">
            <a:off x="1685901" y="3189254"/>
            <a:ext cx="8946338" cy="555784"/>
          </a:xfrm>
          <a:prstGeom prst="rect">
            <a:avLst/>
          </a:prstGeom>
          <a:ln/>
        </p:spPr>
        <p:txBody>
          <a:bodyPr anchor="b" rtlCol="false" lIns="0" rIns="0" tIns="0" bIns="0" anchorCtr="false" vert="horz" wrap="square">
            <a:noAutofit/>
          </a:bodyPr>
          <a:lstStyle/>
          <a:p>
            <a:pPr>
              <a:lnSpc>
                <a:spcPct val="120000"/>
              </a:lnSpc>
            </a:pPr>
            <a:r>
              <a:rPr lang="en-US" b="true" sz="2400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思维导图在问题解决中的应用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685901" y="3851288"/>
            <a:ext cx="8972550" cy="763780"/>
          </a:xfrm>
          <a:prstGeom prst="rect">
            <a:avLst/>
          </a:prstGeom>
          <a:ln/>
        </p:spPr>
        <p:txBody>
          <a:bodyPr anchor="t" rtlCol="false" lIns="0" rIns="0" tIns="0" bIns="0" anchorCtr="false" vert="horz" wrap="square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分析思维导图在问题识别、分析、解决及创新等方面的应用。</a:t>
            </a:r>
          </a:p>
        </p:txBody>
      </p:sp>
      <p:grpSp>
        <p:nvGrpSpPr>
          <p:cNvPr name="Group 10" id="10"/>
          <p:cNvGrpSpPr/>
          <p:nvPr/>
        </p:nvGrpSpPr>
        <p:grpSpPr>
          <a:xfrm rot="0">
            <a:off x="838598" y="3391571"/>
            <a:ext cx="353467" cy="353467"/>
            <a:chOff x="838598" y="3391571"/>
            <a:chExt cx="353467" cy="353467"/>
          </a:xfrm>
        </p:grpSpPr>
        <p:sp>
          <p:nvSpPr>
            <p:cNvPr name="AutoShape 11" id="11"/>
            <p:cNvSpPr/>
            <p:nvPr/>
          </p:nvSpPr>
          <p:spPr>
            <a:xfrm rot="0">
              <a:off x="920082" y="3473055"/>
              <a:ext cx="190500" cy="190500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</p:sp>
        <p:sp>
          <p:nvSpPr>
            <p:cNvPr name="AutoShape 12" id="12"/>
            <p:cNvSpPr/>
            <p:nvPr/>
          </p:nvSpPr>
          <p:spPr>
            <a:xfrm rot="0">
              <a:off x="838598" y="3391571"/>
              <a:ext cx="353467" cy="353467"/>
            </a:xfrm>
            <a:prstGeom prst="ellipse">
              <a:avLst/>
            </a:prstGeom>
            <a:solidFill>
              <a:schemeClr val="accent1">
                <a:alpha val="16000"/>
              </a:schemeClr>
            </a:solidFill>
            <a:ln/>
          </p:spPr>
        </p:sp>
      </p:grpSp>
      <p:sp>
        <p:nvSpPr>
          <p:cNvPr name="TextBox 13" id="13"/>
          <p:cNvSpPr txBox="true"/>
          <p:nvPr/>
        </p:nvSpPr>
        <p:spPr>
          <a:xfrm rot="0">
            <a:off x="1685901" y="4975292"/>
            <a:ext cx="8946338" cy="555784"/>
          </a:xfrm>
          <a:prstGeom prst="rect">
            <a:avLst/>
          </a:prstGeom>
          <a:ln/>
        </p:spPr>
        <p:txBody>
          <a:bodyPr anchor="b" rtlCol="false" lIns="0" rIns="0" tIns="0" bIns="0" anchorCtr="false" vert="horz" wrap="square">
            <a:noAutofit/>
          </a:bodyPr>
          <a:lstStyle/>
          <a:p>
            <a:pPr>
              <a:lnSpc>
                <a:spcPct val="120000"/>
              </a:lnSpc>
            </a:pPr>
            <a:r>
              <a:rPr lang="en-US" b="true" sz="2400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绘制技巧与注意事项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685901" y="5637325"/>
            <a:ext cx="8972550" cy="763780"/>
          </a:xfrm>
          <a:prstGeom prst="rect">
            <a:avLst/>
          </a:prstGeom>
          <a:ln/>
        </p:spPr>
        <p:txBody>
          <a:bodyPr anchor="t" rtlCol="false" lIns="0" rIns="0" tIns="0" bIns="0" anchorCtr="false" vert="horz" wrap="square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介绍思维导图的绘制技巧和注意事项，提高绘制效率和质量。</a:t>
            </a:r>
          </a:p>
        </p:txBody>
      </p:sp>
      <p:grpSp>
        <p:nvGrpSpPr>
          <p:cNvPr name="Group 15" id="15"/>
          <p:cNvGrpSpPr/>
          <p:nvPr/>
        </p:nvGrpSpPr>
        <p:grpSpPr>
          <a:xfrm rot="0">
            <a:off x="838598" y="5177608"/>
            <a:ext cx="353467" cy="353467"/>
            <a:chOff x="838598" y="5177608"/>
            <a:chExt cx="353467" cy="353467"/>
          </a:xfrm>
        </p:grpSpPr>
        <p:sp>
          <p:nvSpPr>
            <p:cNvPr name="AutoShape 16" id="16"/>
            <p:cNvSpPr/>
            <p:nvPr/>
          </p:nvSpPr>
          <p:spPr>
            <a:xfrm rot="0">
              <a:off x="920082" y="5259092"/>
              <a:ext cx="190500" cy="190500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</p:sp>
        <p:sp>
          <p:nvSpPr>
            <p:cNvPr name="AutoShape 17" id="17"/>
            <p:cNvSpPr/>
            <p:nvPr/>
          </p:nvSpPr>
          <p:spPr>
            <a:xfrm rot="0">
              <a:off x="838598" y="5177608"/>
              <a:ext cx="353467" cy="353467"/>
            </a:xfrm>
            <a:prstGeom prst="ellipse">
              <a:avLst/>
            </a:prstGeom>
            <a:solidFill>
              <a:schemeClr val="accent1">
                <a:alpha val="16000"/>
              </a:schemeClr>
            </a:solidFill>
            <a:ln/>
          </p:spPr>
        </p:sp>
      </p:grpSp>
      <p:cxnSp>
        <p:nvCxnSpPr>
          <p:cNvPr name="Connector 18" id="18"/>
          <p:cNvCxnSpPr/>
          <p:nvPr/>
        </p:nvCxnSpPr>
        <p:spPr>
          <a:xfrm>
            <a:off x="1015332" y="1728028"/>
            <a:ext cx="0" cy="5214957"/>
          </a:xfrm>
          <a:prstGeom prst="line">
            <a:avLst/>
          </a:prstGeom>
          <a:ln w="19050">
            <a:solidFill>
              <a:schemeClr val="accent1"/>
            </a:solidFill>
            <a:prstDash val="dash"/>
            <a:headEnd type="none"/>
            <a:tailEnd type="triangl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dpi="0" rotWithShape="true">
          <a:blip r:embed="rId2">
            <a:alphaModFix amt="100000"/>
          </a:blip>
          <a:srcRect/>
          <a:stretch>
            <a:fillRect b="0" t="0" l="0" r="0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561387" y="2462858"/>
            <a:ext cx="2333945" cy="1138956"/>
          </a:xfrm>
          <a:prstGeom prst="rect">
            <a:avLst/>
          </a:prstGeom>
          <a:ln/>
        </p:spPr>
        <p:txBody>
          <a:bodyPr anchor="ctr" rtlCol="false" lIns="66008" rIns="66008" tIns="33052" bIns="33052" anchorCtr="false" vert="horz" wrap="square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b="true" sz="8025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03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3996198" y="2019814"/>
            <a:ext cx="6164285" cy="1996469"/>
          </a:xfrm>
          <a:prstGeom prst="rect">
            <a:avLst/>
          </a:prstGeom>
          <a:ln/>
        </p:spPr>
        <p:txBody>
          <a:bodyPr anchor="ctr" rtlCol="false" lIns="91440" rIns="91440" tIns="45720" bIns="45720" anchorCtr="false" vert="horz" wrap="square">
            <a:normAutofit/>
          </a:bodyPr>
          <a:lstStyle/>
          <a:p>
            <a:pPr algn="l">
              <a:lnSpc>
                <a:spcPct val="140000"/>
              </a:lnSpc>
              <a:spcBef>
                <a:spcPct val="0"/>
              </a:spcBef>
            </a:pPr>
            <a:r>
              <a:rPr lang="en-US" b="true" sz="4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团队合作与沟通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dpi="0" rotWithShape="true">
          <a:blip r:embed="rId2">
            <a:alphaModFix amt="100000"/>
          </a:blip>
          <a:srcRect/>
          <a:stretch>
            <a:fillRect b="0" t="0" l="0" r="0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rot="5400000">
            <a:off x="391988" y="1845509"/>
            <a:ext cx="4092893" cy="4092575"/>
          </a:xfrm>
          <a:custGeom>
            <a:avLst/>
            <a:gdLst/>
            <a:ahLst/>
            <a:cxnLst/>
            <a:rect r="r" b="b" t="t" l="l"/>
            <a:pathLst>
              <a:path h="21600" w="21600">
                <a:moveTo>
                  <a:pt x="269" y="10800"/>
                </a:moveTo>
                <a:cubicBezTo>
                  <a:pt x="269" y="4983"/>
                  <a:pt x="4983" y="269"/>
                  <a:pt x="10800" y="269"/>
                </a:cubicBezTo>
                <a:cubicBezTo>
                  <a:pt x="16616" y="268"/>
                  <a:pt x="21330" y="4983"/>
                  <a:pt x="21331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269" y="10800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/>
        </p:spPr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0">
            <a:off x="702027" y="2155390"/>
            <a:ext cx="3472815" cy="3472815"/>
          </a:xfrm>
          <a:prstGeom prst="ellipse">
            <a:avLst/>
          </a:prstGeom>
        </p:spPr>
      </p:pic>
      <p:sp>
        <p:nvSpPr>
          <p:cNvPr name="TextBox 4" id="4"/>
          <p:cNvSpPr txBox="true"/>
          <p:nvPr/>
        </p:nvSpPr>
        <p:spPr>
          <a:xfrm rot="0">
            <a:off x="6097260" y="3180638"/>
            <a:ext cx="5610225" cy="470410"/>
          </a:xfrm>
          <a:prstGeom prst="rect">
            <a:avLst/>
          </a:prstGeom>
          <a:noFill/>
          <a:ln/>
        </p:spPr>
        <p:txBody>
          <a:bodyPr anchor="t" rtlCol="false" lIns="91440" rIns="91440" tIns="45720" bIns="45720" anchorCtr="false" vert="horz" wrap="square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/>
                <a:ea typeface="微软雅黑"/>
                <a:cs typeface="微软雅黑"/>
              </a:rPr>
              <a:t>具体落实计划和任务，保证工作进度和质量。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6097260" y="2722499"/>
            <a:ext cx="3280773" cy="560841"/>
          </a:xfrm>
          <a:prstGeom prst="rect">
            <a:avLst/>
          </a:prstGeom>
          <a:noFill/>
          <a:ln/>
        </p:spPr>
        <p:txBody>
          <a:bodyPr anchor="ctr" rtlCol="false" lIns="91440" rIns="91440" tIns="45720" bIns="45720" anchorCtr="false" vert="horz" wrap="square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b="true" sz="2100">
                <a:solidFill>
                  <a:schemeClr val="accent1">
                    <a:alpha val="100000"/>
                  </a:schemeClr>
                </a:solidFill>
                <a:latin typeface="微软雅黑"/>
                <a:ea typeface="微软雅黑"/>
                <a:cs typeface="微软雅黑"/>
              </a:rPr>
              <a:t>执行者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6097260" y="4437395"/>
            <a:ext cx="5610225" cy="456629"/>
          </a:xfrm>
          <a:prstGeom prst="rect">
            <a:avLst/>
          </a:prstGeom>
          <a:noFill/>
          <a:ln/>
        </p:spPr>
        <p:txBody>
          <a:bodyPr anchor="t" rtlCol="false" lIns="91440" rIns="91440" tIns="45720" bIns="45720" anchorCtr="false" vert="horz" wrap="square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/>
                <a:ea typeface="微软雅黑"/>
                <a:cs typeface="微软雅黑"/>
              </a:rPr>
              <a:t>提出新思路和建议，促进团队创新和改进。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6097260" y="3979255"/>
            <a:ext cx="3280773" cy="560841"/>
          </a:xfrm>
          <a:prstGeom prst="rect">
            <a:avLst/>
          </a:prstGeom>
          <a:noFill/>
          <a:ln/>
        </p:spPr>
        <p:txBody>
          <a:bodyPr anchor="ctr" rtlCol="false" lIns="91440" rIns="91440" tIns="45720" bIns="45720" anchorCtr="false" vert="horz" wrap="square">
            <a:normAutofit/>
          </a:bodyPr>
          <a:lstStyle/>
          <a:p>
            <a:pPr algn="l">
              <a:lnSpc>
                <a:spcPct val="120000"/>
              </a:lnSpc>
            </a:pPr>
            <a:r>
              <a:rPr lang="en-US" b="true" sz="2100">
                <a:solidFill>
                  <a:schemeClr val="accent1">
                    <a:alpha val="100000"/>
                  </a:schemeClr>
                </a:solidFill>
                <a:latin typeface="微软雅黑"/>
                <a:ea typeface="微软雅黑"/>
                <a:cs typeface="微软雅黑"/>
              </a:rPr>
              <a:t>创新者</a:t>
            </a:r>
          </a:p>
        </p:txBody>
      </p:sp>
      <p:sp>
        <p:nvSpPr>
          <p:cNvPr name="AutoShape 8" id="8"/>
          <p:cNvSpPr/>
          <p:nvPr/>
        </p:nvSpPr>
        <p:spPr>
          <a:xfrm rot="0">
            <a:off x="5233189" y="2868543"/>
            <a:ext cx="762000" cy="762000"/>
          </a:xfrm>
          <a:prstGeom prst="ellipse">
            <a:avLst/>
          </a:prstGeom>
          <a:solidFill>
            <a:schemeClr val="lt1">
              <a:alpha val="100000"/>
            </a:schemeClr>
          </a:solidFill>
          <a:ln w="19050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name="AutoShape 9" id="9"/>
          <p:cNvSpPr/>
          <p:nvPr/>
        </p:nvSpPr>
        <p:spPr>
          <a:xfrm rot="0">
            <a:off x="5233189" y="4125300"/>
            <a:ext cx="762000" cy="762000"/>
          </a:xfrm>
          <a:prstGeom prst="ellipse">
            <a:avLst/>
          </a:prstGeom>
          <a:solidFill>
            <a:schemeClr val="lt1">
              <a:alpha val="100000"/>
            </a:schemeClr>
          </a:solidFill>
          <a:ln w="19050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name="AutoShape 10" id="10"/>
          <p:cNvSpPr/>
          <p:nvPr/>
        </p:nvSpPr>
        <p:spPr>
          <a:xfrm rot="0">
            <a:off x="4471189" y="5373364"/>
            <a:ext cx="762000" cy="762000"/>
          </a:xfrm>
          <a:prstGeom prst="ellipse">
            <a:avLst/>
          </a:prstGeom>
          <a:solidFill>
            <a:schemeClr val="lt1">
              <a:alpha val="100000"/>
            </a:schemeClr>
          </a:solidFill>
          <a:ln w="19050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name="AutoShape 11" id="11"/>
          <p:cNvSpPr/>
          <p:nvPr/>
        </p:nvSpPr>
        <p:spPr>
          <a:xfrm rot="0">
            <a:off x="4471189" y="1642200"/>
            <a:ext cx="762000" cy="762000"/>
          </a:xfrm>
          <a:prstGeom prst="ellipse">
            <a:avLst/>
          </a:prstGeom>
          <a:solidFill>
            <a:schemeClr val="lt1">
              <a:alpha val="100000"/>
            </a:schemeClr>
          </a:solidFill>
          <a:ln w="19050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name="TextBox 12" id="12"/>
          <p:cNvSpPr txBox="true"/>
          <p:nvPr/>
        </p:nvSpPr>
        <p:spPr>
          <a:xfrm rot="0">
            <a:off x="4470237" y="1782217"/>
            <a:ext cx="763905" cy="481965"/>
          </a:xfrm>
          <a:prstGeom prst="rect">
            <a:avLst/>
          </a:prstGeom>
          <a:ln/>
        </p:spPr>
        <p:txBody>
          <a:bodyPr anchor="ctr" rtlCol="false" lIns="91440" rIns="91440" tIns="45720" bIns="45720" anchorCtr="false" vert="horz"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01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5232236" y="3008561"/>
            <a:ext cx="763905" cy="481965"/>
          </a:xfrm>
          <a:prstGeom prst="rect">
            <a:avLst/>
          </a:prstGeom>
          <a:ln/>
        </p:spPr>
        <p:txBody>
          <a:bodyPr anchor="ctr" rtlCol="false" lIns="91440" rIns="91440" tIns="45720" bIns="45720" anchorCtr="false" vert="horz"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02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5248581" y="4265317"/>
            <a:ext cx="744855" cy="481965"/>
          </a:xfrm>
          <a:prstGeom prst="rect">
            <a:avLst/>
          </a:prstGeom>
          <a:ln/>
        </p:spPr>
        <p:txBody>
          <a:bodyPr anchor="ctr" rtlCol="false" lIns="91440" rIns="91440" tIns="45720" bIns="45720" anchorCtr="false" vert="horz"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03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4470237" y="5513381"/>
            <a:ext cx="763905" cy="481965"/>
          </a:xfrm>
          <a:prstGeom prst="rect">
            <a:avLst/>
          </a:prstGeom>
          <a:ln/>
        </p:spPr>
        <p:txBody>
          <a:bodyPr anchor="ctr" rtlCol="false" lIns="91440" rIns="91440" tIns="45720" bIns="45720" anchorCtr="false" vert="horz"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04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5418969" y="1989857"/>
            <a:ext cx="5609752" cy="456629"/>
          </a:xfrm>
          <a:prstGeom prst="rect">
            <a:avLst/>
          </a:prstGeom>
          <a:noFill/>
          <a:ln/>
        </p:spPr>
        <p:txBody>
          <a:bodyPr anchor="t" rtlCol="false" lIns="91440" rIns="91440" tIns="45720" bIns="45720" anchorCtr="false" vert="horz" wrap="square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/>
                <a:ea typeface="微软雅黑"/>
                <a:cs typeface="微软雅黑"/>
              </a:rPr>
              <a:t>负责整体规划和决策，确保团队目标得以实现。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5418969" y="1531718"/>
            <a:ext cx="3280773" cy="560841"/>
          </a:xfrm>
          <a:prstGeom prst="rect">
            <a:avLst/>
          </a:prstGeom>
          <a:noFill/>
          <a:ln/>
        </p:spPr>
        <p:txBody>
          <a:bodyPr anchor="ctr" rtlCol="false" lIns="91440" rIns="91440" tIns="45720" bIns="45720" anchorCtr="false" vert="horz" wrap="square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b="true" sz="2100">
                <a:solidFill>
                  <a:schemeClr val="accent1">
                    <a:alpha val="100000"/>
                  </a:schemeClr>
                </a:solidFill>
                <a:latin typeface="微软雅黑"/>
                <a:ea typeface="微软雅黑"/>
                <a:cs typeface="微软雅黑"/>
              </a:rPr>
              <a:t>领导者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5387222" y="5699240"/>
            <a:ext cx="5610225" cy="470410"/>
          </a:xfrm>
          <a:prstGeom prst="rect">
            <a:avLst/>
          </a:prstGeom>
          <a:noFill/>
          <a:ln/>
        </p:spPr>
        <p:txBody>
          <a:bodyPr anchor="t" rtlCol="false" lIns="91440" rIns="91440" tIns="45720" bIns="45720" anchorCtr="false" vert="horz" wrap="square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/>
                <a:ea typeface="微软雅黑"/>
                <a:cs typeface="微软雅黑"/>
              </a:rPr>
              <a:t>协调团队成员之间的关系，化解冲突，促进合作。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5387222" y="5241100"/>
            <a:ext cx="3280773" cy="560841"/>
          </a:xfrm>
          <a:prstGeom prst="rect">
            <a:avLst/>
          </a:prstGeom>
          <a:noFill/>
          <a:ln/>
        </p:spPr>
        <p:txBody>
          <a:bodyPr anchor="ctr" rtlCol="false" lIns="91440" rIns="91440" tIns="45720" bIns="45720" anchorCtr="false" vert="horz" wrap="square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b="true" sz="2100">
                <a:solidFill>
                  <a:schemeClr val="accent1">
                    <a:alpha val="100000"/>
                  </a:schemeClr>
                </a:solidFill>
                <a:latin typeface="微软雅黑"/>
                <a:ea typeface="微软雅黑"/>
                <a:cs typeface="微软雅黑"/>
              </a:rPr>
              <a:t>协调者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476023" y="265328"/>
            <a:ext cx="11239500" cy="914400"/>
          </a:xfrm>
          <a:prstGeom prst="rect">
            <a:avLst/>
          </a:prstGeom>
          <a:ln/>
        </p:spPr>
        <p:txBody>
          <a:bodyPr anchor="ctr" rtlCol="false" lIns="123825" rIns="57150" tIns="123825" bIns="123825" anchorCtr="false" vert="horz" wrap="square">
            <a:noAutofit/>
          </a:bodyPr>
          <a:lstStyle/>
          <a:p>
            <a:pPr>
              <a:lnSpc>
                <a:spcPct val="140000"/>
              </a:lnSpc>
            </a:pPr>
            <a:r>
              <a:rPr lang="en-US" b="true" sz="3000">
                <a:solidFill>
                  <a:schemeClr val="dk2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团队角色与责任分配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dpi="0" rotWithShape="true">
          <a:blip r:embed="rId2">
            <a:alphaModFix amt="100000"/>
          </a:blip>
          <a:srcRect/>
          <a:stretch>
            <a:fillRect b="0" t="0" l="0" r="0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0">
            <a:off x="685732" y="4432100"/>
            <a:ext cx="2667000" cy="196215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/>
          <a:srcRect t="12863" b="12863"/>
          <a:stretch>
            <a:fillRect/>
          </a:stretch>
        </p:blipFill>
        <p:spPr>
          <a:xfrm rot="0">
            <a:off x="685732" y="1696920"/>
            <a:ext cx="2667000" cy="196215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5"/>
          <a:srcRect t="10513" b="10513"/>
          <a:stretch>
            <a:fillRect/>
          </a:stretch>
        </p:blipFill>
        <p:spPr>
          <a:xfrm rot="0">
            <a:off x="6474634" y="4424919"/>
            <a:ext cx="2667000" cy="196215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6"/>
          <a:srcRect l="25938" r="25938"/>
          <a:stretch>
            <a:fillRect/>
          </a:stretch>
        </p:blipFill>
        <p:spPr>
          <a:xfrm rot="0">
            <a:off x="6474634" y="1696920"/>
            <a:ext cx="2667000" cy="1962150"/>
          </a:xfrm>
          <a:prstGeom prst="rect">
            <a:avLst/>
          </a:prstGeom>
        </p:spPr>
      </p:pic>
      <p:sp>
        <p:nvSpPr>
          <p:cNvPr name="TextBox 6" id="6"/>
          <p:cNvSpPr txBox="true"/>
          <p:nvPr/>
        </p:nvSpPr>
        <p:spPr>
          <a:xfrm rot="0">
            <a:off x="476023" y="265328"/>
            <a:ext cx="11239500" cy="914400"/>
          </a:xfrm>
          <a:prstGeom prst="rect">
            <a:avLst/>
          </a:prstGeom>
          <a:ln/>
        </p:spPr>
        <p:txBody>
          <a:bodyPr anchor="ctr" rtlCol="false" lIns="123825" rIns="57150" tIns="123825" bIns="123825" anchorCtr="false" vert="horz" wrap="square">
            <a:noAutofit/>
          </a:bodyPr>
          <a:lstStyle/>
          <a:p>
            <a:pPr>
              <a:lnSpc>
                <a:spcPct val="140000"/>
              </a:lnSpc>
            </a:pPr>
            <a:r>
              <a:rPr lang="en-US" b="true" sz="3000">
                <a:solidFill>
                  <a:schemeClr val="dk2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有效的沟通技巧培训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3470998" y="2046213"/>
            <a:ext cx="2426717" cy="490334"/>
          </a:xfrm>
          <a:prstGeom prst="rect">
            <a:avLst/>
          </a:prstGeom>
          <a:ln/>
        </p:spPr>
        <p:txBody>
          <a:bodyPr anchor="ctr" rtlCol="false" lIns="66008" rIns="66008" tIns="33052" bIns="33052" anchorCtr="false" vert="horz" wrap="square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b="true" sz="2000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倾听技巧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3470998" y="2461748"/>
            <a:ext cx="2267763" cy="1197322"/>
          </a:xfrm>
          <a:prstGeom prst="rect">
            <a:avLst/>
          </a:prstGeom>
          <a:ln/>
        </p:spPr>
        <p:txBody>
          <a:bodyPr anchor="ctr" rtlCol="false" lIns="66008" rIns="66008" tIns="33052" bIns="33052" anchorCtr="false" vert="horz" wrap="square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学习如何有效倾听他人的意见和建议，理解对方需求和关注点。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9284637" y="2046213"/>
            <a:ext cx="2426717" cy="490334"/>
          </a:xfrm>
          <a:prstGeom prst="rect">
            <a:avLst/>
          </a:prstGeom>
          <a:ln/>
        </p:spPr>
        <p:txBody>
          <a:bodyPr anchor="ctr" rtlCol="false" lIns="66008" rIns="66008" tIns="33052" bIns="33052" anchorCtr="false" vert="horz" wrap="square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b="true" sz="2000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表达技巧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9284637" y="2461748"/>
            <a:ext cx="2267763" cy="1197322"/>
          </a:xfrm>
          <a:prstGeom prst="rect">
            <a:avLst/>
          </a:prstGeom>
          <a:ln/>
        </p:spPr>
        <p:txBody>
          <a:bodyPr anchor="ctr" rtlCol="false" lIns="66008" rIns="66008" tIns="33052" bIns="33052" anchorCtr="false" vert="horz" wrap="square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清晰、准确地表达自己的观点和想法，避免产生误解和歧义。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3546529" y="4783754"/>
            <a:ext cx="2426717" cy="490334"/>
          </a:xfrm>
          <a:prstGeom prst="rect">
            <a:avLst/>
          </a:prstGeom>
          <a:ln/>
        </p:spPr>
        <p:txBody>
          <a:bodyPr anchor="ctr" rtlCol="false" lIns="66008" rIns="66008" tIns="33052" bIns="33052" anchorCtr="false" vert="horz" wrap="square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b="true" sz="2000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反馈技巧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3546529" y="5196928"/>
            <a:ext cx="2267763" cy="1197322"/>
          </a:xfrm>
          <a:prstGeom prst="rect">
            <a:avLst/>
          </a:prstGeom>
          <a:ln/>
        </p:spPr>
        <p:txBody>
          <a:bodyPr anchor="ctr" rtlCol="false" lIns="66008" rIns="66008" tIns="33052" bIns="33052" anchorCtr="false" vert="horz" wrap="square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及时给予他人反馈，肯定对方优点，指出改进方向，促进共同成长。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9360169" y="4783754"/>
            <a:ext cx="2426717" cy="490334"/>
          </a:xfrm>
          <a:prstGeom prst="rect">
            <a:avLst/>
          </a:prstGeom>
          <a:ln/>
        </p:spPr>
        <p:txBody>
          <a:bodyPr anchor="ctr" rtlCol="false" lIns="66008" rIns="66008" tIns="33052" bIns="33052" anchorCtr="false" vert="horz" wrap="square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b="true" sz="2000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冲突处理技巧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9360169" y="5196928"/>
            <a:ext cx="2267763" cy="1197322"/>
          </a:xfrm>
          <a:prstGeom prst="rect">
            <a:avLst/>
          </a:prstGeom>
          <a:ln/>
        </p:spPr>
        <p:txBody>
          <a:bodyPr anchor="ctr" rtlCol="false" lIns="66008" rIns="66008" tIns="33052" bIns="33052" anchorCtr="false" vert="horz" wrap="square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学会妥善处理团队内部的冲突和分歧，维护团队和谐与稳定。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dpi="0" rotWithShape="true">
          <a:blip r:embed="rId2">
            <a:alphaModFix amt="100000"/>
          </a:blip>
          <a:srcRect/>
          <a:stretch>
            <a:fillRect b="0" t="0" l="0" r="0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915480" y="2045859"/>
            <a:ext cx="3394996" cy="490334"/>
          </a:xfrm>
          <a:prstGeom prst="rect">
            <a:avLst/>
          </a:prstGeom>
          <a:ln/>
        </p:spPr>
        <p:txBody>
          <a:bodyPr anchor="ctr" rtlCol="false" lIns="66008" rIns="66008" tIns="33052" bIns="33052" anchorCtr="false" vert="horz" wrap="square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b="true" sz="2400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信任建立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915480" y="2574293"/>
            <a:ext cx="3768260" cy="767509"/>
          </a:xfrm>
          <a:prstGeom prst="rect">
            <a:avLst/>
          </a:prstGeom>
          <a:ln/>
        </p:spPr>
        <p:txBody>
          <a:bodyPr anchor="t" rtlCol="false" lIns="66008" rIns="66008" tIns="33052" bIns="33052" anchorCtr="false" vert="horz" wrap="square"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通过信任背摔、盲人接力等活动，增强团队成员之间的信任感。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476023" y="265328"/>
            <a:ext cx="11239500" cy="914400"/>
          </a:xfrm>
          <a:prstGeom prst="rect">
            <a:avLst/>
          </a:prstGeom>
          <a:ln/>
        </p:spPr>
        <p:txBody>
          <a:bodyPr anchor="ctr" rtlCol="false" lIns="123825" rIns="57150" tIns="123825" bIns="123825" anchorCtr="false" vert="horz" wrap="square">
            <a:noAutofit/>
          </a:bodyPr>
          <a:lstStyle/>
          <a:p>
            <a:pPr>
              <a:lnSpc>
                <a:spcPct val="140000"/>
              </a:lnSpc>
            </a:pPr>
            <a:r>
              <a:rPr lang="en-US" b="true" sz="3000">
                <a:solidFill>
                  <a:schemeClr val="dk2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团队建设活动实施</a:t>
            </a:r>
          </a:p>
        </p:txBody>
      </p:sp>
      <p:sp>
        <p:nvSpPr>
          <p:cNvPr name="AutoShape 5" id="5"/>
          <p:cNvSpPr/>
          <p:nvPr/>
        </p:nvSpPr>
        <p:spPr>
          <a:xfrm rot="0">
            <a:off x="661678" y="2135761"/>
            <a:ext cx="1045085" cy="1045085"/>
          </a:xfrm>
          <a:prstGeom prst="ellipse">
            <a:avLst/>
          </a:prstGeom>
          <a:solidFill>
            <a:schemeClr val="lt2">
              <a:alpha val="80000"/>
            </a:schemeClr>
          </a:solidFill>
          <a:ln/>
        </p:spPr>
      </p:sp>
      <p:sp>
        <p:nvSpPr>
          <p:cNvPr name="TextBox 6" id="6"/>
          <p:cNvSpPr txBox="true"/>
          <p:nvPr/>
        </p:nvSpPr>
        <p:spPr>
          <a:xfrm rot="0">
            <a:off x="749881" y="2366605"/>
            <a:ext cx="868680" cy="586740"/>
          </a:xfrm>
          <a:prstGeom prst="rect">
            <a:avLst/>
          </a:prstGeom>
          <a:ln/>
        </p:spPr>
        <p:txBody>
          <a:bodyPr anchor="ctr" rtlCol="false" lIns="91440" rIns="91440" tIns="45720" bIns="45720" anchorCtr="false" vert="horz"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3000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01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7630526" y="2042516"/>
            <a:ext cx="3394996" cy="490334"/>
          </a:xfrm>
          <a:prstGeom prst="rect">
            <a:avLst/>
          </a:prstGeom>
          <a:ln/>
        </p:spPr>
        <p:txBody>
          <a:bodyPr anchor="ctr" rtlCol="false" lIns="66008" rIns="66008" tIns="33052" bIns="33052" anchorCtr="false" vert="horz" wrap="square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b="true" sz="2400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合作能力提升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7630526" y="2570950"/>
            <a:ext cx="3768260" cy="767509"/>
          </a:xfrm>
          <a:prstGeom prst="rect">
            <a:avLst/>
          </a:prstGeom>
          <a:ln/>
        </p:spPr>
        <p:txBody>
          <a:bodyPr anchor="t" rtlCol="false" lIns="66008" rIns="66008" tIns="33052" bIns="33052" anchorCtr="false" vert="horz" wrap="square"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组织拔河比赛、徒步接力等团队协作项目，提高团队合作能力。</a:t>
            </a:r>
          </a:p>
        </p:txBody>
      </p:sp>
      <p:sp>
        <p:nvSpPr>
          <p:cNvPr name="AutoShape 9" id="9"/>
          <p:cNvSpPr/>
          <p:nvPr/>
        </p:nvSpPr>
        <p:spPr>
          <a:xfrm rot="0">
            <a:off x="6376725" y="2135761"/>
            <a:ext cx="1045085" cy="1045085"/>
          </a:xfrm>
          <a:prstGeom prst="ellipse">
            <a:avLst/>
          </a:prstGeom>
          <a:solidFill>
            <a:schemeClr val="lt2">
              <a:alpha val="80000"/>
            </a:schemeClr>
          </a:solidFill>
          <a:ln/>
        </p:spPr>
      </p:sp>
      <p:sp>
        <p:nvSpPr>
          <p:cNvPr name="TextBox 10" id="10"/>
          <p:cNvSpPr txBox="true"/>
          <p:nvPr/>
        </p:nvSpPr>
        <p:spPr>
          <a:xfrm rot="0">
            <a:off x="6464927" y="2364934"/>
            <a:ext cx="868680" cy="586740"/>
          </a:xfrm>
          <a:prstGeom prst="rect">
            <a:avLst/>
          </a:prstGeom>
          <a:ln/>
        </p:spPr>
        <p:txBody>
          <a:bodyPr anchor="ctr" rtlCol="false" lIns="91440" rIns="91440" tIns="45720" bIns="45720" anchorCtr="false" vert="horz"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3000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02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892418" y="4231279"/>
            <a:ext cx="3394996" cy="490334"/>
          </a:xfrm>
          <a:prstGeom prst="rect">
            <a:avLst/>
          </a:prstGeom>
          <a:ln/>
        </p:spPr>
        <p:txBody>
          <a:bodyPr anchor="ctr" rtlCol="false" lIns="66008" rIns="66008" tIns="33052" bIns="33052" anchorCtr="false" vert="horz" wrap="square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b="true" sz="2400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创新意识培养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892418" y="4759713"/>
            <a:ext cx="3768260" cy="767509"/>
          </a:xfrm>
          <a:prstGeom prst="rect">
            <a:avLst/>
          </a:prstGeom>
          <a:ln/>
        </p:spPr>
        <p:txBody>
          <a:bodyPr anchor="t" rtlCol="false" lIns="66008" rIns="66008" tIns="33052" bIns="33052" anchorCtr="false" vert="horz" wrap="square"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开展头脑风暴、创意大赛等活动，激发团队成员的创新思维。</a:t>
            </a:r>
          </a:p>
        </p:txBody>
      </p:sp>
      <p:sp>
        <p:nvSpPr>
          <p:cNvPr name="AutoShape 13" id="13"/>
          <p:cNvSpPr/>
          <p:nvPr/>
        </p:nvSpPr>
        <p:spPr>
          <a:xfrm rot="0">
            <a:off x="661678" y="4321181"/>
            <a:ext cx="1045085" cy="1045085"/>
          </a:xfrm>
          <a:prstGeom prst="ellipse">
            <a:avLst/>
          </a:prstGeom>
          <a:solidFill>
            <a:schemeClr val="lt2">
              <a:alpha val="80000"/>
            </a:schemeClr>
          </a:solidFill>
          <a:ln/>
        </p:spPr>
      </p:sp>
      <p:sp>
        <p:nvSpPr>
          <p:cNvPr name="TextBox 14" id="14"/>
          <p:cNvSpPr txBox="true"/>
          <p:nvPr/>
        </p:nvSpPr>
        <p:spPr>
          <a:xfrm rot="0">
            <a:off x="749881" y="4552025"/>
            <a:ext cx="868680" cy="586740"/>
          </a:xfrm>
          <a:prstGeom prst="rect">
            <a:avLst/>
          </a:prstGeom>
          <a:ln/>
        </p:spPr>
        <p:txBody>
          <a:bodyPr anchor="ctr" rtlCol="false" lIns="91440" rIns="91440" tIns="45720" bIns="45720" anchorCtr="false" vert="horz"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3000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03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7607465" y="4227936"/>
            <a:ext cx="3394996" cy="490334"/>
          </a:xfrm>
          <a:prstGeom prst="rect">
            <a:avLst/>
          </a:prstGeom>
          <a:ln/>
        </p:spPr>
        <p:txBody>
          <a:bodyPr anchor="ctr" rtlCol="false" lIns="66008" rIns="66008" tIns="33052" bIns="33052" anchorCtr="false" vert="horz" wrap="square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b="true" sz="2400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团队文化塑造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7607465" y="4756370"/>
            <a:ext cx="3768260" cy="767509"/>
          </a:xfrm>
          <a:prstGeom prst="rect">
            <a:avLst/>
          </a:prstGeom>
          <a:ln/>
        </p:spPr>
        <p:txBody>
          <a:bodyPr anchor="t" rtlCol="false" lIns="66008" rIns="66008" tIns="33052" bIns="33052" anchorCtr="false" vert="horz" wrap="square"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制定团队口号、标识等，营造积极向上的团队氛围。</a:t>
            </a:r>
          </a:p>
        </p:txBody>
      </p:sp>
      <p:sp>
        <p:nvSpPr>
          <p:cNvPr name="AutoShape 17" id="17"/>
          <p:cNvSpPr/>
          <p:nvPr/>
        </p:nvSpPr>
        <p:spPr>
          <a:xfrm rot="0">
            <a:off x="6376725" y="4321181"/>
            <a:ext cx="1045085" cy="1045085"/>
          </a:xfrm>
          <a:prstGeom prst="ellipse">
            <a:avLst/>
          </a:prstGeom>
          <a:solidFill>
            <a:schemeClr val="lt2">
              <a:alpha val="80000"/>
            </a:schemeClr>
          </a:solidFill>
          <a:ln/>
        </p:spPr>
      </p:sp>
      <p:sp>
        <p:nvSpPr>
          <p:cNvPr name="TextBox 18" id="18"/>
          <p:cNvSpPr txBox="true"/>
          <p:nvPr/>
        </p:nvSpPr>
        <p:spPr>
          <a:xfrm rot="0">
            <a:off x="6464927" y="4550354"/>
            <a:ext cx="868680" cy="586740"/>
          </a:xfrm>
          <a:prstGeom prst="rect">
            <a:avLst/>
          </a:prstGeom>
          <a:ln/>
        </p:spPr>
        <p:txBody>
          <a:bodyPr anchor="ctr" rtlCol="false" lIns="91440" rIns="91440" tIns="45720" bIns="45720" anchorCtr="false" vert="horz"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3000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04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dpi="0" rotWithShape="true">
          <a:blip r:embed="rId2">
            <a:alphaModFix amt="100000"/>
          </a:blip>
          <a:srcRect/>
          <a:stretch>
            <a:fillRect b="0" t="0" l="0" r="0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0">
            <a:off x="4451873" y="1812219"/>
            <a:ext cx="3287800" cy="3946292"/>
          </a:xfrm>
          <a:prstGeom prst="rect">
            <a:avLst/>
          </a:prstGeom>
          <a:noFill/>
        </p:spPr>
      </p:pic>
      <p:sp>
        <p:nvSpPr>
          <p:cNvPr name="TextBox 3" id="3"/>
          <p:cNvSpPr txBox="true"/>
          <p:nvPr/>
        </p:nvSpPr>
        <p:spPr>
          <a:xfrm rot="0">
            <a:off x="1028300" y="1726745"/>
            <a:ext cx="2931598" cy="490334"/>
          </a:xfrm>
          <a:prstGeom prst="rect">
            <a:avLst/>
          </a:prstGeom>
          <a:ln/>
        </p:spPr>
        <p:txBody>
          <a:bodyPr anchor="ctr" rtlCol="false" lIns="66008" rIns="66008" tIns="33052" bIns="33052" anchorCtr="false" vert="horz" wrap="square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b="true" sz="2400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成功案例分享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028300" y="2298345"/>
            <a:ext cx="2931598" cy="1198007"/>
          </a:xfrm>
          <a:prstGeom prst="rect">
            <a:avLst/>
          </a:prstGeom>
          <a:ln/>
        </p:spPr>
        <p:txBody>
          <a:bodyPr anchor="t" rtlCol="false" lIns="66008" rIns="66008" tIns="33052" bIns="33052" anchorCtr="false" vert="horz"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邀请成功团队分享经验，激励团队成员追求卓越。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8318191" y="1713967"/>
            <a:ext cx="2931598" cy="490334"/>
          </a:xfrm>
          <a:prstGeom prst="rect">
            <a:avLst/>
          </a:prstGeom>
          <a:ln/>
        </p:spPr>
        <p:txBody>
          <a:bodyPr anchor="ctr" rtlCol="false" lIns="66008" rIns="66008" tIns="33052" bIns="33052" anchorCtr="false" vert="horz" wrap="square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b="true" sz="2400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失败案例剖析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8318191" y="2285568"/>
            <a:ext cx="2931598" cy="1198007"/>
          </a:xfrm>
          <a:prstGeom prst="rect">
            <a:avLst/>
          </a:prstGeom>
          <a:ln/>
        </p:spPr>
        <p:txBody>
          <a:bodyPr anchor="t" rtlCol="false" lIns="66008" rIns="66008" tIns="33052" bIns="33052" anchorCtr="false" vert="horz"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分析团队协作失败的案例，总结经验教训，避免类似问题发生。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00738" y="4317136"/>
            <a:ext cx="2931598" cy="490334"/>
          </a:xfrm>
          <a:prstGeom prst="rect">
            <a:avLst/>
          </a:prstGeom>
          <a:ln/>
        </p:spPr>
        <p:txBody>
          <a:bodyPr anchor="ctr" rtlCol="false" lIns="66008" rIns="66008" tIns="33052" bIns="33052" anchorCtr="false" vert="horz" wrap="square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b="true" sz="2400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跨部门协作案例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000738" y="4807470"/>
            <a:ext cx="2931598" cy="1198007"/>
          </a:xfrm>
          <a:prstGeom prst="rect">
            <a:avLst/>
          </a:prstGeom>
          <a:ln/>
        </p:spPr>
        <p:txBody>
          <a:bodyPr anchor="t" rtlCol="false" lIns="66008" rIns="66008" tIns="33052" bIns="33052" anchorCtr="false" vert="horz"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探讨不同部门之间如何有效协作，实现资源共享和优势互补。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8318191" y="4317136"/>
            <a:ext cx="2931598" cy="490334"/>
          </a:xfrm>
          <a:prstGeom prst="rect">
            <a:avLst/>
          </a:prstGeom>
          <a:ln/>
        </p:spPr>
        <p:txBody>
          <a:bodyPr anchor="ctr" rtlCol="false" lIns="66008" rIns="66008" tIns="33052" bIns="33052" anchorCtr="false" vert="horz" wrap="square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b="true" sz="2400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应对挑战案例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8318191" y="4823328"/>
            <a:ext cx="2931598" cy="1198007"/>
          </a:xfrm>
          <a:prstGeom prst="rect">
            <a:avLst/>
          </a:prstGeom>
          <a:ln/>
        </p:spPr>
        <p:txBody>
          <a:bodyPr anchor="t" rtlCol="false" lIns="66008" rIns="66008" tIns="33052" bIns="33052" anchorCtr="false" vert="horz"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分析团队在面对挑战时如何调整策略、互相支持，最终克服困难。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476023" y="265328"/>
            <a:ext cx="11239500" cy="914400"/>
          </a:xfrm>
          <a:prstGeom prst="rect">
            <a:avLst/>
          </a:prstGeom>
          <a:ln/>
        </p:spPr>
        <p:txBody>
          <a:bodyPr anchor="ctr" rtlCol="false" lIns="123825" rIns="57150" tIns="123825" bIns="123825" anchorCtr="false" vert="horz" wrap="square">
            <a:noAutofit/>
          </a:bodyPr>
          <a:lstStyle/>
          <a:p>
            <a:pPr>
              <a:lnSpc>
                <a:spcPct val="140000"/>
              </a:lnSpc>
            </a:pPr>
            <a:r>
              <a:rPr lang="en-US" b="true" sz="3000">
                <a:solidFill>
                  <a:schemeClr val="dk2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团队协作案例分析</a:t>
            </a: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dpi="0" rotWithShape="true">
          <a:blip r:embed="rId2">
            <a:alphaModFix amt="100000"/>
          </a:blip>
          <a:srcRect/>
          <a:stretch>
            <a:fillRect b="0" t="0" l="0" r="0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561387" y="2462858"/>
            <a:ext cx="2333945" cy="1138956"/>
          </a:xfrm>
          <a:prstGeom prst="rect">
            <a:avLst/>
          </a:prstGeom>
          <a:ln/>
        </p:spPr>
        <p:txBody>
          <a:bodyPr anchor="ctr" rtlCol="false" lIns="66008" rIns="66008" tIns="33052" bIns="33052" anchorCtr="false" vert="horz" wrap="square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b="true" sz="8025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04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3996198" y="2019814"/>
            <a:ext cx="6164285" cy="1996469"/>
          </a:xfrm>
          <a:prstGeom prst="rect">
            <a:avLst/>
          </a:prstGeom>
          <a:ln/>
        </p:spPr>
        <p:txBody>
          <a:bodyPr anchor="ctr" rtlCol="false" lIns="91440" rIns="91440" tIns="45720" bIns="45720" anchorCtr="false" vert="horz" wrap="square">
            <a:normAutofit/>
          </a:bodyPr>
          <a:lstStyle/>
          <a:p>
            <a:pPr algn="l">
              <a:lnSpc>
                <a:spcPct val="140000"/>
              </a:lnSpc>
              <a:spcBef>
                <a:spcPct val="0"/>
              </a:spcBef>
            </a:pPr>
            <a:r>
              <a:rPr lang="en-US" b="true" sz="4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实践项目设计与实施</a:t>
            </a:r>
          </a:p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dpi="0" rotWithShape="true">
          <a:blip r:embed="rId2">
            <a:alphaModFix amt="100000"/>
          </a:blip>
          <a:srcRect/>
          <a:stretch>
            <a:fillRect b="0" t="0" l="0" r="0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3">
            <a:alphaModFix amt="100000"/>
          </a:blip>
          <a:srcRect l="17708" r="17708"/>
          <a:stretch>
            <a:fillRect/>
          </a:stretch>
        </p:blipFill>
        <p:spPr>
          <a:xfrm rot="0">
            <a:off x="476023" y="1726817"/>
            <a:ext cx="4434841" cy="4434841"/>
          </a:xfrm>
          <a:prstGeom prst="round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5562187" y="4881292"/>
            <a:ext cx="6000750" cy="711336"/>
          </a:xfrm>
          <a:prstGeom prst="rect">
            <a:avLst/>
          </a:prstGeom>
          <a:ln/>
        </p:spPr>
        <p:txBody>
          <a:bodyPr anchor="b" rtlCol="false" lIns="123825" rIns="57150" tIns="123825" bIns="123825" anchorCtr="false" vert="horz" wrap="square">
            <a:noAutofit/>
          </a:bodyPr>
          <a:lstStyle/>
          <a:p>
            <a:pPr>
              <a:lnSpc>
                <a:spcPct val="120000"/>
              </a:lnSpc>
            </a:pPr>
            <a:r>
              <a:rPr lang="en-US" b="true" sz="2400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项目计划制定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5267801" y="5523753"/>
            <a:ext cx="6477000" cy="914400"/>
          </a:xfrm>
          <a:prstGeom prst="rect">
            <a:avLst/>
          </a:prstGeom>
          <a:ln/>
        </p:spPr>
        <p:txBody>
          <a:bodyPr anchor="t" rtlCol="false" lIns="0" rIns="0" tIns="0" bIns="0" anchorCtr="false" vert="horz" wrap="square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要求学生制定详细的项目计划，包括时间节点、预期成果和风险评估等，以确保项目顺利进行。</a:t>
            </a:r>
          </a:p>
        </p:txBody>
      </p:sp>
      <p:sp>
        <p:nvSpPr>
          <p:cNvPr name="AutoShape 5" id="5"/>
          <p:cNvSpPr/>
          <p:nvPr/>
        </p:nvSpPr>
        <p:spPr>
          <a:xfrm rot="0">
            <a:off x="5267801" y="1835975"/>
            <a:ext cx="238125" cy="238125"/>
          </a:xfrm>
          <a:prstGeom prst="ellipse">
            <a:avLst/>
          </a:prstGeom>
          <a:solidFill>
            <a:schemeClr val="accent1">
              <a:alpha val="100000"/>
            </a:schemeClr>
          </a:solidFill>
          <a:ln/>
        </p:spPr>
      </p:sp>
      <p:sp>
        <p:nvSpPr>
          <p:cNvPr name="TextBox 6" id="6"/>
          <p:cNvSpPr txBox="true"/>
          <p:nvPr/>
        </p:nvSpPr>
        <p:spPr>
          <a:xfrm rot="0">
            <a:off x="5562187" y="1621998"/>
            <a:ext cx="6000750" cy="666079"/>
          </a:xfrm>
          <a:prstGeom prst="rect">
            <a:avLst/>
          </a:prstGeom>
          <a:ln/>
        </p:spPr>
        <p:txBody>
          <a:bodyPr anchor="b" rtlCol="false" lIns="123825" rIns="57150" tIns="123825" bIns="123825" anchorCtr="false" vert="horz" wrap="square">
            <a:noAutofit/>
          </a:bodyPr>
          <a:lstStyle/>
          <a:p>
            <a:pPr>
              <a:lnSpc>
                <a:spcPct val="120000"/>
              </a:lnSpc>
            </a:pPr>
            <a:r>
              <a:rPr lang="en-US" b="true" sz="2400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选题方向指导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5267801" y="2234038"/>
            <a:ext cx="6477000" cy="914400"/>
          </a:xfrm>
          <a:prstGeom prst="rect">
            <a:avLst/>
          </a:prstGeom>
          <a:ln/>
        </p:spPr>
        <p:txBody>
          <a:bodyPr anchor="t" rtlCol="false" lIns="0" rIns="0" tIns="0" bIns="0" anchorCtr="false" vert="horz" wrap="square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提供多个与课程内容相关的实践项目选题，确保选题具有创新性和实用性。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5562187" y="3262274"/>
            <a:ext cx="6000750" cy="697555"/>
          </a:xfrm>
          <a:prstGeom prst="rect">
            <a:avLst/>
          </a:prstGeom>
          <a:ln/>
        </p:spPr>
        <p:txBody>
          <a:bodyPr anchor="b" rtlCol="false" lIns="123825" rIns="57150" tIns="123825" bIns="123825" anchorCtr="false" vert="horz" wrap="square">
            <a:noAutofit/>
          </a:bodyPr>
          <a:lstStyle/>
          <a:p>
            <a:pPr>
              <a:lnSpc>
                <a:spcPct val="120000"/>
              </a:lnSpc>
            </a:pPr>
            <a:r>
              <a:rPr lang="en-US" b="true" sz="2400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小组分工与协作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5267801" y="3896612"/>
            <a:ext cx="6477000" cy="914400"/>
          </a:xfrm>
          <a:prstGeom prst="rect">
            <a:avLst/>
          </a:prstGeom>
          <a:ln/>
        </p:spPr>
        <p:txBody>
          <a:bodyPr anchor="t" rtlCol="false" lIns="0" rIns="0" tIns="0" bIns="0" anchorCtr="false" vert="horz" wrap="square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指导学生根据项目需求进行合理分工，明确各成员职责，培养团队协作精神。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476023" y="265328"/>
            <a:ext cx="11239500" cy="914400"/>
          </a:xfrm>
          <a:prstGeom prst="rect">
            <a:avLst/>
          </a:prstGeom>
          <a:ln/>
        </p:spPr>
        <p:txBody>
          <a:bodyPr anchor="ctr" rtlCol="false" lIns="123825" rIns="57150" tIns="123825" bIns="123825" anchorCtr="false" vert="horz" wrap="square">
            <a:noAutofit/>
          </a:bodyPr>
          <a:lstStyle/>
          <a:p>
            <a:pPr>
              <a:lnSpc>
                <a:spcPct val="140000"/>
              </a:lnSpc>
            </a:pPr>
            <a:r>
              <a:rPr lang="en-US" b="true" sz="3000">
                <a:solidFill>
                  <a:schemeClr val="dk2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小组项目选题与规划</a:t>
            </a:r>
          </a:p>
        </p:txBody>
      </p:sp>
      <p:sp>
        <p:nvSpPr>
          <p:cNvPr name="AutoShape 11" id="11"/>
          <p:cNvSpPr/>
          <p:nvPr/>
        </p:nvSpPr>
        <p:spPr>
          <a:xfrm rot="0">
            <a:off x="5267801" y="3491989"/>
            <a:ext cx="238125" cy="238125"/>
          </a:xfrm>
          <a:prstGeom prst="ellipse">
            <a:avLst/>
          </a:prstGeom>
          <a:solidFill>
            <a:schemeClr val="accent1">
              <a:alpha val="100000"/>
            </a:schemeClr>
          </a:solidFill>
          <a:ln/>
        </p:spPr>
      </p:sp>
      <p:sp>
        <p:nvSpPr>
          <p:cNvPr name="AutoShape 12" id="12"/>
          <p:cNvSpPr/>
          <p:nvPr/>
        </p:nvSpPr>
        <p:spPr>
          <a:xfrm rot="0">
            <a:off x="5267801" y="5117897"/>
            <a:ext cx="238125" cy="238125"/>
          </a:xfrm>
          <a:prstGeom prst="ellipse">
            <a:avLst/>
          </a:prstGeom>
          <a:solidFill>
            <a:schemeClr val="accent1">
              <a:alpha val="100000"/>
            </a:schemeClr>
          </a:solidFill>
          <a:ln/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dpi="0" rotWithShape="true">
          <a:blip r:embed="rId2">
            <a:alphaModFix amt="100000"/>
          </a:blip>
          <a:srcRect/>
          <a:stretch>
            <a:fillRect b="0" t="0" l="0" r="0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0">
            <a:off x="0" y="0"/>
            <a:ext cx="12192000" cy="6858000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544858" y="364824"/>
            <a:ext cx="2792730" cy="1005840"/>
          </a:xfrm>
          <a:prstGeom prst="rect">
            <a:avLst/>
          </a:prstGeom>
          <a:ln/>
        </p:spPr>
        <p:txBody>
          <a:bodyPr anchor="ctr" rtlCol="false" lIns="91440" rIns="91440" tIns="45720" bIns="45720" anchorCtr="false" vert="horz"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b="true" sz="54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目录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628470" y="1110632"/>
            <a:ext cx="2792730" cy="501015"/>
          </a:xfrm>
          <a:prstGeom prst="rect">
            <a:avLst/>
          </a:prstGeom>
          <a:ln/>
        </p:spPr>
        <p:txBody>
          <a:bodyPr anchor="ctr" rtlCol="false" lIns="91440" rIns="91440" tIns="45720" bIns="45720" anchorCtr="false" vert="horz"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b="true" sz="2400">
                <a:solidFill>
                  <a:schemeClr val="lt2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CONTENTS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281479" y="1690367"/>
            <a:ext cx="5811370" cy="4253602"/>
          </a:xfrm>
          <a:prstGeom prst="rect">
            <a:avLst/>
          </a:prstGeom>
          <a:ln/>
        </p:spPr>
        <p:txBody>
          <a:bodyPr anchor="ctr" rtlCol="false" lIns="91440" rIns="91440" tIns="45720" bIns="45720" anchorCtr="false" vert="horz" wrap="square">
            <a:normAutofit/>
          </a:bodyPr>
          <a:lstStyle/>
          <a:p>
            <a:pPr lvl="0" indent="-203200" marL="203200" algn="l">
              <a:lnSpc>
                <a:spcPct val="120000"/>
              </a:lnSpc>
              <a:spcBef>
                <a:spcPts val="375"/>
              </a:spcBef>
              <a:buFont typeface="Arial"/>
              <a:buChar char="•"/>
            </a:pPr>
            <a:r>
              <a:rPr lang="en-US" sz="24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引入创新思维</a:t>
            </a:r>
          </a:p>
          <a:p>
            <a:pPr lvl="0" indent="-203200" marL="203200" algn="l">
              <a:lnSpc>
                <a:spcPct val="120000"/>
              </a:lnSpc>
              <a:spcBef>
                <a:spcPts val="375"/>
              </a:spcBef>
              <a:buFont typeface="Arial"/>
              <a:buChar char="•"/>
            </a:pPr>
            <a:r>
              <a:rPr lang="en-US" sz="24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问题解决方法</a:t>
            </a:r>
          </a:p>
          <a:p>
            <a:pPr lvl="0" indent="-203200" marL="203200" algn="l">
              <a:lnSpc>
                <a:spcPct val="120000"/>
              </a:lnSpc>
              <a:spcBef>
                <a:spcPts val="375"/>
              </a:spcBef>
              <a:buFont typeface="Arial"/>
              <a:buChar char="•"/>
            </a:pPr>
            <a:r>
              <a:rPr lang="en-US" sz="24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团队合作与沟通</a:t>
            </a:r>
          </a:p>
          <a:p>
            <a:pPr lvl="0" indent="-203200" marL="203200" algn="l">
              <a:lnSpc>
                <a:spcPct val="120000"/>
              </a:lnSpc>
              <a:spcBef>
                <a:spcPts val="375"/>
              </a:spcBef>
              <a:buFont typeface="Arial"/>
              <a:buChar char="•"/>
            </a:pPr>
            <a:r>
              <a:rPr lang="en-US" sz="24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实践项目设计与实施</a:t>
            </a:r>
          </a:p>
          <a:p>
            <a:pPr lvl="0" indent="-203200" marL="203200" algn="l">
              <a:lnSpc>
                <a:spcPct val="120000"/>
              </a:lnSpc>
              <a:spcBef>
                <a:spcPts val="375"/>
              </a:spcBef>
              <a:buFont typeface="Arial"/>
              <a:buChar char="•"/>
            </a:pPr>
            <a:r>
              <a:rPr lang="en-US" sz="24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评价、反思与改进策略</a:t>
            </a:r>
          </a:p>
          <a:p>
            <a:pPr lvl="0" indent="-203200" marL="203200" algn="l">
              <a:lnSpc>
                <a:spcPct val="120000"/>
              </a:lnSpc>
              <a:spcBef>
                <a:spcPts val="375"/>
              </a:spcBef>
              <a:buFont typeface="Arial"/>
              <a:buChar char="•"/>
            </a:pPr>
            <a:r>
              <a:rPr lang="en-US" sz="24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教学方法探讨与改进</a:t>
            </a:r>
          </a:p>
          <a:p>
            <a:pPr lvl="0" indent="-203200" marL="203200" algn="l">
              <a:lnSpc>
                <a:spcPct val="120000"/>
              </a:lnSpc>
              <a:spcBef>
                <a:spcPts val="375"/>
              </a:spcBef>
              <a:buFont typeface="Arial"/>
              <a:buChar char="•"/>
            </a:pPr>
            <a:r>
              <a:rPr lang="en-US" sz="24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评估方法选择与优化</a:t>
            </a:r>
          </a:p>
        </p:txBody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dpi="0" rotWithShape="true">
          <a:blip r:embed="rId2">
            <a:alphaModFix amt="100000"/>
          </a:blip>
          <a:srcRect/>
          <a:stretch>
            <a:fillRect b="0" t="0" l="0" r="0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3">
            <a:alphaModFix amt="100000"/>
          </a:blip>
          <a:srcRect l="14884" r="14884"/>
          <a:stretch>
            <a:fillRect/>
          </a:stretch>
        </p:blipFill>
        <p:spPr>
          <a:xfrm rot="0">
            <a:off x="6203747" y="1487175"/>
            <a:ext cx="5238701" cy="4637054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1482606" y="1947878"/>
            <a:ext cx="4238625" cy="914400"/>
          </a:xfrm>
          <a:prstGeom prst="rect">
            <a:avLst/>
          </a:prstGeom>
          <a:ln/>
        </p:spPr>
        <p:txBody>
          <a:bodyPr anchor="t" rtlCol="false" lIns="123825" rIns="57150" tIns="123825" bIns="123825" anchorCtr="false" vert="horz" wrap="square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引导学生关注现实生活中的问题，通过调研和分析确定问题的本质和解决方案。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482606" y="1370655"/>
            <a:ext cx="4219575" cy="738707"/>
          </a:xfrm>
          <a:prstGeom prst="rect">
            <a:avLst/>
          </a:prstGeom>
          <a:ln/>
        </p:spPr>
        <p:txBody>
          <a:bodyPr anchor="ctr" rtlCol="false" lIns="123825" rIns="57150" tIns="123825" bIns="123825" anchorCtr="false" vert="horz" wrap="square">
            <a:noAutofit/>
          </a:bodyPr>
          <a:lstStyle/>
          <a:p>
            <a:pPr>
              <a:lnSpc>
                <a:spcPct val="150000"/>
              </a:lnSpc>
            </a:pPr>
            <a:r>
              <a:rPr lang="en-US" b="true" sz="2400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问题识别与分析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482606" y="3712973"/>
            <a:ext cx="4238625" cy="914400"/>
          </a:xfrm>
          <a:prstGeom prst="rect">
            <a:avLst/>
          </a:prstGeom>
          <a:ln/>
        </p:spPr>
        <p:txBody>
          <a:bodyPr anchor="t" rtlCol="false" lIns="123825" rIns="57150" tIns="123825" bIns="123825" anchorCtr="false" vert="horz" wrap="square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鼓励学生运用多学科知识解决问题，提高综合实践能力。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482606" y="3116450"/>
            <a:ext cx="4219575" cy="736876"/>
          </a:xfrm>
          <a:prstGeom prst="rect">
            <a:avLst/>
          </a:prstGeom>
          <a:ln/>
        </p:spPr>
        <p:txBody>
          <a:bodyPr anchor="ctr" rtlCol="false" lIns="123825" rIns="57150" tIns="123825" bIns="123825" anchorCtr="false" vert="horz" wrap="square">
            <a:noAutofit/>
          </a:bodyPr>
          <a:lstStyle/>
          <a:p>
            <a:pPr>
              <a:lnSpc>
                <a:spcPct val="150000"/>
              </a:lnSpc>
            </a:pPr>
            <a:r>
              <a:rPr lang="en-US" b="true" sz="2400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跨学科知识整合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482606" y="5377103"/>
            <a:ext cx="4238625" cy="914400"/>
          </a:xfrm>
          <a:prstGeom prst="rect">
            <a:avLst/>
          </a:prstGeom>
          <a:ln/>
        </p:spPr>
        <p:txBody>
          <a:bodyPr anchor="t" rtlCol="false" lIns="123825" rIns="57150" tIns="123825" bIns="123825" anchorCtr="false" vert="horz" wrap="square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通过案例分析、头脑风暴等方式激发学生的创新思维，寻求问题的创新性解决方案。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482606" y="4799881"/>
            <a:ext cx="4219575" cy="749453"/>
          </a:xfrm>
          <a:prstGeom prst="rect">
            <a:avLst/>
          </a:prstGeom>
          <a:ln/>
        </p:spPr>
        <p:txBody>
          <a:bodyPr anchor="ctr" rtlCol="false" lIns="123825" rIns="57150" tIns="123825" bIns="123825" anchorCtr="false" vert="horz" wrap="square">
            <a:noAutofit/>
          </a:bodyPr>
          <a:lstStyle/>
          <a:p>
            <a:pPr>
              <a:lnSpc>
                <a:spcPct val="150000"/>
              </a:lnSpc>
            </a:pPr>
            <a:r>
              <a:rPr lang="en-US" b="true" sz="2400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创新思维培养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476023" y="265328"/>
            <a:ext cx="11239500" cy="914400"/>
          </a:xfrm>
          <a:prstGeom prst="rect">
            <a:avLst/>
          </a:prstGeom>
          <a:ln/>
        </p:spPr>
        <p:txBody>
          <a:bodyPr anchor="t" rtlCol="false" lIns="123825" rIns="57150" tIns="123825" bIns="123825" anchorCtr="false" vert="horz"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en-US" b="true" sz="3000">
                <a:solidFill>
                  <a:schemeClr val="dk2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解决现实世界中的特定问题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542238" y="1676264"/>
            <a:ext cx="849630" cy="481965"/>
          </a:xfrm>
          <a:prstGeom prst="rect">
            <a:avLst/>
          </a:prstGeom>
          <a:ln/>
        </p:spPr>
        <p:txBody>
          <a:bodyPr anchor="ctr" rtlCol="false" lIns="91440" rIns="91440" tIns="45720" bIns="45720" anchorCtr="false" vert="horz"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01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542238" y="3414840"/>
            <a:ext cx="849630" cy="481965"/>
          </a:xfrm>
          <a:prstGeom prst="rect">
            <a:avLst/>
          </a:prstGeom>
          <a:ln/>
        </p:spPr>
        <p:txBody>
          <a:bodyPr anchor="ctr" rtlCol="false" lIns="91440" rIns="91440" tIns="45720" bIns="45720" anchorCtr="false" vert="horz"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02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542238" y="5136121"/>
            <a:ext cx="849630" cy="481965"/>
          </a:xfrm>
          <a:prstGeom prst="rect">
            <a:avLst/>
          </a:prstGeom>
          <a:ln/>
        </p:spPr>
        <p:txBody>
          <a:bodyPr anchor="ctr" rtlCol="false" lIns="91440" rIns="91440" tIns="45720" bIns="45720" anchorCtr="false" vert="horz"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03</a:t>
            </a:r>
          </a:p>
        </p:txBody>
      </p:sp>
      <p:sp>
        <p:nvSpPr>
          <p:cNvPr name="AutoShape 13" id="13"/>
          <p:cNvSpPr/>
          <p:nvPr/>
        </p:nvSpPr>
        <p:spPr>
          <a:xfrm rot="0">
            <a:off x="647738" y="1597932"/>
            <a:ext cx="638629" cy="638629"/>
          </a:xfrm>
          <a:prstGeom prst="rect">
            <a:avLst/>
          </a:prstGeom>
          <a:noFill/>
          <a:ln w="19050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name="AutoShape 14" id="14"/>
          <p:cNvSpPr/>
          <p:nvPr/>
        </p:nvSpPr>
        <p:spPr>
          <a:xfrm rot="0">
            <a:off x="647738" y="3327861"/>
            <a:ext cx="638629" cy="638629"/>
          </a:xfrm>
          <a:prstGeom prst="rect">
            <a:avLst/>
          </a:prstGeom>
          <a:noFill/>
          <a:ln w="19050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name="AutoShape 15" id="15"/>
          <p:cNvSpPr/>
          <p:nvPr/>
        </p:nvSpPr>
        <p:spPr>
          <a:xfrm rot="0">
            <a:off x="647738" y="5057789"/>
            <a:ext cx="638629" cy="638629"/>
          </a:xfrm>
          <a:prstGeom prst="rect">
            <a:avLst/>
          </a:prstGeom>
          <a:noFill/>
          <a:ln w="19050">
            <a:solidFill>
              <a:schemeClr val="accent1">
                <a:alpha val="100000"/>
              </a:schemeClr>
            </a:solidFill>
            <a:prstDash val="solid"/>
          </a:ln>
        </p:spPr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dpi="0" rotWithShape="true">
          <a:blip r:embed="rId2">
            <a:alphaModFix amt="100000"/>
          </a:blip>
          <a:srcRect/>
          <a:stretch>
            <a:fillRect b="0" t="0" l="0" r="0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990290" y="4933294"/>
            <a:ext cx="2809472" cy="1140368"/>
          </a:xfrm>
          <a:prstGeom prst="rect">
            <a:avLst/>
          </a:prstGeom>
          <a:ln/>
        </p:spPr>
        <p:txBody>
          <a:bodyPr anchor="t" rtlCol="false" lIns="114300" rIns="114300" tIns="57150" bIns="57150" anchorCtr="false" vert="horz" wrap="square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要求学生根据项目总体计划，制定详细的进度计划，明确各阶段的任务和目标。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990089" y="4085631"/>
            <a:ext cx="2809875" cy="507055"/>
          </a:xfrm>
          <a:prstGeom prst="rect">
            <a:avLst/>
          </a:prstGeom>
          <a:ln>
            <a:solidFill>
              <a:schemeClr val="accent1">
                <a:alpha val="100000"/>
              </a:schemeClr>
            </a:solidFill>
          </a:ln>
        </p:spPr>
        <p:txBody>
          <a:bodyPr anchor="t" rtlCol="false" lIns="114300" rIns="114300" tIns="57150" bIns="57150" anchorCtr="false" vert="horz" wrap="square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b="true" sz="2400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进度计划制定</a:t>
            </a:r>
          </a:p>
        </p:txBody>
      </p:sp>
      <p:cxnSp>
        <p:nvCxnSpPr>
          <p:cNvPr name="Connector 4" id="4"/>
          <p:cNvCxnSpPr/>
          <p:nvPr/>
        </p:nvCxnSpPr>
        <p:spPr>
          <a:xfrm>
            <a:off x="1056616" y="4732887"/>
            <a:ext cx="2676821" cy="0"/>
          </a:xfrm>
          <a:prstGeom prst="line">
            <a:avLst/>
          </a:prstGeom>
          <a:ln w="9525">
            <a:solidFill>
              <a:schemeClr val="accent1"/>
            </a:solidFill>
            <a:prstDash val="dash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name="Picture 5" id="5"/>
          <p:cNvPicPr>
            <a:picLocks noChangeAspect="true"/>
          </p:cNvPicPr>
          <p:nvPr/>
        </p:nvPicPr>
        <p:blipFill>
          <a:blip r:embed="rId3"/>
          <a:srcRect l="33333" r="33333"/>
          <a:stretch>
            <a:fillRect/>
          </a:stretch>
        </p:blipFill>
        <p:spPr>
          <a:xfrm rot="0">
            <a:off x="4980951" y="1649322"/>
            <a:ext cx="2231507" cy="2231507"/>
          </a:xfrm>
          <a:prstGeom prst="ellipse">
            <a:avLst/>
          </a:prstGeom>
        </p:spPr>
      </p:pic>
      <p:sp>
        <p:nvSpPr>
          <p:cNvPr name="TextBox 6" id="6"/>
          <p:cNvSpPr txBox="true"/>
          <p:nvPr/>
        </p:nvSpPr>
        <p:spPr>
          <a:xfrm rot="0">
            <a:off x="4725104" y="4085631"/>
            <a:ext cx="2743200" cy="507055"/>
          </a:xfrm>
          <a:prstGeom prst="rect">
            <a:avLst/>
          </a:prstGeom>
          <a:ln>
            <a:solidFill>
              <a:schemeClr val="accent1">
                <a:alpha val="100000"/>
              </a:schemeClr>
            </a:solidFill>
          </a:ln>
        </p:spPr>
        <p:txBody>
          <a:bodyPr anchor="t" rtlCol="false" lIns="114300" rIns="114300" tIns="57150" bIns="57150" anchorCtr="false" vert="horz" wrap="square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b="true" sz="2400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进度监控与调整</a:t>
            </a:r>
          </a:p>
        </p:txBody>
      </p:sp>
      <p:cxnSp>
        <p:nvCxnSpPr>
          <p:cNvPr name="Connector 7" id="7"/>
          <p:cNvCxnSpPr/>
          <p:nvPr/>
        </p:nvCxnSpPr>
        <p:spPr>
          <a:xfrm>
            <a:off x="4758293" y="4732887"/>
            <a:ext cx="2676821" cy="0"/>
          </a:xfrm>
          <a:prstGeom prst="line">
            <a:avLst/>
          </a:prstGeom>
          <a:ln w="9525">
            <a:solidFill>
              <a:schemeClr val="accent1"/>
            </a:solidFill>
            <a:prstDash val="dash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name="Picture 8" id="8"/>
          <p:cNvPicPr>
            <a:picLocks noChangeAspect="true"/>
          </p:cNvPicPr>
          <p:nvPr/>
        </p:nvPicPr>
        <p:blipFill>
          <a:blip r:embed="rId4"/>
          <a:srcRect t="7667" b="7667"/>
          <a:stretch>
            <a:fillRect/>
          </a:stretch>
        </p:blipFill>
        <p:spPr>
          <a:xfrm rot="0">
            <a:off x="8682668" y="1649322"/>
            <a:ext cx="2231507" cy="2231507"/>
          </a:xfrm>
          <a:prstGeom prst="ellipse">
            <a:avLst/>
          </a:prstGeom>
        </p:spPr>
      </p:pic>
      <p:sp>
        <p:nvSpPr>
          <p:cNvPr name="TextBox 9" id="9"/>
          <p:cNvSpPr txBox="true"/>
          <p:nvPr/>
        </p:nvSpPr>
        <p:spPr>
          <a:xfrm rot="0">
            <a:off x="8374434" y="4085631"/>
            <a:ext cx="2847975" cy="507055"/>
          </a:xfrm>
          <a:prstGeom prst="rect">
            <a:avLst/>
          </a:prstGeom>
          <a:ln>
            <a:solidFill>
              <a:schemeClr val="accent1">
                <a:alpha val="100000"/>
              </a:schemeClr>
            </a:solidFill>
          </a:ln>
        </p:spPr>
        <p:txBody>
          <a:bodyPr anchor="t" rtlCol="false" lIns="114300" rIns="114300" tIns="57150" bIns="57150" anchorCtr="false" vert="horz" wrap="square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b="true" sz="2400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沟通与协调</a:t>
            </a:r>
          </a:p>
        </p:txBody>
      </p:sp>
      <p:cxnSp>
        <p:nvCxnSpPr>
          <p:cNvPr name="Connector 10" id="10"/>
          <p:cNvCxnSpPr/>
          <p:nvPr/>
        </p:nvCxnSpPr>
        <p:spPr>
          <a:xfrm>
            <a:off x="8460012" y="4732887"/>
            <a:ext cx="2676821" cy="0"/>
          </a:xfrm>
          <a:prstGeom prst="line">
            <a:avLst/>
          </a:prstGeom>
          <a:ln w="9525">
            <a:solidFill>
              <a:schemeClr val="accent1"/>
            </a:solidFill>
            <a:prstDash val="dash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name="Picture 11" id="11"/>
          <p:cNvPicPr>
            <a:picLocks noChangeAspect="true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0">
            <a:off x="1279273" y="1649322"/>
            <a:ext cx="2231507" cy="2231507"/>
          </a:xfrm>
          <a:prstGeom prst="ellipse">
            <a:avLst/>
          </a:prstGeom>
        </p:spPr>
      </p:pic>
      <p:sp>
        <p:nvSpPr>
          <p:cNvPr name="TextBox 12" id="12"/>
          <p:cNvSpPr txBox="true"/>
          <p:nvPr/>
        </p:nvSpPr>
        <p:spPr>
          <a:xfrm rot="0">
            <a:off x="4712639" y="4933294"/>
            <a:ext cx="2768130" cy="1140368"/>
          </a:xfrm>
          <a:prstGeom prst="rect">
            <a:avLst/>
          </a:prstGeom>
          <a:ln/>
        </p:spPr>
        <p:txBody>
          <a:bodyPr anchor="t" rtlCol="false" lIns="114300" rIns="114300" tIns="57150" bIns="57150" anchorCtr="false" vert="horz" wrap="square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定期检查项目进度，及时发现问题并进行调整，确保项目按计划进行。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8373015" y="4933294"/>
            <a:ext cx="2850815" cy="1140368"/>
          </a:xfrm>
          <a:prstGeom prst="rect">
            <a:avLst/>
          </a:prstGeom>
          <a:ln/>
        </p:spPr>
        <p:txBody>
          <a:bodyPr anchor="t" rtlCol="false" lIns="114300" rIns="114300" tIns="57150" bIns="57150" anchorCtr="false" vert="horz" wrap="square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加强与学生之间的沟通与协调，及时解决学生在项目进度中遇到的困难和问题。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476023" y="265328"/>
            <a:ext cx="11239500" cy="914400"/>
          </a:xfrm>
          <a:prstGeom prst="rect">
            <a:avLst/>
          </a:prstGeom>
          <a:ln/>
        </p:spPr>
        <p:txBody>
          <a:bodyPr anchor="t" rtlCol="false" lIns="123825" rIns="57150" tIns="123825" bIns="123825" anchorCtr="false" vert="horz"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en-US" b="true" sz="3000">
                <a:solidFill>
                  <a:schemeClr val="dk2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项目进度管理与监控</a:t>
            </a:r>
          </a:p>
        </p:txBody>
      </p: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dpi="0" rotWithShape="true">
          <a:blip r:embed="rId2">
            <a:alphaModFix amt="100000"/>
          </a:blip>
          <a:srcRect/>
          <a:stretch>
            <a:fillRect b="0" t="0" l="0" r="0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0">
            <a:off x="4462463" y="2088071"/>
            <a:ext cx="3267075" cy="3267075"/>
          </a:xfrm>
          <a:prstGeom prst="ellipse">
            <a:avLst/>
          </a:prstGeom>
          <a:ln w="57150">
            <a:solidFill>
              <a:schemeClr val="accent1"/>
            </a:solidFill>
            <a:prstDash val="solid"/>
          </a:ln>
        </p:spPr>
      </p:pic>
      <p:sp>
        <p:nvSpPr>
          <p:cNvPr name="TextBox 3" id="3"/>
          <p:cNvSpPr txBox="true"/>
          <p:nvPr/>
        </p:nvSpPr>
        <p:spPr>
          <a:xfrm rot="0">
            <a:off x="539110" y="2972036"/>
            <a:ext cx="3314231" cy="647995"/>
          </a:xfrm>
          <a:prstGeom prst="rect">
            <a:avLst/>
          </a:prstGeom>
          <a:ln/>
        </p:spPr>
        <p:txBody>
          <a:bodyPr anchor="ctr" rtlCol="false" lIns="114300" rIns="114300" tIns="57150" bIns="57150" anchorCtr="false" vert="horz" wrap="square">
            <a:noAutofit/>
          </a:bodyPr>
          <a:lstStyle/>
          <a:p>
            <a:pPr algn="r">
              <a:lnSpc>
                <a:spcPct val="120000"/>
              </a:lnSpc>
            </a:pPr>
            <a:r>
              <a:rPr lang="en-US" b="true" sz="2400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成果展示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8059848" y="1716027"/>
            <a:ext cx="3314231" cy="1580007"/>
          </a:xfrm>
          <a:prstGeom prst="rect">
            <a:avLst/>
          </a:prstGeom>
          <a:ln/>
        </p:spPr>
        <p:txBody>
          <a:bodyPr anchor="t" rtlCol="false" lIns="114300" rIns="114300" tIns="57150" bIns="57150" anchorCtr="false" vert="horz" wrap="square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根据项目类型和特点，制定合理的评价标准，确保评价结果的客观性和公正性。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8059848" y="1097369"/>
            <a:ext cx="3314231" cy="622955"/>
          </a:xfrm>
          <a:prstGeom prst="rect">
            <a:avLst/>
          </a:prstGeom>
          <a:ln/>
        </p:spPr>
        <p:txBody>
          <a:bodyPr anchor="ctr" rtlCol="false" lIns="114300" rIns="114300" tIns="57150" bIns="57150" anchorCtr="false" vert="horz" wrap="square">
            <a:noAutofit/>
          </a:bodyPr>
          <a:lstStyle/>
          <a:p>
            <a:pPr>
              <a:lnSpc>
                <a:spcPct val="96000"/>
              </a:lnSpc>
            </a:pPr>
            <a:r>
              <a:rPr lang="en-US" b="true" sz="2400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评价标准制定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8059848" y="4019931"/>
            <a:ext cx="3314231" cy="547835"/>
          </a:xfrm>
          <a:prstGeom prst="rect">
            <a:avLst/>
          </a:prstGeom>
          <a:ln/>
        </p:spPr>
        <p:txBody>
          <a:bodyPr anchor="b" rtlCol="false" lIns="114300" rIns="114300" tIns="57150" bIns="57150" anchorCtr="false" vert="horz" wrap="square">
            <a:noAutofit/>
          </a:bodyPr>
          <a:lstStyle/>
          <a:p>
            <a:pPr>
              <a:lnSpc>
                <a:spcPct val="120000"/>
              </a:lnSpc>
            </a:pPr>
            <a:r>
              <a:rPr lang="en-US" b="true" sz="2400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反馈与改进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8059848" y="4565142"/>
            <a:ext cx="3314231" cy="1580007"/>
          </a:xfrm>
          <a:prstGeom prst="rect">
            <a:avLst/>
          </a:prstGeom>
          <a:ln/>
        </p:spPr>
        <p:txBody>
          <a:bodyPr anchor="t" rtlCol="false" lIns="114300" rIns="114300" tIns="57150" bIns="57150" anchorCtr="false" vert="horz" wrap="square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及时给予学生评价反馈，指导学生根据反馈意见进行项目改进，提高项目质量。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539110" y="3620031"/>
            <a:ext cx="3314231" cy="1580007"/>
          </a:xfrm>
          <a:prstGeom prst="rect">
            <a:avLst/>
          </a:prstGeom>
          <a:ln/>
        </p:spPr>
        <p:txBody>
          <a:bodyPr anchor="t" rtlCol="false" lIns="114300" rIns="114300" tIns="57150" bIns="57150" anchorCtr="false" vert="horz" wrap="square">
            <a:noAutofit/>
          </a:bodyPr>
          <a:lstStyle/>
          <a:p>
            <a:pPr algn="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组织学生进行项目成果展示，鼓励学生以多种形式呈现项目成果，提高表达能力。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476023" y="265328"/>
            <a:ext cx="11239500" cy="914400"/>
          </a:xfrm>
          <a:prstGeom prst="rect">
            <a:avLst/>
          </a:prstGeom>
          <a:ln/>
        </p:spPr>
        <p:txBody>
          <a:bodyPr anchor="ctr" rtlCol="false" lIns="123825" rIns="57150" tIns="123825" bIns="123825" anchorCtr="false" vert="horz" wrap="square">
            <a:noAutofit/>
          </a:bodyPr>
          <a:lstStyle/>
          <a:p>
            <a:pPr>
              <a:lnSpc>
                <a:spcPct val="140000"/>
              </a:lnSpc>
            </a:pPr>
            <a:r>
              <a:rPr lang="en-US" b="true" sz="3000">
                <a:solidFill>
                  <a:schemeClr val="dk2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结果展示、评价与反馈机制</a:t>
            </a:r>
          </a:p>
        </p:txBody>
      </p:sp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dpi="0" rotWithShape="true">
          <a:blip r:embed="rId2">
            <a:alphaModFix amt="100000"/>
          </a:blip>
          <a:srcRect/>
          <a:stretch>
            <a:fillRect b="0" t="0" l="0" r="0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561387" y="2462858"/>
            <a:ext cx="2333945" cy="1138956"/>
          </a:xfrm>
          <a:prstGeom prst="rect">
            <a:avLst/>
          </a:prstGeom>
          <a:ln/>
        </p:spPr>
        <p:txBody>
          <a:bodyPr anchor="ctr" rtlCol="false" lIns="66008" rIns="66008" tIns="33052" bIns="33052" anchorCtr="false" vert="horz" wrap="square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b="true" sz="8025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05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3996198" y="2019814"/>
            <a:ext cx="6164285" cy="1996469"/>
          </a:xfrm>
          <a:prstGeom prst="rect">
            <a:avLst/>
          </a:prstGeom>
          <a:ln/>
        </p:spPr>
        <p:txBody>
          <a:bodyPr anchor="ctr" rtlCol="false" lIns="91440" rIns="91440" tIns="45720" bIns="45720" anchorCtr="false" vert="horz" wrap="square">
            <a:normAutofit/>
          </a:bodyPr>
          <a:lstStyle/>
          <a:p>
            <a:pPr algn="l">
              <a:lnSpc>
                <a:spcPct val="140000"/>
              </a:lnSpc>
              <a:spcBef>
                <a:spcPct val="0"/>
              </a:spcBef>
            </a:pPr>
            <a:r>
              <a:rPr lang="en-US" b="true" sz="4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评价、反思与改进策略</a:t>
            </a:r>
          </a:p>
        </p:txBody>
      </p:sp>
    </p:spTree>
  </p:cSld>
  <p:clrMapOvr>
    <a:masterClrMapping/>
  </p:clrMapOvr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dpi="0" rotWithShape="true">
          <a:blip r:embed="rId2">
            <a:alphaModFix amt="100000"/>
          </a:blip>
          <a:srcRect/>
          <a:stretch>
            <a:fillRect b="0" t="0" l="0" r="0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3"/>
          <a:srcRect l="9937" r="9937"/>
          <a:stretch>
            <a:fillRect/>
          </a:stretch>
        </p:blipFill>
        <p:spPr>
          <a:xfrm rot="0">
            <a:off x="552651" y="1629738"/>
            <a:ext cx="4219249" cy="4219249"/>
          </a:xfrm>
          <a:prstGeom prst="ellipse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5316538" y="1567945"/>
            <a:ext cx="6096000" cy="400050"/>
          </a:xfrm>
          <a:prstGeom prst="rect">
            <a:avLst/>
          </a:prstGeom>
          <a:ln/>
        </p:spPr>
        <p:txBody>
          <a:bodyPr anchor="b" rtlCol="false" lIns="114300" rIns="114300" tIns="57150" bIns="57150" anchorCtr="false" vert="horz" wrap="square">
            <a:noAutofit/>
          </a:bodyPr>
          <a:lstStyle/>
          <a:p>
            <a:pPr>
              <a:lnSpc>
                <a:spcPct val="77000"/>
              </a:lnSpc>
              <a:spcBef>
                <a:spcPts val="450"/>
              </a:spcBef>
            </a:pPr>
            <a:r>
              <a:rPr lang="en-US" b="true" sz="2400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自我评价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5316538" y="2054291"/>
            <a:ext cx="6096000" cy="852311"/>
          </a:xfrm>
          <a:prstGeom prst="rect">
            <a:avLst/>
          </a:prstGeom>
          <a:ln/>
        </p:spPr>
        <p:txBody>
          <a:bodyPr anchor="t" rtlCol="false" lIns="114300" rIns="114300" tIns="57150" bIns="57150" anchorCtr="false" vert="horz" wrap="square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学习者应自主对学习过程和成果进行反思，识别个人优点和不足，以便调整学习策略。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5344099" y="3218179"/>
            <a:ext cx="6096000" cy="400050"/>
          </a:xfrm>
          <a:prstGeom prst="rect">
            <a:avLst/>
          </a:prstGeom>
          <a:ln/>
        </p:spPr>
        <p:txBody>
          <a:bodyPr anchor="b" rtlCol="false" lIns="114300" rIns="114300" tIns="57150" bIns="57150" anchorCtr="false" vert="horz" wrap="square">
            <a:noAutofit/>
          </a:bodyPr>
          <a:lstStyle/>
          <a:p>
            <a:pPr>
              <a:lnSpc>
                <a:spcPct val="77000"/>
              </a:lnSpc>
              <a:spcBef>
                <a:spcPts val="450"/>
              </a:spcBef>
            </a:pPr>
            <a:r>
              <a:rPr lang="en-US" b="true" sz="2400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同伴评价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5344099" y="3704525"/>
            <a:ext cx="6096000" cy="852311"/>
          </a:xfrm>
          <a:prstGeom prst="rect">
            <a:avLst/>
          </a:prstGeom>
          <a:ln/>
        </p:spPr>
        <p:txBody>
          <a:bodyPr anchor="t" rtlCol="false" lIns="114300" rIns="114300" tIns="57150" bIns="57150" anchorCtr="false" vert="horz" wrap="square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鼓励学习者之间互相评价，提供建设性反馈，促进彼此之间的学习和进步。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5371661" y="4868412"/>
            <a:ext cx="6096000" cy="400050"/>
          </a:xfrm>
          <a:prstGeom prst="rect">
            <a:avLst/>
          </a:prstGeom>
          <a:ln/>
        </p:spPr>
        <p:txBody>
          <a:bodyPr anchor="b" rtlCol="false" lIns="114300" rIns="114300" tIns="57150" bIns="57150" anchorCtr="false" vert="horz" wrap="square">
            <a:noAutofit/>
          </a:bodyPr>
          <a:lstStyle/>
          <a:p>
            <a:pPr>
              <a:lnSpc>
                <a:spcPct val="77000"/>
              </a:lnSpc>
              <a:spcBef>
                <a:spcPts val="450"/>
              </a:spcBef>
            </a:pPr>
            <a:r>
              <a:rPr lang="en-US" b="true" sz="2400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教师评价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5371661" y="5354759"/>
            <a:ext cx="6096000" cy="852311"/>
          </a:xfrm>
          <a:prstGeom prst="rect">
            <a:avLst/>
          </a:prstGeom>
          <a:ln/>
        </p:spPr>
        <p:txBody>
          <a:bodyPr anchor="t" rtlCol="false" lIns="114300" rIns="114300" tIns="57150" bIns="57150" anchorCtr="false" vert="horz" wrap="square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教师根据学习者的表现、作业和测试成绩等进行评价，为学习者提供指导和建议。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476023" y="265328"/>
            <a:ext cx="11239500" cy="914400"/>
          </a:xfrm>
          <a:prstGeom prst="rect">
            <a:avLst/>
          </a:prstGeom>
          <a:ln/>
        </p:spPr>
        <p:txBody>
          <a:bodyPr anchor="ctr" rtlCol="false" lIns="123825" rIns="57150" tIns="123825" bIns="123825" anchorCtr="false" vert="horz" wrap="square">
            <a:noAutofit/>
          </a:bodyPr>
          <a:lstStyle/>
          <a:p>
            <a:pPr>
              <a:lnSpc>
                <a:spcPct val="140000"/>
              </a:lnSpc>
            </a:pPr>
            <a:r>
              <a:rPr lang="en-US" b="true" sz="3000">
                <a:solidFill>
                  <a:schemeClr val="dk2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自我评价、同伴评价及教师评价</a:t>
            </a:r>
          </a:p>
        </p:txBody>
      </p:sp>
    </p:spTree>
  </p:cSld>
  <p:clrMapOvr>
    <a:masterClrMapping/>
  </p:clrMapOvr>
</p:sld>
</file>

<file path=ppt/slides/slide2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dpi="0" rotWithShape="true">
          <a:blip r:embed="rId2">
            <a:alphaModFix amt="100000"/>
          </a:blip>
          <a:srcRect/>
          <a:stretch>
            <a:fillRect b="0" t="0" l="0" r="0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454963" y="2034175"/>
            <a:ext cx="5829300" cy="781050"/>
          </a:xfrm>
          <a:prstGeom prst="rect">
            <a:avLst/>
          </a:prstGeom>
          <a:ln/>
        </p:spPr>
        <p:txBody>
          <a:bodyPr anchor="t" rtlCol="false" lIns="114300" rIns="114300" tIns="57150" bIns="57150" anchorCtr="false" vert="horz" wrap="square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回顾整个学习过程，分析学习方法和时间管理是否有效，找出需要改进的地方。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454963" y="1575832"/>
            <a:ext cx="5829300" cy="400050"/>
          </a:xfrm>
          <a:prstGeom prst="rect">
            <a:avLst/>
          </a:prstGeom>
          <a:ln/>
        </p:spPr>
        <p:txBody>
          <a:bodyPr anchor="ctr" rtlCol="false" lIns="114300" rIns="114300" tIns="57150" bIns="57150" anchorCtr="false" vert="horz" wrap="square">
            <a:noAutofit/>
          </a:bodyPr>
          <a:lstStyle/>
          <a:p>
            <a:pPr>
              <a:lnSpc>
                <a:spcPct val="77000"/>
              </a:lnSpc>
            </a:pPr>
            <a:r>
              <a:rPr lang="en-US" b="true" sz="2000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学习过程反思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454963" y="3530045"/>
            <a:ext cx="5829300" cy="781050"/>
          </a:xfrm>
          <a:prstGeom prst="rect">
            <a:avLst/>
          </a:prstGeom>
          <a:ln/>
        </p:spPr>
        <p:txBody>
          <a:bodyPr anchor="t" rtlCol="false" lIns="114300" rIns="114300" tIns="57150" bIns="57150" anchorCtr="false" vert="horz" wrap="square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对学习成果进行客观分析，识别掌握的知识点和技能，以及仍需加强的领域。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454963" y="3071702"/>
            <a:ext cx="5829300" cy="400050"/>
          </a:xfrm>
          <a:prstGeom prst="rect">
            <a:avLst/>
          </a:prstGeom>
          <a:ln/>
        </p:spPr>
        <p:txBody>
          <a:bodyPr anchor="ctr" rtlCol="false" lIns="114300" rIns="114300" tIns="57150" bIns="57150" anchorCtr="false" vert="horz" wrap="square">
            <a:noAutofit/>
          </a:bodyPr>
          <a:lstStyle/>
          <a:p>
            <a:pPr>
              <a:lnSpc>
                <a:spcPct val="77000"/>
              </a:lnSpc>
            </a:pPr>
            <a:r>
              <a:rPr lang="en-US" b="true" sz="2000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学习结果反思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454963" y="5118981"/>
            <a:ext cx="5829300" cy="781050"/>
          </a:xfrm>
          <a:prstGeom prst="rect">
            <a:avLst/>
          </a:prstGeom>
          <a:ln/>
        </p:spPr>
        <p:txBody>
          <a:bodyPr anchor="t" rtlCol="false" lIns="114300" rIns="114300" tIns="57150" bIns="57150" anchorCtr="false" vert="horz" wrap="square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根据反思结果，总结学习过程中的经验教训，为今后的学习提供借鉴。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454963" y="4660638"/>
            <a:ext cx="5829300" cy="400050"/>
          </a:xfrm>
          <a:prstGeom prst="rect">
            <a:avLst/>
          </a:prstGeom>
          <a:ln/>
        </p:spPr>
        <p:txBody>
          <a:bodyPr anchor="ctr" rtlCol="false" lIns="114300" rIns="114300" tIns="57150" bIns="57150" anchorCtr="false" vert="horz" wrap="square">
            <a:noAutofit/>
          </a:bodyPr>
          <a:lstStyle/>
          <a:p>
            <a:pPr>
              <a:lnSpc>
                <a:spcPct val="77000"/>
              </a:lnSpc>
            </a:pPr>
            <a:r>
              <a:rPr lang="en-US" b="true" sz="2000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总结经验教训</a:t>
            </a:r>
          </a:p>
        </p:txBody>
      </p:sp>
      <p:pic>
        <p:nvPicPr>
          <p:cNvPr name="Picture 8" id="8"/>
          <p:cNvPicPr>
            <a:picLocks noChangeAspect="true"/>
          </p:cNvPicPr>
          <p:nvPr/>
        </p:nvPicPr>
        <p:blipFill>
          <a:blip r:embed="rId3"/>
          <a:srcRect l="16667" r="16667"/>
          <a:stretch>
            <a:fillRect/>
          </a:stretch>
        </p:blipFill>
        <p:spPr>
          <a:xfrm rot="0">
            <a:off x="6738931" y="1450035"/>
            <a:ext cx="4792980" cy="4792980"/>
          </a:xfrm>
          <a:prstGeom prst="ellipse">
            <a:avLst/>
          </a:prstGeom>
        </p:spPr>
      </p:pic>
      <p:sp>
        <p:nvSpPr>
          <p:cNvPr name="TextBox 9" id="9"/>
          <p:cNvSpPr txBox="true"/>
          <p:nvPr/>
        </p:nvSpPr>
        <p:spPr>
          <a:xfrm rot="0">
            <a:off x="476023" y="265328"/>
            <a:ext cx="11239500" cy="914400"/>
          </a:xfrm>
          <a:prstGeom prst="rect">
            <a:avLst/>
          </a:prstGeom>
          <a:ln/>
        </p:spPr>
        <p:txBody>
          <a:bodyPr anchor="ctr" rtlCol="false" lIns="123825" rIns="57150" tIns="123825" bIns="123825" anchorCtr="false" vert="horz" wrap="square">
            <a:noAutofit/>
          </a:bodyPr>
          <a:lstStyle/>
          <a:p>
            <a:pPr>
              <a:lnSpc>
                <a:spcPct val="140000"/>
              </a:lnSpc>
            </a:pPr>
            <a:r>
              <a:rPr lang="en-US" b="true" sz="3000">
                <a:solidFill>
                  <a:schemeClr val="dk2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反思学习过程与结果，总结经验教训</a:t>
            </a:r>
          </a:p>
        </p:txBody>
      </p:sp>
    </p:spTree>
  </p:cSld>
  <p:clrMapOvr>
    <a:masterClrMapping/>
  </p:clrMapOvr>
</p:sld>
</file>

<file path=ppt/slides/slide2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dpi="0" rotWithShape="true">
          <a:blip r:embed="rId2">
            <a:alphaModFix amt="100000"/>
          </a:blip>
          <a:srcRect/>
          <a:stretch>
            <a:fillRect b="0" t="0" l="0" r="0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8282340" y="2341090"/>
            <a:ext cx="3487460" cy="3588254"/>
          </a:xfrm>
          <a:prstGeom prst="roundRect">
            <a:avLst>
              <a:gd fmla="val 6840" name="adj"/>
            </a:avLst>
          </a:prstGeom>
          <a:solidFill>
            <a:schemeClr val="lt2">
              <a:alpha val="80000"/>
            </a:schemeClr>
          </a:solidFill>
          <a:ln/>
        </p:spPr>
      </p:sp>
      <p:sp>
        <p:nvSpPr>
          <p:cNvPr name="AutoShape 3" id="3"/>
          <p:cNvSpPr/>
          <p:nvPr/>
        </p:nvSpPr>
        <p:spPr>
          <a:xfrm rot="0">
            <a:off x="4377090" y="2341090"/>
            <a:ext cx="3487460" cy="3588254"/>
          </a:xfrm>
          <a:prstGeom prst="roundRect">
            <a:avLst>
              <a:gd fmla="val 6840" name="adj"/>
            </a:avLst>
          </a:prstGeom>
          <a:solidFill>
            <a:schemeClr val="lt2">
              <a:alpha val="80000"/>
            </a:schemeClr>
          </a:solidFill>
          <a:ln/>
        </p:spPr>
      </p:sp>
      <p:sp>
        <p:nvSpPr>
          <p:cNvPr name="AutoShape 4" id="4"/>
          <p:cNvSpPr/>
          <p:nvPr/>
        </p:nvSpPr>
        <p:spPr>
          <a:xfrm rot="0">
            <a:off x="471840" y="2341090"/>
            <a:ext cx="3487460" cy="3588254"/>
          </a:xfrm>
          <a:prstGeom prst="roundRect">
            <a:avLst>
              <a:gd fmla="val 6840" name="adj"/>
            </a:avLst>
          </a:prstGeom>
          <a:solidFill>
            <a:schemeClr val="lt2">
              <a:alpha val="80000"/>
            </a:schemeClr>
          </a:solidFill>
          <a:ln/>
        </p:spPr>
      </p:sp>
      <p:sp>
        <p:nvSpPr>
          <p:cNvPr name="TextBox 5" id="5"/>
          <p:cNvSpPr txBox="true"/>
          <p:nvPr/>
        </p:nvSpPr>
        <p:spPr>
          <a:xfrm rot="0">
            <a:off x="882070" y="3930616"/>
            <a:ext cx="2667000" cy="1452770"/>
          </a:xfrm>
          <a:prstGeom prst="rect">
            <a:avLst/>
          </a:prstGeom>
          <a:ln/>
        </p:spPr>
        <p:txBody>
          <a:bodyPr anchor="t" rtlCol="false" lIns="114300" rIns="114300" tIns="57150" bIns="57150" anchorCtr="false" vert="horz" wrap="square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通过评价、反思等环节，发现教学过程中存在的问题和不足。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882070" y="3181752"/>
            <a:ext cx="2667000" cy="527118"/>
          </a:xfrm>
          <a:prstGeom prst="rect">
            <a:avLst/>
          </a:prstGeom>
          <a:ln/>
        </p:spPr>
        <p:txBody>
          <a:bodyPr anchor="ctr" rtlCol="false" lIns="114300" rIns="114300" tIns="57150" bIns="57150" anchorCtr="false" vert="horz" wrap="square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b="true" sz="2400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识别问题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476023" y="265328"/>
            <a:ext cx="11239500" cy="914400"/>
          </a:xfrm>
          <a:prstGeom prst="rect">
            <a:avLst/>
          </a:prstGeom>
          <a:ln/>
        </p:spPr>
        <p:txBody>
          <a:bodyPr anchor="t" rtlCol="false" lIns="123825" rIns="57150" tIns="123825" bIns="123825" anchorCtr="false" vert="horz"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en-US" b="true" sz="3000">
                <a:solidFill>
                  <a:schemeClr val="dk2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针对问题提出改进策略，持续优化教学计划</a:t>
            </a:r>
          </a:p>
        </p:txBody>
      </p:sp>
      <p:pic>
        <p:nvPicPr>
          <p:cNvPr name="Picture 8" id="8"/>
          <p:cNvPicPr>
            <a:picLocks noChangeAspect="true"/>
          </p:cNvPicPr>
          <p:nvPr/>
        </p:nvPicPr>
        <p:blipFill>
          <a:blip r:embed="rId3"/>
          <a:srcRect l="12500" r="12500"/>
          <a:stretch>
            <a:fillRect/>
          </a:stretch>
        </p:blipFill>
        <p:spPr>
          <a:xfrm rot="0">
            <a:off x="2414694" y="1693793"/>
            <a:ext cx="1294595" cy="1294595"/>
          </a:xfrm>
          <a:prstGeom prst="roundRect">
            <a:avLst/>
          </a:prstGeom>
        </p:spPr>
      </p:pic>
      <p:sp>
        <p:nvSpPr>
          <p:cNvPr name="TextBox 9" id="9"/>
          <p:cNvSpPr txBox="true"/>
          <p:nvPr/>
        </p:nvSpPr>
        <p:spPr>
          <a:xfrm rot="0">
            <a:off x="4787321" y="3945231"/>
            <a:ext cx="2667000" cy="1452770"/>
          </a:xfrm>
          <a:prstGeom prst="rect">
            <a:avLst/>
          </a:prstGeom>
          <a:ln/>
        </p:spPr>
        <p:txBody>
          <a:bodyPr anchor="t" rtlCol="false" lIns="114300" rIns="114300" tIns="57150" bIns="57150" anchorCtr="false" vert="horz" wrap="square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针对识别出的问题，提出具体的改进策略，如调整教学方法、优化课程结构等。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4787321" y="3196367"/>
            <a:ext cx="2667000" cy="527118"/>
          </a:xfrm>
          <a:prstGeom prst="rect">
            <a:avLst/>
          </a:prstGeom>
          <a:ln/>
        </p:spPr>
        <p:txBody>
          <a:bodyPr anchor="ctr" rtlCol="false" lIns="114300" rIns="114300" tIns="57150" bIns="57150" anchorCtr="false" vert="horz" wrap="square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b="true" sz="2400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提出改进策略</a:t>
            </a:r>
          </a:p>
        </p:txBody>
      </p:sp>
      <p:pic>
        <p:nvPicPr>
          <p:cNvPr name="Picture 11" id="11"/>
          <p:cNvPicPr>
            <a:picLocks noChangeAspect="true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0">
            <a:off x="6319944" y="1708408"/>
            <a:ext cx="1294595" cy="1294595"/>
          </a:xfrm>
          <a:prstGeom prst="roundRect">
            <a:avLst/>
          </a:prstGeom>
        </p:spPr>
      </p:pic>
      <p:sp>
        <p:nvSpPr>
          <p:cNvPr name="TextBox 12" id="12"/>
          <p:cNvSpPr txBox="true"/>
          <p:nvPr/>
        </p:nvSpPr>
        <p:spPr>
          <a:xfrm rot="0">
            <a:off x="8692571" y="3939687"/>
            <a:ext cx="2667000" cy="1452770"/>
          </a:xfrm>
          <a:prstGeom prst="rect">
            <a:avLst/>
          </a:prstGeom>
          <a:ln/>
        </p:spPr>
        <p:txBody>
          <a:bodyPr anchor="t" rtlCol="false" lIns="114300" rIns="114300" tIns="57150" bIns="57150" anchorCtr="false" vert="horz" wrap="square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根据改进策略调整教学计划，并在实施过程中不断反思和调整，以实现教学效果的持续优化。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8692571" y="3190824"/>
            <a:ext cx="2667000" cy="527118"/>
          </a:xfrm>
          <a:prstGeom prst="rect">
            <a:avLst/>
          </a:prstGeom>
          <a:ln/>
        </p:spPr>
        <p:txBody>
          <a:bodyPr anchor="ctr" rtlCol="false" lIns="114300" rIns="114300" tIns="57150" bIns="57150" anchorCtr="false" vert="horz" wrap="square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b="true" sz="2400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持续改进</a:t>
            </a:r>
          </a:p>
        </p:txBody>
      </p:sp>
      <p:pic>
        <p:nvPicPr>
          <p:cNvPr name="Picture 14" id="14"/>
          <p:cNvPicPr>
            <a:picLocks noChangeAspect="true"/>
          </p:cNvPicPr>
          <p:nvPr/>
        </p:nvPicPr>
        <p:blipFill>
          <a:blip r:embed="rId5"/>
          <a:srcRect l="16667" r="16667"/>
          <a:stretch>
            <a:fillRect/>
          </a:stretch>
        </p:blipFill>
        <p:spPr>
          <a:xfrm rot="0">
            <a:off x="10225194" y="1702864"/>
            <a:ext cx="1294595" cy="1294595"/>
          </a:xfrm>
          <a:prstGeom prst="roundRect">
            <a:avLst/>
          </a:prstGeom>
        </p:spPr>
      </p:pic>
    </p:spTree>
  </p:cSld>
  <p:clrMapOvr>
    <a:masterClrMapping/>
  </p:clrMapOvr>
</p:sld>
</file>

<file path=ppt/slides/slide2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dpi="0" rotWithShape="true">
          <a:blip r:embed="rId2">
            <a:alphaModFix amt="100000"/>
          </a:blip>
          <a:srcRect/>
          <a:stretch>
            <a:fillRect b="0" t="0" l="0" r="0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602741" y="1342506"/>
            <a:ext cx="6612160" cy="1685627"/>
          </a:xfrm>
          <a:prstGeom prst="roundRect">
            <a:avLst>
              <a:gd fmla="val 9080" name="adj"/>
            </a:avLst>
          </a:prstGeom>
          <a:solidFill>
            <a:schemeClr val="lt2">
              <a:alpha val="80000"/>
            </a:schemeClr>
          </a:solidFill>
          <a:ln/>
        </p:spPr>
      </p:sp>
      <p:sp>
        <p:nvSpPr>
          <p:cNvPr name="TextBox 3" id="3"/>
          <p:cNvSpPr txBox="true"/>
          <p:nvPr/>
        </p:nvSpPr>
        <p:spPr>
          <a:xfrm rot="0">
            <a:off x="749955" y="1680495"/>
            <a:ext cx="1143000" cy="1104900"/>
          </a:xfrm>
          <a:prstGeom prst="rect">
            <a:avLst/>
          </a:prstGeom>
          <a:ln/>
        </p:spPr>
        <p:txBody>
          <a:bodyPr anchor="ctr" rtlCol="false" lIns="114300" rIns="114300" tIns="57150" bIns="57150" anchorCtr="false" vert="horz" wrap="square">
            <a:noAutofit/>
          </a:bodyPr>
          <a:lstStyle/>
          <a:p>
            <a:pPr algn="ctr">
              <a:lnSpc>
                <a:spcPct val="120000"/>
              </a:lnSpc>
              <a:spcBef>
                <a:spcPts val="450"/>
              </a:spcBef>
            </a:pPr>
            <a:r>
              <a:rPr lang="en-US" b="true" sz="5175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01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892955" y="1485066"/>
            <a:ext cx="3493916" cy="579431"/>
          </a:xfrm>
          <a:prstGeom prst="rect">
            <a:avLst/>
          </a:prstGeom>
          <a:ln/>
        </p:spPr>
        <p:txBody>
          <a:bodyPr anchor="b" rtlCol="false" lIns="114300" rIns="114300" tIns="57150" bIns="57150" anchorCtr="false" vert="horz" wrap="square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b="true" sz="24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整理成功案例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892955" y="2045448"/>
            <a:ext cx="4995999" cy="818289"/>
          </a:xfrm>
          <a:prstGeom prst="rect">
            <a:avLst/>
          </a:prstGeom>
          <a:ln/>
        </p:spPr>
        <p:txBody>
          <a:bodyPr anchor="t" rtlCol="false" lIns="114300" rIns="114300" tIns="57150" bIns="57150" anchorCtr="false" vert="horz" wrap="square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收集和整理创新型课程教学中的成功案例，展示教学成果和学习者进步。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476023" y="265328"/>
            <a:ext cx="11239500" cy="914400"/>
          </a:xfrm>
          <a:prstGeom prst="rect">
            <a:avLst/>
          </a:prstGeom>
          <a:ln/>
        </p:spPr>
        <p:txBody>
          <a:bodyPr anchor="ctr" rtlCol="false" lIns="123825" rIns="57150" tIns="123825" bIns="123825" anchorCtr="false" vert="horz" wrap="square">
            <a:noAutofit/>
          </a:bodyPr>
          <a:lstStyle/>
          <a:p>
            <a:pPr>
              <a:lnSpc>
                <a:spcPct val="140000"/>
              </a:lnSpc>
            </a:pPr>
            <a:r>
              <a:rPr lang="en-US" b="true" sz="3000">
                <a:solidFill>
                  <a:schemeClr val="dk2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分享成功案例，激励更多创新实践</a:t>
            </a:r>
          </a:p>
        </p:txBody>
      </p:sp>
      <p:sp>
        <p:nvSpPr>
          <p:cNvPr name="AutoShape 7" id="7"/>
          <p:cNvSpPr/>
          <p:nvPr/>
        </p:nvSpPr>
        <p:spPr>
          <a:xfrm rot="0">
            <a:off x="2531819" y="3172991"/>
            <a:ext cx="6612160" cy="1685627"/>
          </a:xfrm>
          <a:prstGeom prst="roundRect">
            <a:avLst>
              <a:gd fmla="val 9080" name="adj"/>
            </a:avLst>
          </a:prstGeom>
          <a:solidFill>
            <a:schemeClr val="lt2">
              <a:alpha val="80000"/>
            </a:schemeClr>
          </a:solidFill>
          <a:ln/>
        </p:spPr>
      </p:sp>
      <p:sp>
        <p:nvSpPr>
          <p:cNvPr name="TextBox 8" id="8"/>
          <p:cNvSpPr txBox="true"/>
          <p:nvPr/>
        </p:nvSpPr>
        <p:spPr>
          <a:xfrm rot="0">
            <a:off x="2679034" y="3510980"/>
            <a:ext cx="1143000" cy="1104900"/>
          </a:xfrm>
          <a:prstGeom prst="rect">
            <a:avLst/>
          </a:prstGeom>
          <a:ln/>
        </p:spPr>
        <p:txBody>
          <a:bodyPr anchor="ctr" rtlCol="false" lIns="114300" rIns="114300" tIns="57150" bIns="57150" anchorCtr="false" vert="horz" wrap="square">
            <a:noAutofit/>
          </a:bodyPr>
          <a:lstStyle/>
          <a:p>
            <a:pPr algn="ctr">
              <a:lnSpc>
                <a:spcPct val="120000"/>
              </a:lnSpc>
              <a:spcBef>
                <a:spcPts val="450"/>
              </a:spcBef>
            </a:pPr>
            <a:r>
              <a:rPr lang="en-US" b="true" sz="5175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02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3822034" y="3315552"/>
            <a:ext cx="3493916" cy="579431"/>
          </a:xfrm>
          <a:prstGeom prst="rect">
            <a:avLst/>
          </a:prstGeom>
          <a:ln/>
        </p:spPr>
        <p:txBody>
          <a:bodyPr anchor="b" rtlCol="false" lIns="114300" rIns="114300" tIns="57150" bIns="57150" anchorCtr="false" vert="horz" wrap="square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b="true" sz="24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分享经验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3822034" y="3875933"/>
            <a:ext cx="4995999" cy="818289"/>
          </a:xfrm>
          <a:prstGeom prst="rect">
            <a:avLst/>
          </a:prstGeom>
          <a:ln/>
        </p:spPr>
        <p:txBody>
          <a:bodyPr anchor="t" rtlCol="false" lIns="114300" rIns="114300" tIns="57150" bIns="57150" anchorCtr="false" vert="horz" wrap="square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通过研讨会、教学论坛等途径，与其他教师分享成功的教学经验和创新实践。</a:t>
            </a:r>
          </a:p>
        </p:txBody>
      </p:sp>
      <p:sp>
        <p:nvSpPr>
          <p:cNvPr name="AutoShape 11" id="11"/>
          <p:cNvSpPr/>
          <p:nvPr/>
        </p:nvSpPr>
        <p:spPr>
          <a:xfrm rot="0">
            <a:off x="4914425" y="4983758"/>
            <a:ext cx="6612160" cy="1685627"/>
          </a:xfrm>
          <a:prstGeom prst="roundRect">
            <a:avLst>
              <a:gd fmla="val 9080" name="adj"/>
            </a:avLst>
          </a:prstGeom>
          <a:solidFill>
            <a:schemeClr val="lt2">
              <a:alpha val="80000"/>
            </a:schemeClr>
          </a:solidFill>
          <a:ln/>
        </p:spPr>
      </p:sp>
      <p:sp>
        <p:nvSpPr>
          <p:cNvPr name="TextBox 12" id="12"/>
          <p:cNvSpPr txBox="true"/>
          <p:nvPr/>
        </p:nvSpPr>
        <p:spPr>
          <a:xfrm rot="0">
            <a:off x="5061639" y="5321747"/>
            <a:ext cx="1143000" cy="1104900"/>
          </a:xfrm>
          <a:prstGeom prst="rect">
            <a:avLst/>
          </a:prstGeom>
          <a:ln/>
        </p:spPr>
        <p:txBody>
          <a:bodyPr anchor="ctr" rtlCol="false" lIns="114300" rIns="114300" tIns="57150" bIns="57150" anchorCtr="false" vert="horz" wrap="square">
            <a:noAutofit/>
          </a:bodyPr>
          <a:lstStyle/>
          <a:p>
            <a:pPr algn="ctr">
              <a:lnSpc>
                <a:spcPct val="120000"/>
              </a:lnSpc>
              <a:spcBef>
                <a:spcPts val="450"/>
              </a:spcBef>
            </a:pPr>
            <a:r>
              <a:rPr lang="en-US" b="true" sz="5175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03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6204639" y="5126318"/>
            <a:ext cx="3493916" cy="579431"/>
          </a:xfrm>
          <a:prstGeom prst="rect">
            <a:avLst/>
          </a:prstGeom>
          <a:ln/>
        </p:spPr>
        <p:txBody>
          <a:bodyPr anchor="b" rtlCol="false" lIns="114300" rIns="114300" tIns="57150" bIns="57150" anchorCtr="false" vert="horz" wrap="square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b="true" sz="24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激励创新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6204639" y="5686700"/>
            <a:ext cx="4995999" cy="818289"/>
          </a:xfrm>
          <a:prstGeom prst="rect">
            <a:avLst/>
          </a:prstGeom>
          <a:ln/>
        </p:spPr>
        <p:txBody>
          <a:bodyPr anchor="t" rtlCol="false" lIns="114300" rIns="114300" tIns="57150" bIns="57150" anchorCtr="false" vert="horz" wrap="square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通过成功案例的分享，激发更多教师尝试创新型课程教学，共同推动教育教学的改革与发展。</a:t>
            </a:r>
          </a:p>
        </p:txBody>
      </p:sp>
    </p:spTree>
  </p:cSld>
  <p:clrMapOvr>
    <a:masterClrMapping/>
  </p:clrMapOvr>
</p:sld>
</file>

<file path=ppt/slides/slide2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dpi="0" rotWithShape="true">
          <a:blip r:embed="rId2">
            <a:alphaModFix amt="100000"/>
          </a:blip>
          <a:srcRect/>
          <a:stretch>
            <a:fillRect b="0" t="0" l="0" r="0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561387" y="2462858"/>
            <a:ext cx="2333945" cy="1138956"/>
          </a:xfrm>
          <a:prstGeom prst="rect">
            <a:avLst/>
          </a:prstGeom>
          <a:ln/>
        </p:spPr>
        <p:txBody>
          <a:bodyPr anchor="ctr" rtlCol="false" lIns="66008" rIns="66008" tIns="33052" bIns="33052" anchorCtr="false" vert="horz" wrap="square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b="true" sz="8025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06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3996198" y="2019814"/>
            <a:ext cx="6164285" cy="1996469"/>
          </a:xfrm>
          <a:prstGeom prst="rect">
            <a:avLst/>
          </a:prstGeom>
          <a:ln/>
        </p:spPr>
        <p:txBody>
          <a:bodyPr anchor="ctr" rtlCol="false" lIns="91440" rIns="91440" tIns="45720" bIns="45720" anchorCtr="false" vert="horz" wrap="square">
            <a:normAutofit/>
          </a:bodyPr>
          <a:lstStyle/>
          <a:p>
            <a:pPr algn="l">
              <a:lnSpc>
                <a:spcPct val="140000"/>
              </a:lnSpc>
              <a:spcBef>
                <a:spcPct val="0"/>
              </a:spcBef>
            </a:pPr>
            <a:r>
              <a:rPr lang="en-US" b="true" sz="4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教学方法探讨与改进</a:t>
            </a:r>
          </a:p>
        </p:txBody>
      </p:sp>
    </p:spTree>
  </p:cSld>
  <p:clrMapOvr>
    <a:masterClrMapping/>
  </p:clrMapOvr>
</p:sld>
</file>

<file path=ppt/slides/slide2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dpi="0" rotWithShape="true">
          <a:blip r:embed="rId2">
            <a:alphaModFix amt="100000"/>
          </a:blip>
          <a:srcRect/>
          <a:stretch>
            <a:fillRect b="0" t="0" l="0" r="0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751642" y="4006380"/>
            <a:ext cx="7813795" cy="1827334"/>
          </a:xfrm>
          <a:prstGeom prst="roundRect">
            <a:avLst>
              <a:gd fmla="val 16667" name="adj"/>
            </a:avLst>
          </a:prstGeom>
          <a:solidFill>
            <a:schemeClr val="lt2">
              <a:alpha val="80000"/>
            </a:schemeClr>
          </a:solidFill>
          <a:ln/>
        </p:spPr>
      </p:sp>
      <p:sp>
        <p:nvSpPr>
          <p:cNvPr name="AutoShape 3" id="3"/>
          <p:cNvSpPr/>
          <p:nvPr/>
        </p:nvSpPr>
        <p:spPr>
          <a:xfrm rot="0">
            <a:off x="751642" y="1920540"/>
            <a:ext cx="7813795" cy="1827334"/>
          </a:xfrm>
          <a:prstGeom prst="roundRect">
            <a:avLst>
              <a:gd fmla="val 16667" name="adj"/>
            </a:avLst>
          </a:prstGeom>
          <a:solidFill>
            <a:schemeClr val="lt2">
              <a:alpha val="80000"/>
            </a:schemeClr>
          </a:solidFill>
          <a:ln/>
        </p:spPr>
      </p:sp>
      <p:pic>
        <p:nvPicPr>
          <p:cNvPr name="Picture 4" id="4"/>
          <p:cNvPicPr>
            <a:picLocks noChangeAspect="true"/>
          </p:cNvPicPr>
          <p:nvPr/>
        </p:nvPicPr>
        <p:blipFill>
          <a:blip r:embed="rId3">
            <a:alphaModFix amt="100000"/>
          </a:blip>
          <a:srcRect l="23656" r="23656"/>
          <a:stretch>
            <a:fillRect/>
          </a:stretch>
        </p:blipFill>
        <p:spPr>
          <a:xfrm rot="0">
            <a:off x="7804006" y="1329783"/>
            <a:ext cx="3831201" cy="5108268"/>
          </a:xfrm>
          <a:prstGeom prst="rect">
            <a:avLst/>
          </a:prstGeom>
        </p:spPr>
      </p:pic>
      <p:sp>
        <p:nvSpPr>
          <p:cNvPr name="TextBox 5" id="5"/>
          <p:cNvSpPr txBox="true"/>
          <p:nvPr/>
        </p:nvSpPr>
        <p:spPr>
          <a:xfrm rot="0">
            <a:off x="1030579" y="2089154"/>
            <a:ext cx="6238875" cy="637972"/>
          </a:xfrm>
          <a:prstGeom prst="rect">
            <a:avLst/>
          </a:prstGeom>
          <a:ln/>
        </p:spPr>
        <p:txBody>
          <a:bodyPr anchor="ctr" rtlCol="false" lIns="123825" rIns="57150" tIns="123825" bIns="123825" anchorCtr="false" vert="horz" wrap="square">
            <a:noAutofit/>
          </a:bodyPr>
          <a:lstStyle/>
          <a:p>
            <a:pPr>
              <a:lnSpc>
                <a:spcPct val="120000"/>
              </a:lnSpc>
            </a:pPr>
            <a:r>
              <a:rPr lang="en-US" b="true" sz="2400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优势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30579" y="2610429"/>
            <a:ext cx="6238875" cy="950067"/>
          </a:xfrm>
          <a:prstGeom prst="rect">
            <a:avLst/>
          </a:prstGeom>
          <a:ln/>
        </p:spPr>
        <p:txBody>
          <a:bodyPr anchor="t" rtlCol="false" lIns="123825" rIns="57150" tIns="123825" bIns="123825" anchorCtr="false" vert="horz" wrap="square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提高学生参与度，增强理解与记忆，促进思考与交流。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30579" y="4183053"/>
            <a:ext cx="6238875" cy="637972"/>
          </a:xfrm>
          <a:prstGeom prst="rect">
            <a:avLst/>
          </a:prstGeom>
          <a:ln/>
        </p:spPr>
        <p:txBody>
          <a:bodyPr anchor="ctr" rtlCol="false" lIns="123825" rIns="57150" tIns="123825" bIns="123825" anchorCtr="false" vert="horz" wrap="square">
            <a:noAutofit/>
          </a:bodyPr>
          <a:lstStyle/>
          <a:p>
            <a:pPr>
              <a:lnSpc>
                <a:spcPct val="120000"/>
              </a:lnSpc>
            </a:pPr>
            <a:r>
              <a:rPr lang="en-US" b="true" sz="2400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实施要点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030579" y="4712439"/>
            <a:ext cx="6238875" cy="936429"/>
          </a:xfrm>
          <a:prstGeom prst="rect">
            <a:avLst/>
          </a:prstGeom>
          <a:ln/>
        </p:spPr>
        <p:txBody>
          <a:bodyPr anchor="t" rtlCol="false" lIns="123825" rIns="57150" tIns="123825" bIns="123825" anchorCtr="false" vert="horz" wrap="square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设计具有启发性的问题，鼓励学生主动发言，及时给予反馈与指导，创造积极的课堂氛围。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476023" y="265328"/>
            <a:ext cx="11239500" cy="914400"/>
          </a:xfrm>
          <a:prstGeom prst="rect">
            <a:avLst/>
          </a:prstGeom>
          <a:ln/>
        </p:spPr>
        <p:txBody>
          <a:bodyPr anchor="t" rtlCol="false" lIns="123825" rIns="57150" tIns="123825" bIns="123825" anchorCtr="false" vert="horz"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en-US" b="true" sz="3000">
                <a:solidFill>
                  <a:schemeClr val="dk2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互动式讲座的优势及实施要点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dpi="0" rotWithShape="true">
          <a:blip r:embed="rId2">
            <a:alphaModFix amt="100000"/>
          </a:blip>
          <a:srcRect/>
          <a:stretch>
            <a:fillRect b="0" t="0" l="0" r="0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561387" y="2462858"/>
            <a:ext cx="2333945" cy="1138956"/>
          </a:xfrm>
          <a:prstGeom prst="rect">
            <a:avLst/>
          </a:prstGeom>
          <a:ln/>
        </p:spPr>
        <p:txBody>
          <a:bodyPr anchor="ctr" rtlCol="false" lIns="66008" rIns="66008" tIns="33052" bIns="33052" anchorCtr="false" vert="horz" wrap="square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b="true" sz="8025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01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3996198" y="2019814"/>
            <a:ext cx="6164285" cy="1996469"/>
          </a:xfrm>
          <a:prstGeom prst="rect">
            <a:avLst/>
          </a:prstGeom>
          <a:ln/>
        </p:spPr>
        <p:txBody>
          <a:bodyPr anchor="ctr" rtlCol="false" lIns="91440" rIns="91440" tIns="45720" bIns="45720" anchorCtr="false" vert="horz" wrap="square">
            <a:normAutofit/>
          </a:bodyPr>
          <a:lstStyle/>
          <a:p>
            <a:pPr algn="l">
              <a:lnSpc>
                <a:spcPct val="140000"/>
              </a:lnSpc>
              <a:spcBef>
                <a:spcPct val="0"/>
              </a:spcBef>
            </a:pPr>
            <a:r>
              <a:rPr lang="en-US" b="true" sz="4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引入创新思维</a:t>
            </a:r>
          </a:p>
        </p:txBody>
      </p:sp>
    </p:spTree>
  </p:cSld>
  <p:clrMapOvr>
    <a:masterClrMapping/>
  </p:clrMapOvr>
</p:sld>
</file>

<file path=ppt/slides/slide3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dpi="0" rotWithShape="true">
          <a:blip r:embed="rId2">
            <a:alphaModFix amt="100000"/>
          </a:blip>
          <a:srcRect/>
          <a:stretch>
            <a:fillRect b="0" t="0" l="0" r="0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3"/>
          <a:srcRect l="30369" r="30369"/>
          <a:stretch>
            <a:fillRect/>
          </a:stretch>
        </p:blipFill>
        <p:spPr>
          <a:xfrm rot="0">
            <a:off x="875314" y="2169726"/>
            <a:ext cx="2050689" cy="3916435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/>
          <a:srcRect l="32550" r="32550"/>
          <a:stretch>
            <a:fillRect/>
          </a:stretch>
        </p:blipFill>
        <p:spPr>
          <a:xfrm rot="0">
            <a:off x="5430979" y="2169726"/>
            <a:ext cx="2050689" cy="3916435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5"/>
          <a:srcRect l="32561" r="32561"/>
          <a:stretch>
            <a:fillRect/>
          </a:stretch>
        </p:blipFill>
        <p:spPr>
          <a:xfrm rot="0">
            <a:off x="3153146" y="1697364"/>
            <a:ext cx="2050689" cy="3916435"/>
          </a:xfrm>
          <a:prstGeom prst="rect">
            <a:avLst/>
          </a:prstGeom>
        </p:spPr>
      </p:pic>
      <p:sp>
        <p:nvSpPr>
          <p:cNvPr name="AutoShape 5" id="5"/>
          <p:cNvSpPr/>
          <p:nvPr/>
        </p:nvSpPr>
        <p:spPr>
          <a:xfrm rot="0">
            <a:off x="7851998" y="2723144"/>
            <a:ext cx="3834950" cy="1465716"/>
          </a:xfrm>
          <a:prstGeom prst="rect">
            <a:avLst/>
          </a:prstGeom>
          <a:noFill/>
          <a:ln/>
        </p:spPr>
        <p:txBody>
          <a:bodyPr anchor="t" rtlCol="false" tIns="45720" lIns="91440" bIns="45720" rIns="91440" anchorCtr="false" vert="horz" wrap="square">
            <a:noAutofit/>
          </a:bodyPr>
          <a:lstStyle/>
          <a:p>
            <a:pPr algn="l">
              <a:lnSpc>
                <a:spcPct val="140000"/>
              </a:lnSpc>
              <a:defRPr/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明确小组目标与任务，合理分配成员角色，制定详细的工作计划。</a:t>
            </a:r>
            <a:endParaRPr lang="en-US" sz="1100"/>
          </a:p>
        </p:txBody>
      </p:sp>
      <p:sp>
        <p:nvSpPr>
          <p:cNvPr name="AutoShape 6" id="6"/>
          <p:cNvSpPr/>
          <p:nvPr/>
        </p:nvSpPr>
        <p:spPr>
          <a:xfrm rot="0">
            <a:off x="7851998" y="2087040"/>
            <a:ext cx="3606165" cy="575781"/>
          </a:xfrm>
          <a:prstGeom prst="rect">
            <a:avLst/>
          </a:prstGeom>
          <a:noFill/>
          <a:ln/>
        </p:spPr>
        <p:txBody>
          <a:bodyPr anchor="b" rtlCol="false" tIns="45720" lIns="91440" bIns="45720" rIns="91440" anchorCtr="false" vert="horz" wrap="square">
            <a:normAutofit/>
          </a:bodyPr>
          <a:lstStyle/>
          <a:p>
            <a:pPr algn="l">
              <a:lnSpc>
                <a:spcPct val="120000"/>
              </a:lnSpc>
              <a:defRPr/>
            </a:pPr>
            <a:r>
              <a:rPr lang="en-US" b="true" sz="2400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组织技巧</a:t>
            </a:r>
            <a:endParaRPr lang="en-US" sz="1100"/>
          </a:p>
        </p:txBody>
      </p:sp>
      <p:sp>
        <p:nvSpPr>
          <p:cNvPr name="AutoShape 7" id="7"/>
          <p:cNvSpPr/>
          <p:nvPr/>
        </p:nvSpPr>
        <p:spPr>
          <a:xfrm rot="0">
            <a:off x="7851998" y="4826443"/>
            <a:ext cx="3834950" cy="1451935"/>
          </a:xfrm>
          <a:prstGeom prst="rect">
            <a:avLst/>
          </a:prstGeom>
          <a:noFill/>
          <a:ln/>
        </p:spPr>
        <p:txBody>
          <a:bodyPr anchor="t" rtlCol="false" tIns="45720" lIns="91440" bIns="45720" rIns="91440" anchorCtr="false" vert="horz" wrap="square">
            <a:noAutofit/>
          </a:bodyPr>
          <a:lstStyle/>
          <a:p>
            <a:pPr algn="l">
              <a:lnSpc>
                <a:spcPct val="140000"/>
              </a:lnSpc>
              <a:defRPr/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监控小组工作进度，协调成员间的合作关系，解决小组内出现的问题，鼓励创新与分享。</a:t>
            </a:r>
            <a:endParaRPr lang="en-US" sz="1100"/>
          </a:p>
        </p:txBody>
      </p:sp>
      <p:sp>
        <p:nvSpPr>
          <p:cNvPr name="AutoShape 8" id="8"/>
          <p:cNvSpPr/>
          <p:nvPr/>
        </p:nvSpPr>
        <p:spPr>
          <a:xfrm rot="0">
            <a:off x="7851998" y="4125420"/>
            <a:ext cx="3606329" cy="640699"/>
          </a:xfrm>
          <a:prstGeom prst="rect">
            <a:avLst/>
          </a:prstGeom>
          <a:noFill/>
          <a:ln/>
        </p:spPr>
        <p:txBody>
          <a:bodyPr anchor="b" rtlCol="false" tIns="45720" lIns="91440" bIns="45720" rIns="91440" anchorCtr="false" vert="horz" wrap="square">
            <a:noAutofit/>
          </a:bodyPr>
          <a:lstStyle/>
          <a:p>
            <a:pPr algn="l">
              <a:lnSpc>
                <a:spcPct val="120000"/>
              </a:lnSpc>
              <a:defRPr/>
            </a:pPr>
            <a:r>
              <a:rPr lang="en-US" b="true" sz="2400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管理技巧</a:t>
            </a:r>
            <a:endParaRPr lang="en-US" sz="1100"/>
          </a:p>
        </p:txBody>
      </p:sp>
      <p:sp>
        <p:nvSpPr>
          <p:cNvPr name="TextBox 9" id="9"/>
          <p:cNvSpPr txBox="true"/>
          <p:nvPr/>
        </p:nvSpPr>
        <p:spPr>
          <a:xfrm rot="0">
            <a:off x="476023" y="265328"/>
            <a:ext cx="11239500" cy="914400"/>
          </a:xfrm>
          <a:prstGeom prst="rect">
            <a:avLst/>
          </a:prstGeom>
          <a:ln/>
        </p:spPr>
        <p:txBody>
          <a:bodyPr anchor="t" rtlCol="false" lIns="123825" rIns="57150" tIns="123825" bIns="123825" anchorCtr="false" vert="horz"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en-US" b="true" sz="3000">
                <a:solidFill>
                  <a:schemeClr val="dk2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小组工作的组织与管理技巧</a:t>
            </a:r>
          </a:p>
        </p:txBody>
      </p:sp>
    </p:spTree>
  </p:cSld>
  <p:clrMapOvr>
    <a:masterClrMapping/>
  </p:clrMapOvr>
</p:sld>
</file>

<file path=ppt/slides/slide3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dpi="0" rotWithShape="true">
          <a:blip r:embed="rId2">
            <a:alphaModFix amt="100000"/>
          </a:blip>
          <a:srcRect/>
          <a:stretch>
            <a:fillRect b="0" t="0" l="0" r="0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0">
            <a:off x="7007707" y="1744635"/>
            <a:ext cx="4750584" cy="4285329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476023" y="265328"/>
            <a:ext cx="11239500" cy="914400"/>
          </a:xfrm>
          <a:prstGeom prst="rect">
            <a:avLst/>
          </a:prstGeom>
          <a:ln/>
        </p:spPr>
        <p:txBody>
          <a:bodyPr anchor="t" rtlCol="false" lIns="123825" rIns="57150" tIns="123825" bIns="123825" anchorCtr="false" vert="horz"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en-US" b="true" sz="3000">
                <a:solidFill>
                  <a:schemeClr val="dk2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实践活动的设计原则及注意事项</a:t>
            </a:r>
          </a:p>
        </p:txBody>
      </p:sp>
      <p:sp>
        <p:nvSpPr>
          <p:cNvPr name="AutoShape 4" id="4"/>
          <p:cNvSpPr/>
          <p:nvPr/>
        </p:nvSpPr>
        <p:spPr>
          <a:xfrm rot="0">
            <a:off x="3729746" y="1769675"/>
            <a:ext cx="3031629" cy="4285329"/>
          </a:xfrm>
          <a:prstGeom prst="roundRect">
            <a:avLst>
              <a:gd fmla="val 0" name="adj"/>
            </a:avLst>
          </a:prstGeom>
          <a:solidFill>
            <a:schemeClr val="lt2">
              <a:alpha val="80000"/>
            </a:schemeClr>
          </a:solidFill>
          <a:ln/>
        </p:spPr>
      </p:sp>
      <p:sp>
        <p:nvSpPr>
          <p:cNvPr name="TextBox 5" id="5"/>
          <p:cNvSpPr txBox="true"/>
          <p:nvPr/>
        </p:nvSpPr>
        <p:spPr>
          <a:xfrm rot="0">
            <a:off x="3923235" y="2035795"/>
            <a:ext cx="2644651" cy="649939"/>
          </a:xfrm>
          <a:prstGeom prst="rect">
            <a:avLst/>
          </a:prstGeom>
          <a:ln/>
        </p:spPr>
        <p:txBody>
          <a:bodyPr anchor="ctr" rtlCol="false" lIns="66008" rIns="66008" tIns="33052" bIns="33052" anchorCtr="false" vert="horz" wrap="square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b="true" sz="24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注意事项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3923235" y="2757859"/>
            <a:ext cx="2644651" cy="2924764"/>
          </a:xfrm>
          <a:prstGeom prst="rect">
            <a:avLst/>
          </a:prstGeom>
          <a:ln/>
        </p:spPr>
        <p:txBody>
          <a:bodyPr anchor="t" rtlCol="false" lIns="66008" rIns="66008" tIns="33052" bIns="33052" anchorCtr="false" vert="horz" wrap="square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75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提前进行风险评估与准备，提供必要的实践指导与资源支持，关注学生实践过程中的体验与收获，及时总结与反馈。</a:t>
            </a:r>
          </a:p>
        </p:txBody>
      </p:sp>
      <p:sp>
        <p:nvSpPr>
          <p:cNvPr name="AutoShape 7" id="7"/>
          <p:cNvSpPr/>
          <p:nvPr/>
        </p:nvSpPr>
        <p:spPr>
          <a:xfrm rot="0">
            <a:off x="556553" y="1764765"/>
            <a:ext cx="3031629" cy="4285329"/>
          </a:xfrm>
          <a:prstGeom prst="roundRect">
            <a:avLst>
              <a:gd fmla="val 0" name="adj"/>
            </a:avLst>
          </a:prstGeom>
          <a:solidFill>
            <a:schemeClr val="lt2">
              <a:alpha val="80000"/>
            </a:schemeClr>
          </a:solidFill>
          <a:ln/>
        </p:spPr>
      </p:sp>
      <p:sp>
        <p:nvSpPr>
          <p:cNvPr name="TextBox 8" id="8"/>
          <p:cNvSpPr txBox="true"/>
          <p:nvPr/>
        </p:nvSpPr>
        <p:spPr>
          <a:xfrm rot="0">
            <a:off x="750042" y="2035795"/>
            <a:ext cx="2644651" cy="649939"/>
          </a:xfrm>
          <a:prstGeom prst="rect">
            <a:avLst/>
          </a:prstGeom>
          <a:ln/>
        </p:spPr>
        <p:txBody>
          <a:bodyPr anchor="ctr" rtlCol="false" lIns="66008" rIns="66008" tIns="33052" bIns="33052" anchorCtr="false" vert="horz" wrap="square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b="true" sz="24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设计原则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750042" y="2752949"/>
            <a:ext cx="2644651" cy="2924764"/>
          </a:xfrm>
          <a:prstGeom prst="rect">
            <a:avLst/>
          </a:prstGeom>
          <a:ln/>
        </p:spPr>
        <p:txBody>
          <a:bodyPr anchor="t" rtlCol="false" lIns="66008" rIns="66008" tIns="33052" bIns="33052" anchorCtr="false" vert="horz" wrap="square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75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紧密结合课程内容，注重实践性与可操作性，兼顾趣味性与挑战性，确保安全第一。</a:t>
            </a:r>
          </a:p>
        </p:txBody>
      </p:sp>
    </p:spTree>
  </p:cSld>
  <p:clrMapOvr>
    <a:masterClrMapping/>
  </p:clrMapOvr>
</p:sld>
</file>

<file path=ppt/slides/slide3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dpi="0" rotWithShape="true">
          <a:blip r:embed="rId2">
            <a:alphaModFix amt="100000"/>
          </a:blip>
          <a:srcRect/>
          <a:stretch>
            <a:fillRect b="0" t="0" l="0" r="0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788511" y="2014308"/>
            <a:ext cx="2987778" cy="490334"/>
          </a:xfrm>
          <a:prstGeom prst="rect">
            <a:avLst/>
          </a:prstGeom>
          <a:ln/>
        </p:spPr>
        <p:txBody>
          <a:bodyPr anchor="b" rtlCol="false" lIns="66008" rIns="66008" tIns="33052" bIns="33052" anchorCtr="false" vert="horz" wrap="square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b="true" sz="2400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引导策略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2265556" y="2589176"/>
            <a:ext cx="5429250" cy="1066632"/>
          </a:xfrm>
          <a:prstGeom prst="rect">
            <a:avLst/>
          </a:prstGeom>
          <a:ln/>
        </p:spPr>
        <p:txBody>
          <a:bodyPr anchor="t" rtlCol="false" lIns="66008" rIns="66008" tIns="33052" bIns="33052" anchorCtr="false" vert="horz" wrap="square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明确反思日志的目的与意义，提供具体的写作指导与示例，鼓励学生深入思考与表达。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6732228" y="4509502"/>
            <a:ext cx="2987778" cy="490334"/>
          </a:xfrm>
          <a:prstGeom prst="rect">
            <a:avLst/>
          </a:prstGeom>
          <a:ln/>
        </p:spPr>
        <p:txBody>
          <a:bodyPr anchor="b" rtlCol="false" lIns="66008" rIns="66008" tIns="33052" bIns="33052" anchorCtr="false" vert="horz" wrap="square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b="true" sz="2400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反馈策略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476023" y="265328"/>
            <a:ext cx="11239500" cy="914400"/>
          </a:xfrm>
          <a:prstGeom prst="rect">
            <a:avLst/>
          </a:prstGeom>
          <a:ln/>
        </p:spPr>
        <p:txBody>
          <a:bodyPr anchor="ctr" rtlCol="false" lIns="123825" rIns="57150" tIns="123825" bIns="123825" anchorCtr="false" vert="horz" wrap="square">
            <a:noAutofit/>
          </a:bodyPr>
          <a:lstStyle/>
          <a:p>
            <a:pPr>
              <a:lnSpc>
                <a:spcPct val="140000"/>
              </a:lnSpc>
            </a:pPr>
            <a:r>
              <a:rPr lang="en-US" b="true" sz="3000">
                <a:solidFill>
                  <a:schemeClr val="dk2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反思日志的引导与反馈策略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6209273" y="5048803"/>
            <a:ext cx="5429250" cy="1066632"/>
          </a:xfrm>
          <a:prstGeom prst="rect">
            <a:avLst/>
          </a:prstGeom>
          <a:ln/>
        </p:spPr>
        <p:txBody>
          <a:bodyPr anchor="t" rtlCol="false" lIns="66008" rIns="66008" tIns="33052" bIns="33052" anchorCtr="false" vert="horz" wrap="square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定期查阅学生的反思日志，针对问题进行个性化指导与建议，肯定学生的进步与努力，激发学生的反思动力与信心。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2265556" y="1929773"/>
            <a:ext cx="649757" cy="659403"/>
          </a:xfrm>
          <a:prstGeom prst="rect">
            <a:avLst/>
          </a:prstGeom>
          <a:ln/>
        </p:spPr>
        <p:txBody>
          <a:bodyPr anchor="ctr" rtlCol="false" lIns="66008" rIns="66008" tIns="33052" bIns="33052" anchorCtr="false" vert="horz" wrap="square">
            <a:normAutofit/>
          </a:bodyPr>
          <a:lstStyle/>
          <a:p>
            <a:pPr algn="l">
              <a:lnSpc>
                <a:spcPct val="120000"/>
              </a:lnSpc>
            </a:pPr>
            <a:r>
              <a:rPr lang="en-US" b="true" sz="2400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01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6209273" y="4435534"/>
            <a:ext cx="670891" cy="638269"/>
          </a:xfrm>
          <a:prstGeom prst="rect">
            <a:avLst/>
          </a:prstGeom>
          <a:ln/>
        </p:spPr>
        <p:txBody>
          <a:bodyPr anchor="ctr" rtlCol="false" lIns="66008" rIns="66008" tIns="33052" bIns="33052" anchorCtr="false" vert="horz" wrap="square">
            <a:normAutofit/>
          </a:bodyPr>
          <a:lstStyle/>
          <a:p>
            <a:pPr algn="l">
              <a:lnSpc>
                <a:spcPct val="120000"/>
              </a:lnSpc>
            </a:pPr>
            <a:r>
              <a:rPr lang="en-US" b="true" sz="2400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02</a:t>
            </a:r>
          </a:p>
        </p:txBody>
      </p:sp>
      <p:sp>
        <p:nvSpPr>
          <p:cNvPr name="AutoShape 9" id="9"/>
          <p:cNvSpPr/>
          <p:nvPr/>
        </p:nvSpPr>
        <p:spPr>
          <a:xfrm rot="0">
            <a:off x="565061" y="2098842"/>
            <a:ext cx="1498612" cy="1498612"/>
          </a:xfrm>
          <a:prstGeom prst="ellipse">
            <a:avLst/>
          </a:prstGeom>
          <a:solidFill>
            <a:schemeClr val="lt2">
              <a:alpha val="100000"/>
            </a:schemeClr>
          </a:solidFill>
          <a:ln/>
        </p:spPr>
      </p:sp>
      <p:sp>
        <p:nvSpPr>
          <p:cNvPr name="Freeform 10" id="10"/>
          <p:cNvSpPr/>
          <p:nvPr/>
        </p:nvSpPr>
        <p:spPr>
          <a:xfrm rot="0">
            <a:off x="1028447" y="2543179"/>
            <a:ext cx="571839" cy="571839"/>
          </a:xfrm>
          <a:custGeom>
            <a:avLst/>
            <a:gdLst/>
            <a:ahLst/>
            <a:cxnLst/>
            <a:rect r="r" b="b" t="t" l="l"/>
            <a:pathLst>
              <a:path h="304800" w="304800">
                <a:moveTo>
                  <a:pt x="121920" y="28651"/>
                </a:moveTo>
                <a:lnTo>
                  <a:pt x="121920" y="0"/>
                </a:lnTo>
                <a:lnTo>
                  <a:pt x="152400" y="0"/>
                </a:lnTo>
                <a:lnTo>
                  <a:pt x="152400" y="243840"/>
                </a:lnTo>
                <a:lnTo>
                  <a:pt x="304800" y="243840"/>
                </a:lnTo>
                <a:lnTo>
                  <a:pt x="243840" y="304800"/>
                </a:lnTo>
                <a:lnTo>
                  <a:pt x="30480" y="304800"/>
                </a:lnTo>
                <a:lnTo>
                  <a:pt x="0" y="243840"/>
                </a:lnTo>
                <a:lnTo>
                  <a:pt x="121920" y="243840"/>
                </a:lnTo>
                <a:lnTo>
                  <a:pt x="121920" y="213360"/>
                </a:lnTo>
                <a:lnTo>
                  <a:pt x="0" y="213360"/>
                </a:lnTo>
                <a:lnTo>
                  <a:pt x="0" y="209398"/>
                </a:lnTo>
                <a:cubicBezTo>
                  <a:pt x="56940" y="163544"/>
                  <a:pt x="99498" y="101956"/>
                  <a:pt x="121234" y="31242"/>
                </a:cubicBezTo>
                <a:lnTo>
                  <a:pt x="121920" y="28651"/>
                </a:lnTo>
                <a:close/>
                <a:moveTo>
                  <a:pt x="304343" y="213360"/>
                </a:moveTo>
                <a:lnTo>
                  <a:pt x="152400" y="213360"/>
                </a:lnTo>
                <a:lnTo>
                  <a:pt x="152400" y="207874"/>
                </a:lnTo>
                <a:cubicBezTo>
                  <a:pt x="171650" y="179451"/>
                  <a:pt x="183137" y="144409"/>
                  <a:pt x="183137" y="106680"/>
                </a:cubicBezTo>
                <a:cubicBezTo>
                  <a:pt x="183137" y="68951"/>
                  <a:pt x="171660" y="33909"/>
                  <a:pt x="151990" y="4848"/>
                </a:cubicBezTo>
                <a:lnTo>
                  <a:pt x="152400" y="5486"/>
                </a:lnTo>
                <a:lnTo>
                  <a:pt x="152400" y="2438"/>
                </a:lnTo>
                <a:cubicBezTo>
                  <a:pt x="237877" y="37719"/>
                  <a:pt x="298180" y="117796"/>
                  <a:pt x="304305" y="212646"/>
                </a:cubicBezTo>
                <a:lnTo>
                  <a:pt x="304343" y="213360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/>
        </p:spPr>
      </p:sp>
      <p:sp>
        <p:nvSpPr>
          <p:cNvPr name="AutoShape 11" id="11"/>
          <p:cNvSpPr/>
          <p:nvPr/>
        </p:nvSpPr>
        <p:spPr>
          <a:xfrm rot="0">
            <a:off x="4230875" y="4583470"/>
            <a:ext cx="1498612" cy="1498612"/>
          </a:xfrm>
          <a:prstGeom prst="ellipse">
            <a:avLst/>
          </a:prstGeom>
          <a:solidFill>
            <a:schemeClr val="lt2">
              <a:alpha val="100000"/>
            </a:schemeClr>
          </a:solidFill>
          <a:ln/>
        </p:spPr>
      </p:sp>
      <p:sp>
        <p:nvSpPr>
          <p:cNvPr name="Freeform 12" id="12"/>
          <p:cNvSpPr/>
          <p:nvPr/>
        </p:nvSpPr>
        <p:spPr>
          <a:xfrm rot="0">
            <a:off x="4713980" y="5062314"/>
            <a:ext cx="532402" cy="502824"/>
          </a:xfrm>
          <a:custGeom>
            <a:avLst/>
            <a:gdLst/>
            <a:ahLst/>
            <a:cxnLst/>
            <a:rect r="r" b="b" t="t" l="l"/>
            <a:pathLst>
              <a:path h="304800" w="304800">
                <a:moveTo>
                  <a:pt x="0" y="91440"/>
                </a:moveTo>
                <a:lnTo>
                  <a:pt x="152400" y="0"/>
                </a:lnTo>
                <a:lnTo>
                  <a:pt x="304800" y="91440"/>
                </a:lnTo>
                <a:lnTo>
                  <a:pt x="304800" y="121920"/>
                </a:lnTo>
                <a:lnTo>
                  <a:pt x="0" y="121920"/>
                </a:lnTo>
                <a:lnTo>
                  <a:pt x="0" y="91440"/>
                </a:lnTo>
                <a:close/>
                <a:moveTo>
                  <a:pt x="0" y="274320"/>
                </a:moveTo>
                <a:lnTo>
                  <a:pt x="304800" y="274320"/>
                </a:lnTo>
                <a:lnTo>
                  <a:pt x="304800" y="304800"/>
                </a:lnTo>
                <a:lnTo>
                  <a:pt x="0" y="304800"/>
                </a:lnTo>
                <a:lnTo>
                  <a:pt x="0" y="274320"/>
                </a:lnTo>
                <a:close/>
                <a:moveTo>
                  <a:pt x="30480" y="243840"/>
                </a:moveTo>
                <a:lnTo>
                  <a:pt x="274320" y="243840"/>
                </a:lnTo>
                <a:lnTo>
                  <a:pt x="274320" y="274320"/>
                </a:lnTo>
                <a:lnTo>
                  <a:pt x="30480" y="274320"/>
                </a:lnTo>
                <a:lnTo>
                  <a:pt x="30480" y="243840"/>
                </a:lnTo>
                <a:close/>
                <a:moveTo>
                  <a:pt x="30480" y="121920"/>
                </a:moveTo>
                <a:lnTo>
                  <a:pt x="91440" y="121920"/>
                </a:lnTo>
                <a:lnTo>
                  <a:pt x="91440" y="243840"/>
                </a:lnTo>
                <a:lnTo>
                  <a:pt x="30480" y="243840"/>
                </a:lnTo>
                <a:lnTo>
                  <a:pt x="30480" y="121920"/>
                </a:lnTo>
                <a:close/>
                <a:moveTo>
                  <a:pt x="121920" y="121920"/>
                </a:moveTo>
                <a:lnTo>
                  <a:pt x="182880" y="121920"/>
                </a:lnTo>
                <a:lnTo>
                  <a:pt x="182880" y="243840"/>
                </a:lnTo>
                <a:lnTo>
                  <a:pt x="121920" y="243840"/>
                </a:lnTo>
                <a:lnTo>
                  <a:pt x="121920" y="121920"/>
                </a:lnTo>
                <a:close/>
                <a:moveTo>
                  <a:pt x="213360" y="121920"/>
                </a:moveTo>
                <a:lnTo>
                  <a:pt x="274320" y="121920"/>
                </a:lnTo>
                <a:lnTo>
                  <a:pt x="274320" y="243840"/>
                </a:lnTo>
                <a:lnTo>
                  <a:pt x="213360" y="243840"/>
                </a:lnTo>
                <a:lnTo>
                  <a:pt x="213360" y="121920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/>
        </p:spPr>
      </p:sp>
    </p:spTree>
  </p:cSld>
  <p:clrMapOvr>
    <a:masterClrMapping/>
  </p:clrMapOvr>
</p:sld>
</file>

<file path=ppt/slides/slide3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dpi="0" rotWithShape="true">
          <a:blip r:embed="rId2">
            <a:alphaModFix amt="100000"/>
          </a:blip>
          <a:srcRect/>
          <a:stretch>
            <a:fillRect b="0" t="0" l="0" r="0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561387" y="2462858"/>
            <a:ext cx="2333945" cy="1138956"/>
          </a:xfrm>
          <a:prstGeom prst="rect">
            <a:avLst/>
          </a:prstGeom>
          <a:ln/>
        </p:spPr>
        <p:txBody>
          <a:bodyPr anchor="ctr" rtlCol="false" lIns="66008" rIns="66008" tIns="33052" bIns="33052" anchorCtr="false" vert="horz" wrap="square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b="true" sz="8025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07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3996198" y="2019814"/>
            <a:ext cx="6164285" cy="1996469"/>
          </a:xfrm>
          <a:prstGeom prst="rect">
            <a:avLst/>
          </a:prstGeom>
          <a:ln/>
        </p:spPr>
        <p:txBody>
          <a:bodyPr anchor="ctr" rtlCol="false" lIns="91440" rIns="91440" tIns="45720" bIns="45720" anchorCtr="false" vert="horz" wrap="square">
            <a:normAutofit/>
          </a:bodyPr>
          <a:lstStyle/>
          <a:p>
            <a:pPr algn="l">
              <a:lnSpc>
                <a:spcPct val="140000"/>
              </a:lnSpc>
              <a:spcBef>
                <a:spcPct val="0"/>
              </a:spcBef>
            </a:pPr>
            <a:r>
              <a:rPr lang="en-US" b="true" sz="4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评估方法选择与优化</a:t>
            </a:r>
          </a:p>
        </p:txBody>
      </p:sp>
    </p:spTree>
  </p:cSld>
  <p:clrMapOvr>
    <a:masterClrMapping/>
  </p:clrMapOvr>
</p:sld>
</file>

<file path=ppt/slides/slide3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dpi="0" rotWithShape="true">
          <a:blip r:embed="rId2">
            <a:alphaModFix amt="100000"/>
          </a:blip>
          <a:srcRect/>
          <a:stretch>
            <a:fillRect b="0" t="0" l="0" r="0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3">
            <a:alphaModFix amt="100000"/>
          </a:blip>
          <a:srcRect l="16667" r="16667"/>
          <a:stretch>
            <a:fillRect/>
          </a:stretch>
        </p:blipFill>
        <p:spPr>
          <a:xfrm rot="0">
            <a:off x="476023" y="1726817"/>
            <a:ext cx="4434840" cy="4434841"/>
          </a:xfrm>
          <a:prstGeom prst="round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5562187" y="4881292"/>
            <a:ext cx="6000750" cy="711336"/>
          </a:xfrm>
          <a:prstGeom prst="rect">
            <a:avLst/>
          </a:prstGeom>
          <a:ln/>
        </p:spPr>
        <p:txBody>
          <a:bodyPr anchor="b" rtlCol="false" lIns="123825" rIns="57150" tIns="123825" bIns="123825" anchorCtr="false" vert="horz" wrap="square">
            <a:noAutofit/>
          </a:bodyPr>
          <a:lstStyle/>
          <a:p>
            <a:pPr>
              <a:lnSpc>
                <a:spcPct val="120000"/>
              </a:lnSpc>
            </a:pPr>
            <a:r>
              <a:rPr lang="en-US" b="true" sz="2400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设计评估流程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5267801" y="5523753"/>
            <a:ext cx="6477000" cy="914400"/>
          </a:xfrm>
          <a:prstGeom prst="rect">
            <a:avLst/>
          </a:prstGeom>
          <a:ln/>
        </p:spPr>
        <p:txBody>
          <a:bodyPr anchor="t" rtlCol="false" lIns="0" rIns="0" tIns="0" bIns="0" anchorCtr="false" vert="horz" wrap="square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规划评估的具体步骤，包括学生自评、小组互评、教师评价等环节，确保评估过程的有序进行。</a:t>
            </a:r>
          </a:p>
        </p:txBody>
      </p:sp>
      <p:sp>
        <p:nvSpPr>
          <p:cNvPr name="AutoShape 5" id="5"/>
          <p:cNvSpPr/>
          <p:nvPr/>
        </p:nvSpPr>
        <p:spPr>
          <a:xfrm rot="0">
            <a:off x="5267801" y="1835975"/>
            <a:ext cx="238125" cy="238125"/>
          </a:xfrm>
          <a:prstGeom prst="ellipse">
            <a:avLst/>
          </a:prstGeom>
          <a:solidFill>
            <a:schemeClr val="accent1">
              <a:alpha val="100000"/>
            </a:schemeClr>
          </a:solidFill>
          <a:ln/>
        </p:spPr>
      </p:sp>
      <p:sp>
        <p:nvSpPr>
          <p:cNvPr name="TextBox 6" id="6"/>
          <p:cNvSpPr txBox="true"/>
          <p:nvPr/>
        </p:nvSpPr>
        <p:spPr>
          <a:xfrm rot="0">
            <a:off x="5562187" y="1621998"/>
            <a:ext cx="6000750" cy="666079"/>
          </a:xfrm>
          <a:prstGeom prst="rect">
            <a:avLst/>
          </a:prstGeom>
          <a:ln/>
        </p:spPr>
        <p:txBody>
          <a:bodyPr anchor="b" rtlCol="false" lIns="123825" rIns="57150" tIns="123825" bIns="123825" anchorCtr="false" vert="horz" wrap="square">
            <a:noAutofit/>
          </a:bodyPr>
          <a:lstStyle/>
          <a:p>
            <a:pPr>
              <a:lnSpc>
                <a:spcPct val="120000"/>
              </a:lnSpc>
            </a:pPr>
            <a:r>
              <a:rPr lang="en-US" b="true" sz="2400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明确评估目标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5267801" y="2234038"/>
            <a:ext cx="6477000" cy="914400"/>
          </a:xfrm>
          <a:prstGeom prst="rect">
            <a:avLst/>
          </a:prstGeom>
          <a:ln/>
        </p:spPr>
        <p:txBody>
          <a:bodyPr anchor="t" rtlCol="false" lIns="0" rIns="0" tIns="0" bIns="0" anchorCtr="false" vert="horz" wrap="square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确定项目评估的具体目标，如检验学生知识掌握情况、评估学生实践能力等。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5562187" y="3262274"/>
            <a:ext cx="6000750" cy="697555"/>
          </a:xfrm>
          <a:prstGeom prst="rect">
            <a:avLst/>
          </a:prstGeom>
          <a:ln/>
        </p:spPr>
        <p:txBody>
          <a:bodyPr anchor="b" rtlCol="false" lIns="123825" rIns="57150" tIns="123825" bIns="123825" anchorCtr="false" vert="horz" wrap="square">
            <a:noAutofit/>
          </a:bodyPr>
          <a:lstStyle/>
          <a:p>
            <a:pPr>
              <a:lnSpc>
                <a:spcPct val="120000"/>
              </a:lnSpc>
            </a:pPr>
            <a:r>
              <a:rPr lang="en-US" b="true" sz="2400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制定评估标准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5267801" y="3896612"/>
            <a:ext cx="6477000" cy="914400"/>
          </a:xfrm>
          <a:prstGeom prst="rect">
            <a:avLst/>
          </a:prstGeom>
          <a:ln/>
        </p:spPr>
        <p:txBody>
          <a:bodyPr anchor="t" rtlCol="false" lIns="0" rIns="0" tIns="0" bIns="0" anchorCtr="false" vert="horz" wrap="square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根据项目性质和目标，制定相应的评估标准，包括知识理解、技能运用、创新思维等方面。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476023" y="265328"/>
            <a:ext cx="11239500" cy="914400"/>
          </a:xfrm>
          <a:prstGeom prst="rect">
            <a:avLst/>
          </a:prstGeom>
          <a:ln/>
        </p:spPr>
        <p:txBody>
          <a:bodyPr anchor="ctr" rtlCol="false" lIns="123825" rIns="57150" tIns="123825" bIns="123825" anchorCtr="false" vert="horz" wrap="square">
            <a:noAutofit/>
          </a:bodyPr>
          <a:lstStyle/>
          <a:p>
            <a:pPr>
              <a:lnSpc>
                <a:spcPct val="140000"/>
              </a:lnSpc>
            </a:pPr>
            <a:r>
              <a:rPr lang="en-US" b="true" sz="3000">
                <a:solidFill>
                  <a:schemeClr val="dk2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项目评估的标准及流程设计</a:t>
            </a:r>
          </a:p>
        </p:txBody>
      </p:sp>
      <p:sp>
        <p:nvSpPr>
          <p:cNvPr name="AutoShape 11" id="11"/>
          <p:cNvSpPr/>
          <p:nvPr/>
        </p:nvSpPr>
        <p:spPr>
          <a:xfrm rot="0">
            <a:off x="5267801" y="3491989"/>
            <a:ext cx="238125" cy="238125"/>
          </a:xfrm>
          <a:prstGeom prst="ellipse">
            <a:avLst/>
          </a:prstGeom>
          <a:solidFill>
            <a:schemeClr val="accent1">
              <a:alpha val="100000"/>
            </a:schemeClr>
          </a:solidFill>
          <a:ln/>
        </p:spPr>
      </p:sp>
      <p:sp>
        <p:nvSpPr>
          <p:cNvPr name="AutoShape 12" id="12"/>
          <p:cNvSpPr/>
          <p:nvPr/>
        </p:nvSpPr>
        <p:spPr>
          <a:xfrm rot="0">
            <a:off x="5267801" y="5117897"/>
            <a:ext cx="238125" cy="238125"/>
          </a:xfrm>
          <a:prstGeom prst="ellipse">
            <a:avLst/>
          </a:prstGeom>
          <a:solidFill>
            <a:schemeClr val="accent1">
              <a:alpha val="100000"/>
            </a:schemeClr>
          </a:solidFill>
          <a:ln/>
        </p:spPr>
      </p:sp>
    </p:spTree>
  </p:cSld>
  <p:clrMapOvr>
    <a:masterClrMapping/>
  </p:clrMapOvr>
</p:sld>
</file>

<file path=ppt/slides/slide3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dpi="0" rotWithShape="true">
          <a:blip r:embed="rId2">
            <a:alphaModFix amt="100000"/>
          </a:blip>
          <a:srcRect/>
          <a:stretch>
            <a:fillRect b="0" t="0" l="0" r="0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3">
            <a:alphaModFix amt="100000"/>
          </a:blip>
          <a:srcRect/>
          <a:stretch>
            <a:fillRect/>
          </a:stretch>
        </p:blipFill>
        <p:spPr>
          <a:xfrm rot="0">
            <a:off x="6203747" y="1487175"/>
            <a:ext cx="5238701" cy="4637054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1482606" y="1947878"/>
            <a:ext cx="4238625" cy="914400"/>
          </a:xfrm>
          <a:prstGeom prst="rect">
            <a:avLst/>
          </a:prstGeom>
          <a:ln/>
        </p:spPr>
        <p:txBody>
          <a:bodyPr anchor="t" rtlCol="false" lIns="123825" rIns="57150" tIns="123825" bIns="123825" anchorCtr="false" vert="horz" wrap="square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注意学生在课堂上的参与度，如提问、讨论、展示等环节的表现情况。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482606" y="1370655"/>
            <a:ext cx="4219575" cy="738707"/>
          </a:xfrm>
          <a:prstGeom prst="rect">
            <a:avLst/>
          </a:prstGeom>
          <a:ln/>
        </p:spPr>
        <p:txBody>
          <a:bodyPr anchor="ctr" rtlCol="false" lIns="123825" rIns="57150" tIns="123825" bIns="123825" anchorCtr="false" vert="horz" wrap="square">
            <a:noAutofit/>
          </a:bodyPr>
          <a:lstStyle/>
          <a:p>
            <a:pPr>
              <a:lnSpc>
                <a:spcPct val="150000"/>
              </a:lnSpc>
            </a:pPr>
            <a:r>
              <a:rPr lang="en-US" b="true" sz="2400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观察学生课堂表现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482606" y="3712973"/>
            <a:ext cx="4238625" cy="914400"/>
          </a:xfrm>
          <a:prstGeom prst="rect">
            <a:avLst/>
          </a:prstGeom>
          <a:ln/>
        </p:spPr>
        <p:txBody>
          <a:bodyPr anchor="t" rtlCol="false" lIns="123825" rIns="57150" tIns="123825" bIns="123825" anchorCtr="false" vert="horz" wrap="square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采用适当的方式记录学生的参与情况，如使用参与度记录表、课堂观察记录等。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482606" y="3116450"/>
            <a:ext cx="4219575" cy="736876"/>
          </a:xfrm>
          <a:prstGeom prst="rect">
            <a:avLst/>
          </a:prstGeom>
          <a:ln/>
        </p:spPr>
        <p:txBody>
          <a:bodyPr anchor="ctr" rtlCol="false" lIns="123825" rIns="57150" tIns="123825" bIns="123825" anchorCtr="false" vert="horz" wrap="square">
            <a:noAutofit/>
          </a:bodyPr>
          <a:lstStyle/>
          <a:p>
            <a:pPr>
              <a:lnSpc>
                <a:spcPct val="150000"/>
              </a:lnSpc>
            </a:pPr>
            <a:r>
              <a:rPr lang="en-US" b="true" sz="2400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记录学生参与情况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482606" y="5377103"/>
            <a:ext cx="4238625" cy="914400"/>
          </a:xfrm>
          <a:prstGeom prst="rect">
            <a:avLst/>
          </a:prstGeom>
          <a:ln/>
        </p:spPr>
        <p:txBody>
          <a:bodyPr anchor="t" rtlCol="false" lIns="123825" rIns="57150" tIns="123825" bIns="123825" anchorCtr="false" vert="horz" wrap="square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根据记录情况，对学生的参与度进行评价，作为评估学生表现的重要依据之一。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482606" y="4799881"/>
            <a:ext cx="4219575" cy="749453"/>
          </a:xfrm>
          <a:prstGeom prst="rect">
            <a:avLst/>
          </a:prstGeom>
          <a:ln/>
        </p:spPr>
        <p:txBody>
          <a:bodyPr anchor="ctr" rtlCol="false" lIns="123825" rIns="57150" tIns="123825" bIns="123825" anchorCtr="false" vert="horz" wrap="square">
            <a:noAutofit/>
          </a:bodyPr>
          <a:lstStyle/>
          <a:p>
            <a:pPr>
              <a:lnSpc>
                <a:spcPct val="150000"/>
              </a:lnSpc>
            </a:pPr>
            <a:r>
              <a:rPr lang="en-US" b="true" sz="2400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评价学生参与度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476023" y="265328"/>
            <a:ext cx="11239500" cy="914400"/>
          </a:xfrm>
          <a:prstGeom prst="rect">
            <a:avLst/>
          </a:prstGeom>
          <a:ln/>
        </p:spPr>
        <p:txBody>
          <a:bodyPr anchor="t" rtlCol="false" lIns="123825" rIns="57150" tIns="123825" bIns="123825" anchorCtr="false" vert="horz"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en-US" b="true" sz="3000">
                <a:solidFill>
                  <a:schemeClr val="dk2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参与度的观察、记录与评价方法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542238" y="1676264"/>
            <a:ext cx="849630" cy="481965"/>
          </a:xfrm>
          <a:prstGeom prst="rect">
            <a:avLst/>
          </a:prstGeom>
          <a:ln/>
        </p:spPr>
        <p:txBody>
          <a:bodyPr anchor="ctr" rtlCol="false" lIns="91440" rIns="91440" tIns="45720" bIns="45720" anchorCtr="false" vert="horz"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01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542238" y="3414840"/>
            <a:ext cx="849630" cy="481965"/>
          </a:xfrm>
          <a:prstGeom prst="rect">
            <a:avLst/>
          </a:prstGeom>
          <a:ln/>
        </p:spPr>
        <p:txBody>
          <a:bodyPr anchor="ctr" rtlCol="false" lIns="91440" rIns="91440" tIns="45720" bIns="45720" anchorCtr="false" vert="horz"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02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542238" y="5136121"/>
            <a:ext cx="849630" cy="481965"/>
          </a:xfrm>
          <a:prstGeom prst="rect">
            <a:avLst/>
          </a:prstGeom>
          <a:ln/>
        </p:spPr>
        <p:txBody>
          <a:bodyPr anchor="ctr" rtlCol="false" lIns="91440" rIns="91440" tIns="45720" bIns="45720" anchorCtr="false" vert="horz"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03</a:t>
            </a:r>
          </a:p>
        </p:txBody>
      </p:sp>
      <p:sp>
        <p:nvSpPr>
          <p:cNvPr name="AutoShape 13" id="13"/>
          <p:cNvSpPr/>
          <p:nvPr/>
        </p:nvSpPr>
        <p:spPr>
          <a:xfrm rot="0">
            <a:off x="647738" y="1597932"/>
            <a:ext cx="638629" cy="638629"/>
          </a:xfrm>
          <a:prstGeom prst="rect">
            <a:avLst/>
          </a:prstGeom>
          <a:noFill/>
          <a:ln w="19050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name="AutoShape 14" id="14"/>
          <p:cNvSpPr/>
          <p:nvPr/>
        </p:nvSpPr>
        <p:spPr>
          <a:xfrm rot="0">
            <a:off x="647738" y="3327861"/>
            <a:ext cx="638629" cy="638629"/>
          </a:xfrm>
          <a:prstGeom prst="rect">
            <a:avLst/>
          </a:prstGeom>
          <a:noFill/>
          <a:ln w="19050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name="AutoShape 15" id="15"/>
          <p:cNvSpPr/>
          <p:nvPr/>
        </p:nvSpPr>
        <p:spPr>
          <a:xfrm rot="0">
            <a:off x="647738" y="5057789"/>
            <a:ext cx="638629" cy="638629"/>
          </a:xfrm>
          <a:prstGeom prst="rect">
            <a:avLst/>
          </a:prstGeom>
          <a:noFill/>
          <a:ln w="19050">
            <a:solidFill>
              <a:schemeClr val="accent1">
                <a:alpha val="100000"/>
              </a:schemeClr>
            </a:solidFill>
            <a:prstDash val="solid"/>
          </a:ln>
        </p:spPr>
      </p:sp>
    </p:spTree>
  </p:cSld>
  <p:clrMapOvr>
    <a:masterClrMapping/>
  </p:clrMapOvr>
</p:sld>
</file>

<file path=ppt/slides/slide3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dpi="0" rotWithShape="true">
          <a:blip r:embed="rId2">
            <a:alphaModFix amt="100000"/>
          </a:blip>
          <a:srcRect/>
          <a:stretch>
            <a:fillRect b="0" t="0" l="0" r="0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751642" y="4006380"/>
            <a:ext cx="7813795" cy="1827334"/>
          </a:xfrm>
          <a:prstGeom prst="roundRect">
            <a:avLst>
              <a:gd fmla="val 16667" name="adj"/>
            </a:avLst>
          </a:prstGeom>
          <a:solidFill>
            <a:schemeClr val="lt2">
              <a:alpha val="80000"/>
            </a:schemeClr>
          </a:solidFill>
          <a:ln/>
        </p:spPr>
      </p:sp>
      <p:sp>
        <p:nvSpPr>
          <p:cNvPr name="AutoShape 3" id="3"/>
          <p:cNvSpPr/>
          <p:nvPr/>
        </p:nvSpPr>
        <p:spPr>
          <a:xfrm rot="0">
            <a:off x="751642" y="1920540"/>
            <a:ext cx="7813795" cy="1827334"/>
          </a:xfrm>
          <a:prstGeom prst="roundRect">
            <a:avLst>
              <a:gd fmla="val 16667" name="adj"/>
            </a:avLst>
          </a:prstGeom>
          <a:solidFill>
            <a:schemeClr val="lt2">
              <a:alpha val="80000"/>
            </a:schemeClr>
          </a:solidFill>
          <a:ln/>
        </p:spPr>
      </p:sp>
      <p:pic>
        <p:nvPicPr>
          <p:cNvPr name="Picture 4" id="4"/>
          <p:cNvPicPr>
            <a:picLocks noChangeAspect="true"/>
          </p:cNvPicPr>
          <p:nvPr/>
        </p:nvPicPr>
        <p:blipFill>
          <a:blip r:embed="rId3">
            <a:alphaModFix amt="100000"/>
          </a:blip>
          <a:srcRect l="25000" r="25000"/>
          <a:stretch>
            <a:fillRect/>
          </a:stretch>
        </p:blipFill>
        <p:spPr>
          <a:xfrm rot="0">
            <a:off x="7804006" y="1329783"/>
            <a:ext cx="3831201" cy="5108268"/>
          </a:xfrm>
          <a:prstGeom prst="rect">
            <a:avLst/>
          </a:prstGeom>
        </p:spPr>
      </p:pic>
      <p:sp>
        <p:nvSpPr>
          <p:cNvPr name="TextBox 5" id="5"/>
          <p:cNvSpPr txBox="true"/>
          <p:nvPr/>
        </p:nvSpPr>
        <p:spPr>
          <a:xfrm rot="0">
            <a:off x="1030579" y="2089154"/>
            <a:ext cx="6238875" cy="637972"/>
          </a:xfrm>
          <a:prstGeom prst="rect">
            <a:avLst/>
          </a:prstGeom>
          <a:ln/>
        </p:spPr>
        <p:txBody>
          <a:bodyPr anchor="ctr" rtlCol="false" lIns="123825" rIns="57150" tIns="123825" bIns="123825" anchorCtr="false" vert="horz" wrap="square">
            <a:noAutofit/>
          </a:bodyPr>
          <a:lstStyle/>
          <a:p>
            <a:pPr>
              <a:lnSpc>
                <a:spcPct val="120000"/>
              </a:lnSpc>
            </a:pPr>
            <a:r>
              <a:rPr lang="en-US" b="true" sz="2400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撰写指导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30579" y="2610429"/>
            <a:ext cx="6238875" cy="950067"/>
          </a:xfrm>
          <a:prstGeom prst="rect">
            <a:avLst/>
          </a:prstGeom>
          <a:ln/>
        </p:spPr>
        <p:txBody>
          <a:bodyPr anchor="t" rtlCol="false" lIns="123825" rIns="57150" tIns="123825" bIns="123825" anchorCtr="false" vert="horz" wrap="square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提供反思报告的撰写指导，包括写作结构、内容要点、语言表达等方面的建议。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30579" y="4183053"/>
            <a:ext cx="6238875" cy="637972"/>
          </a:xfrm>
          <a:prstGeom prst="rect">
            <a:avLst/>
          </a:prstGeom>
          <a:ln/>
        </p:spPr>
        <p:txBody>
          <a:bodyPr anchor="ctr" rtlCol="false" lIns="123825" rIns="57150" tIns="123825" bIns="123825" anchorCtr="false" vert="horz" wrap="square">
            <a:noAutofit/>
          </a:bodyPr>
          <a:lstStyle/>
          <a:p>
            <a:pPr>
              <a:lnSpc>
                <a:spcPct val="120000"/>
              </a:lnSpc>
            </a:pPr>
            <a:r>
              <a:rPr lang="en-US" b="true" sz="2400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评分标准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030579" y="4712439"/>
            <a:ext cx="6238875" cy="936429"/>
          </a:xfrm>
          <a:prstGeom prst="rect">
            <a:avLst/>
          </a:prstGeom>
          <a:ln/>
        </p:spPr>
        <p:txBody>
          <a:bodyPr anchor="t" rtlCol="false" lIns="123825" rIns="57150" tIns="123825" bIns="123825" anchorCtr="false" vert="horz" wrap="square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制定反思报告的评分标准，明确各项评分细则，确保评分的客观性和公正性。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476023" y="265328"/>
            <a:ext cx="11239500" cy="914400"/>
          </a:xfrm>
          <a:prstGeom prst="rect">
            <a:avLst/>
          </a:prstGeom>
          <a:ln/>
        </p:spPr>
        <p:txBody>
          <a:bodyPr anchor="t" rtlCol="false" lIns="123825" rIns="57150" tIns="123825" bIns="123825" anchorCtr="false" vert="horz"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en-US" b="true" sz="3000">
                <a:solidFill>
                  <a:schemeClr val="dk2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反思报告的撰写指导与评分标准</a:t>
            </a:r>
          </a:p>
        </p:txBody>
      </p:sp>
    </p:spTree>
  </p:cSld>
  <p:clrMapOvr>
    <a:masterClrMapping/>
  </p:clrMapOvr>
</p:sld>
</file>

<file path=ppt/slides/slide3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dpi="0" rotWithShape="true">
          <a:blip r:embed="rId2">
            <a:alphaModFix amt="100000"/>
          </a:blip>
          <a:srcRect/>
          <a:stretch>
            <a:fillRect b="0" t="0" l="0" r="0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3">
            <a:alphaModFix amt="100000"/>
          </a:blip>
          <a:srcRect l="25094" r="25094"/>
          <a:stretch>
            <a:fillRect/>
          </a:stretch>
        </p:blipFill>
        <p:spPr>
          <a:xfrm rot="0">
            <a:off x="615557" y="1293101"/>
            <a:ext cx="3938035" cy="5250714"/>
          </a:xfrm>
          <a:prstGeom prst="rect">
            <a:avLst/>
          </a:prstGeom>
        </p:spPr>
      </p:pic>
      <p:sp>
        <p:nvSpPr>
          <p:cNvPr name="AutoShape 3" id="3"/>
          <p:cNvSpPr/>
          <p:nvPr/>
        </p:nvSpPr>
        <p:spPr>
          <a:xfrm rot="0">
            <a:off x="4232060" y="1718638"/>
            <a:ext cx="7211308" cy="4522346"/>
          </a:xfrm>
          <a:prstGeom prst="roundRect">
            <a:avLst>
              <a:gd fmla="val 4504" name="adj"/>
            </a:avLst>
          </a:prstGeom>
          <a:solidFill>
            <a:srgbClr val="FFFFFF">
              <a:alpha val="100000"/>
            </a:srgbClr>
          </a:solidFill>
          <a:ln/>
          <a:effectLst>
            <a:outerShdw dir="0" blurRad="381000" dist="0">
              <a:srgbClr val="000000">
                <a:alpha val="7000"/>
              </a:srgbClr>
            </a:outerShdw>
          </a:effectLst>
        </p:spPr>
      </p:sp>
      <p:sp>
        <p:nvSpPr>
          <p:cNvPr name="TextBox 4" id="4"/>
          <p:cNvSpPr txBox="true"/>
          <p:nvPr/>
        </p:nvSpPr>
        <p:spPr>
          <a:xfrm rot="0">
            <a:off x="4599214" y="2711090"/>
            <a:ext cx="6477000" cy="1257743"/>
          </a:xfrm>
          <a:prstGeom prst="rect">
            <a:avLst/>
          </a:prstGeom>
          <a:ln/>
        </p:spPr>
        <p:txBody>
          <a:bodyPr anchor="t" rtlCol="false" lIns="123825" rIns="57150" tIns="123825" bIns="123825" anchorCtr="false" vert="horz" wrap="square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根据项目特点和学生实际情况，综合运用项目评估、参与度评价、反思报告等多种评估手段。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4599214" y="2143575"/>
            <a:ext cx="6477000" cy="645267"/>
          </a:xfrm>
          <a:prstGeom prst="rect">
            <a:avLst/>
          </a:prstGeom>
          <a:ln/>
        </p:spPr>
        <p:txBody>
          <a:bodyPr anchor="b" rtlCol="false" lIns="123825" rIns="57150" tIns="123825" bIns="123825" anchorCtr="false" vert="horz" wrap="square">
            <a:noAutofit/>
          </a:bodyPr>
          <a:lstStyle/>
          <a:p>
            <a:pPr>
              <a:lnSpc>
                <a:spcPct val="120000"/>
              </a:lnSpc>
            </a:pPr>
            <a:r>
              <a:rPr lang="en-US" b="true" sz="2400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结合多种评估方法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4599214" y="4589063"/>
            <a:ext cx="6477000" cy="1271524"/>
          </a:xfrm>
          <a:prstGeom prst="rect">
            <a:avLst/>
          </a:prstGeom>
          <a:ln/>
        </p:spPr>
        <p:txBody>
          <a:bodyPr anchor="t" rtlCol="false" lIns="123825" rIns="57150" tIns="123825" bIns="123825" anchorCtr="false" vert="horz" wrap="square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通过多角度、全方位的评估，全面评价教学效果，为教学改进提供有力依据。同时，关注学生的学习体验和反馈，不断优化评估方法和手段，提高教学效果评价的准确性和有效性。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4599214" y="4153214"/>
            <a:ext cx="6477000" cy="645267"/>
          </a:xfrm>
          <a:prstGeom prst="rect">
            <a:avLst/>
          </a:prstGeom>
          <a:ln/>
        </p:spPr>
        <p:txBody>
          <a:bodyPr anchor="b" rtlCol="false" lIns="123825" rIns="57150" tIns="123825" bIns="123825" anchorCtr="false" vert="horz" wrap="square">
            <a:noAutofit/>
          </a:bodyPr>
          <a:lstStyle/>
          <a:p>
            <a:pPr>
              <a:lnSpc>
                <a:spcPct val="120000"/>
              </a:lnSpc>
            </a:pPr>
            <a:r>
              <a:rPr lang="en-US" b="true" sz="2400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全面评价教学效果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476023" y="265328"/>
            <a:ext cx="11239500" cy="914400"/>
          </a:xfrm>
          <a:prstGeom prst="rect">
            <a:avLst/>
          </a:prstGeom>
          <a:ln/>
        </p:spPr>
        <p:txBody>
          <a:bodyPr anchor="t" rtlCol="false" lIns="123825" rIns="57150" tIns="123825" bIns="123825" anchorCtr="false" vert="horz"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en-US" b="true" sz="3000">
                <a:solidFill>
                  <a:schemeClr val="dk2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综合运用多种评估手段，全面评价教学效果</a:t>
            </a:r>
          </a:p>
        </p:txBody>
      </p:sp>
    </p:spTree>
  </p:cSld>
  <p:clrMapOvr>
    <a:masterClrMapping/>
  </p:clrMapOvr>
</p:sld>
</file>

<file path=ppt/slides/slide3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dpi="0" rotWithShape="true">
          <a:blip r:embed="rId2">
            <a:alphaModFix amt="100000"/>
          </a:blip>
          <a:srcRect/>
          <a:stretch>
            <a:fillRect b="0" t="0" l="0" r="0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940575" y="3179172"/>
            <a:ext cx="5676900" cy="1343025"/>
          </a:xfrm>
          <a:prstGeom prst="rect">
            <a:avLst/>
          </a:prstGeom>
          <a:ln/>
        </p:spPr>
        <p:txBody>
          <a:bodyPr anchor="ctr" rtlCol="false" lIns="114300" rIns="114300" tIns="57150" bIns="57150" anchorCtr="false" vert="horz" wrap="square">
            <a:spAutoFit/>
          </a:bodyPr>
          <a:lstStyle/>
          <a:p>
            <a:pPr algn="l">
              <a:lnSpc>
                <a:spcPct val="64000"/>
              </a:lnSpc>
            </a:pPr>
            <a:r>
              <a:rPr lang="en-US" b="true" sz="8775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THANKS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503283" y="2461133"/>
            <a:ext cx="3248025" cy="619125"/>
          </a:xfrm>
          <a:prstGeom prst="rect">
            <a:avLst/>
          </a:prstGeom>
          <a:ln/>
        </p:spPr>
        <p:txBody>
          <a:bodyPr anchor="ctr" rtlCol="false" lIns="114300" rIns="114300" tIns="57150" bIns="57150" anchorCtr="false" vert="horz" wrap="square">
            <a:spAutoFit/>
          </a:bodyPr>
          <a:lstStyle/>
          <a:p>
            <a:pPr algn="l">
              <a:lnSpc>
                <a:spcPct val="64000"/>
              </a:lnSpc>
            </a:pPr>
            <a:r>
              <a:rPr lang="en-US" b="true" sz="360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感谢您的观看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dpi="0" rotWithShape="true">
          <a:blip r:embed="rId2">
            <a:alphaModFix amt="100000"/>
          </a:blip>
          <a:srcRect/>
          <a:stretch>
            <a:fillRect b="0" t="0" l="0" r="0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751642" y="4006380"/>
            <a:ext cx="7813795" cy="1827334"/>
          </a:xfrm>
          <a:prstGeom prst="roundRect">
            <a:avLst>
              <a:gd fmla="val 16667" name="adj"/>
            </a:avLst>
          </a:prstGeom>
          <a:solidFill>
            <a:schemeClr val="lt2">
              <a:alpha val="80000"/>
            </a:schemeClr>
          </a:solidFill>
          <a:ln/>
        </p:spPr>
      </p:sp>
      <p:sp>
        <p:nvSpPr>
          <p:cNvPr name="AutoShape 3" id="3"/>
          <p:cNvSpPr/>
          <p:nvPr/>
        </p:nvSpPr>
        <p:spPr>
          <a:xfrm rot="0">
            <a:off x="751642" y="1920540"/>
            <a:ext cx="7813795" cy="1827334"/>
          </a:xfrm>
          <a:prstGeom prst="roundRect">
            <a:avLst>
              <a:gd fmla="val 16667" name="adj"/>
            </a:avLst>
          </a:prstGeom>
          <a:solidFill>
            <a:schemeClr val="lt2">
              <a:alpha val="80000"/>
            </a:schemeClr>
          </a:solidFill>
          <a:ln/>
        </p:spPr>
      </p:sp>
      <p:pic>
        <p:nvPicPr>
          <p:cNvPr name="Picture 4" id="4"/>
          <p:cNvPicPr>
            <a:picLocks noChangeAspect="true"/>
          </p:cNvPicPr>
          <p:nvPr/>
        </p:nvPicPr>
        <p:blipFill>
          <a:blip r:embed="rId3">
            <a:alphaModFix amt="100000"/>
          </a:blip>
          <a:srcRect l="25000" r="25000"/>
          <a:stretch>
            <a:fillRect/>
          </a:stretch>
        </p:blipFill>
        <p:spPr>
          <a:xfrm rot="0">
            <a:off x="7804006" y="1329783"/>
            <a:ext cx="3831201" cy="5108268"/>
          </a:xfrm>
          <a:prstGeom prst="rect">
            <a:avLst/>
          </a:prstGeom>
        </p:spPr>
      </p:pic>
      <p:sp>
        <p:nvSpPr>
          <p:cNvPr name="TextBox 5" id="5"/>
          <p:cNvSpPr txBox="true"/>
          <p:nvPr/>
        </p:nvSpPr>
        <p:spPr>
          <a:xfrm rot="0">
            <a:off x="1030579" y="2089154"/>
            <a:ext cx="6238875" cy="637972"/>
          </a:xfrm>
          <a:prstGeom prst="rect">
            <a:avLst/>
          </a:prstGeom>
          <a:ln/>
        </p:spPr>
        <p:txBody>
          <a:bodyPr anchor="ctr" rtlCol="false" lIns="123825" rIns="57150" tIns="123825" bIns="123825" anchorCtr="false" vert="horz" wrap="square">
            <a:noAutofit/>
          </a:bodyPr>
          <a:lstStyle/>
          <a:p>
            <a:pPr>
              <a:lnSpc>
                <a:spcPct val="120000"/>
              </a:lnSpc>
            </a:pPr>
            <a:r>
              <a:rPr lang="en-US" b="true" sz="2400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创新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30579" y="2610429"/>
            <a:ext cx="6238875" cy="950067"/>
          </a:xfrm>
          <a:prstGeom prst="rect">
            <a:avLst/>
          </a:prstGeom>
          <a:ln/>
        </p:spPr>
        <p:txBody>
          <a:bodyPr anchor="t" rtlCol="false" lIns="123825" rIns="57150" tIns="123825" bIns="123825" anchorCtr="false" vert="horz" wrap="square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指在现有的知识、技能和资源的基础上，通过独特的思考和实践活动，提出新的观点、方法或创造出新的产品、服务的过程。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30579" y="4183053"/>
            <a:ext cx="6238875" cy="637972"/>
          </a:xfrm>
          <a:prstGeom prst="rect">
            <a:avLst/>
          </a:prstGeom>
          <a:ln/>
        </p:spPr>
        <p:txBody>
          <a:bodyPr anchor="ctr" rtlCol="false" lIns="123825" rIns="57150" tIns="123825" bIns="123825" anchorCtr="false" vert="horz" wrap="square">
            <a:noAutofit/>
          </a:bodyPr>
          <a:lstStyle/>
          <a:p>
            <a:pPr>
              <a:lnSpc>
                <a:spcPct val="120000"/>
              </a:lnSpc>
            </a:pPr>
            <a:r>
              <a:rPr lang="en-US" b="true" sz="2400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创造力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030579" y="4712439"/>
            <a:ext cx="6238875" cy="936429"/>
          </a:xfrm>
          <a:prstGeom prst="rect">
            <a:avLst/>
          </a:prstGeom>
          <a:ln/>
        </p:spPr>
        <p:txBody>
          <a:bodyPr anchor="t" rtlCol="false" lIns="123825" rIns="57150" tIns="123825" bIns="123825" anchorCtr="false" vert="horz" wrap="square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指个体或团队产生新颖、独特且有价值的观点、想法、解决方案或产品的能力。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476023" y="265328"/>
            <a:ext cx="11239500" cy="914400"/>
          </a:xfrm>
          <a:prstGeom prst="rect">
            <a:avLst/>
          </a:prstGeom>
          <a:ln/>
        </p:spPr>
        <p:txBody>
          <a:bodyPr anchor="t" rtlCol="false" lIns="123825" rIns="57150" tIns="123825" bIns="123825" anchorCtr="false" vert="horz"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en-US" b="true" sz="3000">
                <a:solidFill>
                  <a:schemeClr val="dk2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定义创新与创造力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dpi="0" rotWithShape="true">
          <a:blip r:embed="rId2">
            <a:alphaModFix amt="100000"/>
          </a:blip>
          <a:srcRect/>
          <a:stretch>
            <a:fillRect b="0" t="0" l="0" r="0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3">
            <a:alphaModFix amt="100000"/>
          </a:blip>
          <a:srcRect l="12295" r="12295"/>
          <a:stretch>
            <a:fillRect/>
          </a:stretch>
        </p:blipFill>
        <p:spPr>
          <a:xfrm rot="0">
            <a:off x="6203747" y="1487175"/>
            <a:ext cx="5238701" cy="4637054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1482606" y="1947878"/>
            <a:ext cx="4238625" cy="914400"/>
          </a:xfrm>
          <a:prstGeom prst="rect">
            <a:avLst/>
          </a:prstGeom>
          <a:ln/>
        </p:spPr>
        <p:txBody>
          <a:bodyPr anchor="t" rtlCol="false" lIns="123825" rIns="57150" tIns="123825" bIns="123825" anchorCtr="false" vert="horz" wrap="square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如苹果公司通过不断创新，推出iPhone等革命性产品，改变手机行业格局。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482606" y="1370655"/>
            <a:ext cx="4219575" cy="738707"/>
          </a:xfrm>
          <a:prstGeom prst="rect">
            <a:avLst/>
          </a:prstGeom>
          <a:ln/>
        </p:spPr>
        <p:txBody>
          <a:bodyPr anchor="ctr" rtlCol="false" lIns="123825" rIns="57150" tIns="123825" bIns="123825" anchorCtr="false" vert="horz" wrap="square">
            <a:noAutofit/>
          </a:bodyPr>
          <a:lstStyle/>
          <a:p>
            <a:pPr>
              <a:lnSpc>
                <a:spcPct val="150000"/>
              </a:lnSpc>
            </a:pPr>
            <a:r>
              <a:rPr lang="en-US" b="true" sz="2400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企业创新案例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482606" y="3712973"/>
            <a:ext cx="4238625" cy="914400"/>
          </a:xfrm>
          <a:prstGeom prst="rect">
            <a:avLst/>
          </a:prstGeom>
          <a:ln/>
        </p:spPr>
        <p:txBody>
          <a:bodyPr anchor="t" rtlCol="false" lIns="123825" rIns="57150" tIns="123825" bIns="123825" anchorCtr="false" vert="horz" wrap="square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如翻转课堂、慕课等教学模式的兴起，打破了传统的教学方式，提高了教学效果。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482606" y="3116450"/>
            <a:ext cx="4219575" cy="736876"/>
          </a:xfrm>
          <a:prstGeom prst="rect">
            <a:avLst/>
          </a:prstGeom>
          <a:ln/>
        </p:spPr>
        <p:txBody>
          <a:bodyPr anchor="ctr" rtlCol="false" lIns="123825" rIns="57150" tIns="123825" bIns="123825" anchorCtr="false" vert="horz" wrap="square">
            <a:noAutofit/>
          </a:bodyPr>
          <a:lstStyle/>
          <a:p>
            <a:pPr>
              <a:lnSpc>
                <a:spcPct val="150000"/>
              </a:lnSpc>
            </a:pPr>
            <a:r>
              <a:rPr lang="en-US" b="true" sz="2400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教育创新案例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482606" y="5377103"/>
            <a:ext cx="4238625" cy="914400"/>
          </a:xfrm>
          <a:prstGeom prst="rect">
            <a:avLst/>
          </a:prstGeom>
          <a:ln/>
        </p:spPr>
        <p:txBody>
          <a:bodyPr anchor="t" rtlCol="false" lIns="123825" rIns="57150" tIns="123825" bIns="123825" anchorCtr="false" vert="horz" wrap="square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如共享单车模式的出现，解决了城市交通“最后一公里”问题，同时促进了环保出行。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482606" y="4799881"/>
            <a:ext cx="4219575" cy="749453"/>
          </a:xfrm>
          <a:prstGeom prst="rect">
            <a:avLst/>
          </a:prstGeom>
          <a:ln/>
        </p:spPr>
        <p:txBody>
          <a:bodyPr anchor="ctr" rtlCol="false" lIns="123825" rIns="57150" tIns="123825" bIns="123825" anchorCtr="false" vert="horz" wrap="square">
            <a:noAutofit/>
          </a:bodyPr>
          <a:lstStyle/>
          <a:p>
            <a:pPr>
              <a:lnSpc>
                <a:spcPct val="150000"/>
              </a:lnSpc>
            </a:pPr>
            <a:r>
              <a:rPr lang="en-US" b="true" sz="2400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社会创新案例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476023" y="265328"/>
            <a:ext cx="11239500" cy="914400"/>
          </a:xfrm>
          <a:prstGeom prst="rect">
            <a:avLst/>
          </a:prstGeom>
          <a:ln/>
        </p:spPr>
        <p:txBody>
          <a:bodyPr anchor="t" rtlCol="false" lIns="123825" rIns="57150" tIns="123825" bIns="123825" anchorCtr="false" vert="horz"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en-US" b="true" sz="3000">
                <a:solidFill>
                  <a:schemeClr val="dk2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创新思维的案例分析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542238" y="1676264"/>
            <a:ext cx="849630" cy="481965"/>
          </a:xfrm>
          <a:prstGeom prst="rect">
            <a:avLst/>
          </a:prstGeom>
          <a:ln/>
        </p:spPr>
        <p:txBody>
          <a:bodyPr anchor="ctr" rtlCol="false" lIns="91440" rIns="91440" tIns="45720" bIns="45720" anchorCtr="false" vert="horz"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01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542238" y="3414840"/>
            <a:ext cx="849630" cy="481965"/>
          </a:xfrm>
          <a:prstGeom prst="rect">
            <a:avLst/>
          </a:prstGeom>
          <a:ln/>
        </p:spPr>
        <p:txBody>
          <a:bodyPr anchor="ctr" rtlCol="false" lIns="91440" rIns="91440" tIns="45720" bIns="45720" anchorCtr="false" vert="horz"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02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542238" y="5136121"/>
            <a:ext cx="849630" cy="481965"/>
          </a:xfrm>
          <a:prstGeom prst="rect">
            <a:avLst/>
          </a:prstGeom>
          <a:ln/>
        </p:spPr>
        <p:txBody>
          <a:bodyPr anchor="ctr" rtlCol="false" lIns="91440" rIns="91440" tIns="45720" bIns="45720" anchorCtr="false" vert="horz"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03</a:t>
            </a:r>
          </a:p>
        </p:txBody>
      </p:sp>
      <p:sp>
        <p:nvSpPr>
          <p:cNvPr name="AutoShape 13" id="13"/>
          <p:cNvSpPr/>
          <p:nvPr/>
        </p:nvSpPr>
        <p:spPr>
          <a:xfrm rot="0">
            <a:off x="647738" y="1597932"/>
            <a:ext cx="638629" cy="638629"/>
          </a:xfrm>
          <a:prstGeom prst="rect">
            <a:avLst/>
          </a:prstGeom>
          <a:noFill/>
          <a:ln w="19050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name="AutoShape 14" id="14"/>
          <p:cNvSpPr/>
          <p:nvPr/>
        </p:nvSpPr>
        <p:spPr>
          <a:xfrm rot="0">
            <a:off x="647738" y="3327861"/>
            <a:ext cx="638629" cy="638629"/>
          </a:xfrm>
          <a:prstGeom prst="rect">
            <a:avLst/>
          </a:prstGeom>
          <a:noFill/>
          <a:ln w="19050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name="AutoShape 15" id="15"/>
          <p:cNvSpPr/>
          <p:nvPr/>
        </p:nvSpPr>
        <p:spPr>
          <a:xfrm rot="0">
            <a:off x="647738" y="5057789"/>
            <a:ext cx="638629" cy="638629"/>
          </a:xfrm>
          <a:prstGeom prst="rect">
            <a:avLst/>
          </a:prstGeom>
          <a:noFill/>
          <a:ln w="19050">
            <a:solidFill>
              <a:schemeClr val="accent1">
                <a:alpha val="100000"/>
              </a:schemeClr>
            </a:solidFill>
            <a:prstDash val="solid"/>
          </a:ln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dpi="0" rotWithShape="true">
          <a:blip r:embed="rId2">
            <a:alphaModFix amt="100000"/>
          </a:blip>
          <a:srcRect/>
          <a:stretch>
            <a:fillRect b="0" t="0" l="0" r="0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0">
            <a:off x="552651" y="1629738"/>
            <a:ext cx="4219249" cy="4219249"/>
          </a:xfrm>
          <a:prstGeom prst="ellipse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5316538" y="1567945"/>
            <a:ext cx="6096000" cy="400050"/>
          </a:xfrm>
          <a:prstGeom prst="rect">
            <a:avLst/>
          </a:prstGeom>
          <a:ln/>
        </p:spPr>
        <p:txBody>
          <a:bodyPr anchor="b" rtlCol="false" lIns="114300" rIns="114300" tIns="57150" bIns="57150" anchorCtr="false" vert="horz" wrap="square">
            <a:noAutofit/>
          </a:bodyPr>
          <a:lstStyle/>
          <a:p>
            <a:pPr>
              <a:lnSpc>
                <a:spcPct val="77000"/>
              </a:lnSpc>
              <a:spcBef>
                <a:spcPts val="450"/>
              </a:spcBef>
            </a:pPr>
            <a:r>
              <a:rPr lang="en-US" b="true" sz="2400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提高竞争力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5316538" y="2054291"/>
            <a:ext cx="6096000" cy="852311"/>
          </a:xfrm>
          <a:prstGeom prst="rect">
            <a:avLst/>
          </a:prstGeom>
          <a:ln/>
        </p:spPr>
        <p:txBody>
          <a:bodyPr anchor="t" rtlCol="false" lIns="114300" rIns="114300" tIns="57150" bIns="57150" anchorCtr="false" vert="horz" wrap="square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在激烈的竞争环境中，创新思维能够帮助个人或组织脱颖而出，获得更多机会和资源。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5344099" y="3218179"/>
            <a:ext cx="6096000" cy="400050"/>
          </a:xfrm>
          <a:prstGeom prst="rect">
            <a:avLst/>
          </a:prstGeom>
          <a:ln/>
        </p:spPr>
        <p:txBody>
          <a:bodyPr anchor="b" rtlCol="false" lIns="114300" rIns="114300" tIns="57150" bIns="57150" anchorCtr="false" vert="horz" wrap="square">
            <a:noAutofit/>
          </a:bodyPr>
          <a:lstStyle/>
          <a:p>
            <a:pPr>
              <a:lnSpc>
                <a:spcPct val="77000"/>
              </a:lnSpc>
              <a:spcBef>
                <a:spcPts val="450"/>
              </a:spcBef>
            </a:pPr>
            <a:r>
              <a:rPr lang="en-US" b="true" sz="2400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解决问题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5344099" y="3704525"/>
            <a:ext cx="6096000" cy="852311"/>
          </a:xfrm>
          <a:prstGeom prst="rect">
            <a:avLst/>
          </a:prstGeom>
          <a:ln/>
        </p:spPr>
        <p:txBody>
          <a:bodyPr anchor="t" rtlCol="false" lIns="114300" rIns="114300" tIns="57150" bIns="57150" anchorCtr="false" vert="horz" wrap="square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面对复杂多变的问题，创新思维有助于找到新颖、独特的解决方案。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5371661" y="4868412"/>
            <a:ext cx="6096000" cy="400050"/>
          </a:xfrm>
          <a:prstGeom prst="rect">
            <a:avLst/>
          </a:prstGeom>
          <a:ln/>
        </p:spPr>
        <p:txBody>
          <a:bodyPr anchor="b" rtlCol="false" lIns="114300" rIns="114300" tIns="57150" bIns="57150" anchorCtr="false" vert="horz" wrap="square">
            <a:noAutofit/>
          </a:bodyPr>
          <a:lstStyle/>
          <a:p>
            <a:pPr>
              <a:lnSpc>
                <a:spcPct val="77000"/>
              </a:lnSpc>
              <a:spcBef>
                <a:spcPts val="450"/>
              </a:spcBef>
            </a:pPr>
            <a:r>
              <a:rPr lang="en-US" b="true" sz="2400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推动发展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5371661" y="5354759"/>
            <a:ext cx="6096000" cy="852311"/>
          </a:xfrm>
          <a:prstGeom prst="rect">
            <a:avLst/>
          </a:prstGeom>
          <a:ln/>
        </p:spPr>
        <p:txBody>
          <a:bodyPr anchor="t" rtlCol="false" lIns="114300" rIns="114300" tIns="57150" bIns="57150" anchorCtr="false" vert="horz" wrap="square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创新思维是推动社会进步和科技发展的重要动力，能够带来经济、文化等多方面的繁荣。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476023" y="265328"/>
            <a:ext cx="11239500" cy="914400"/>
          </a:xfrm>
          <a:prstGeom prst="rect">
            <a:avLst/>
          </a:prstGeom>
          <a:ln/>
        </p:spPr>
        <p:txBody>
          <a:bodyPr anchor="ctr" rtlCol="false" lIns="123825" rIns="57150" tIns="123825" bIns="123825" anchorCtr="false" vert="horz" wrap="square">
            <a:noAutofit/>
          </a:bodyPr>
          <a:lstStyle/>
          <a:p>
            <a:pPr>
              <a:lnSpc>
                <a:spcPct val="140000"/>
              </a:lnSpc>
            </a:pPr>
            <a:r>
              <a:rPr lang="en-US" b="true" sz="3000">
                <a:solidFill>
                  <a:schemeClr val="dk2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创新思维的重要性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dpi="0" rotWithShape="true">
          <a:blip r:embed="rId2">
            <a:alphaModFix amt="100000"/>
          </a:blip>
          <a:srcRect/>
          <a:stretch>
            <a:fillRect b="0" t="0" l="0" r="0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0">
            <a:off x="4451873" y="1812219"/>
            <a:ext cx="3287800" cy="3946292"/>
          </a:xfrm>
          <a:prstGeom prst="rect">
            <a:avLst/>
          </a:prstGeom>
          <a:noFill/>
        </p:spPr>
      </p:pic>
      <p:sp>
        <p:nvSpPr>
          <p:cNvPr name="TextBox 3" id="3"/>
          <p:cNvSpPr txBox="true"/>
          <p:nvPr/>
        </p:nvSpPr>
        <p:spPr>
          <a:xfrm rot="0">
            <a:off x="1028300" y="1726745"/>
            <a:ext cx="2931598" cy="490334"/>
          </a:xfrm>
          <a:prstGeom prst="rect">
            <a:avLst/>
          </a:prstGeom>
          <a:ln/>
        </p:spPr>
        <p:txBody>
          <a:bodyPr anchor="ctr" rtlCol="false" lIns="66008" rIns="66008" tIns="33052" bIns="33052" anchorCtr="false" vert="horz" wrap="square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b="true" sz="2400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打破常规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028300" y="2298345"/>
            <a:ext cx="2931598" cy="1198007"/>
          </a:xfrm>
          <a:prstGeom prst="rect">
            <a:avLst/>
          </a:prstGeom>
          <a:ln/>
        </p:spPr>
        <p:txBody>
          <a:bodyPr anchor="t" rtlCol="false" lIns="66008" rIns="66008" tIns="33052" bIns="33052" anchorCtr="false" vert="horz"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鼓励尝试新的方法、途径和解决方案，勇于挑战传统和权威。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8318191" y="1713967"/>
            <a:ext cx="2931598" cy="490334"/>
          </a:xfrm>
          <a:prstGeom prst="rect">
            <a:avLst/>
          </a:prstGeom>
          <a:ln/>
        </p:spPr>
        <p:txBody>
          <a:bodyPr anchor="ctr" rtlCol="false" lIns="66008" rIns="66008" tIns="33052" bIns="33052" anchorCtr="false" vert="horz" wrap="square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b="true" sz="2400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多元思考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8318191" y="2285568"/>
            <a:ext cx="2931598" cy="1198007"/>
          </a:xfrm>
          <a:prstGeom prst="rect">
            <a:avLst/>
          </a:prstGeom>
          <a:ln/>
        </p:spPr>
        <p:txBody>
          <a:bodyPr anchor="t" rtlCol="false" lIns="66008" rIns="66008" tIns="33052" bIns="33052" anchorCtr="false" vert="horz"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从不同的角度、层面和领域思考问题，拓展思维的广度和深度。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00738" y="4317136"/>
            <a:ext cx="2931598" cy="490334"/>
          </a:xfrm>
          <a:prstGeom prst="rect">
            <a:avLst/>
          </a:prstGeom>
          <a:ln/>
        </p:spPr>
        <p:txBody>
          <a:bodyPr anchor="ctr" rtlCol="false" lIns="66008" rIns="66008" tIns="33052" bIns="33052" anchorCtr="false" vert="horz" wrap="square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b="true" sz="2400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鼓励试错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000738" y="4807470"/>
            <a:ext cx="2931598" cy="1198007"/>
          </a:xfrm>
          <a:prstGeom prst="rect">
            <a:avLst/>
          </a:prstGeom>
          <a:ln/>
        </p:spPr>
        <p:txBody>
          <a:bodyPr anchor="t" rtlCol="false" lIns="66008" rIns="66008" tIns="33052" bIns="33052" anchorCtr="false" vert="horz"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允许在创新过程中犯错误，通过反思和总结，不断完善和调整思路。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8318191" y="4317136"/>
            <a:ext cx="2931598" cy="490334"/>
          </a:xfrm>
          <a:prstGeom prst="rect">
            <a:avLst/>
          </a:prstGeom>
          <a:ln/>
        </p:spPr>
        <p:txBody>
          <a:bodyPr anchor="ctr" rtlCol="false" lIns="66008" rIns="66008" tIns="33052" bIns="33052" anchorCtr="false" vert="horz" wrap="square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b="true" sz="2400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团队协作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8318191" y="4823328"/>
            <a:ext cx="2931598" cy="1198007"/>
          </a:xfrm>
          <a:prstGeom prst="rect">
            <a:avLst/>
          </a:prstGeom>
          <a:ln/>
        </p:spPr>
        <p:txBody>
          <a:bodyPr anchor="t" rtlCol="false" lIns="66008" rIns="66008" tIns="33052" bIns="33052" anchorCtr="false" vert="horz"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组建具有不同背景和专长的团队，通过交流和碰撞，激发创新思维火花。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476023" y="265328"/>
            <a:ext cx="11239500" cy="914400"/>
          </a:xfrm>
          <a:prstGeom prst="rect">
            <a:avLst/>
          </a:prstGeom>
          <a:ln/>
        </p:spPr>
        <p:txBody>
          <a:bodyPr anchor="ctr" rtlCol="false" lIns="123825" rIns="57150" tIns="123825" bIns="123825" anchorCtr="false" vert="horz" wrap="square">
            <a:noAutofit/>
          </a:bodyPr>
          <a:lstStyle/>
          <a:p>
            <a:pPr>
              <a:lnSpc>
                <a:spcPct val="140000"/>
              </a:lnSpc>
            </a:pPr>
            <a:r>
              <a:rPr lang="en-US" b="true" sz="3000">
                <a:solidFill>
                  <a:schemeClr val="dk2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培养创新思维的方法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dpi="0" rotWithShape="true">
          <a:blip r:embed="rId2">
            <a:alphaModFix amt="100000"/>
          </a:blip>
          <a:srcRect/>
          <a:stretch>
            <a:fillRect b="0" t="0" l="0" r="0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561387" y="2462858"/>
            <a:ext cx="2333945" cy="1138956"/>
          </a:xfrm>
          <a:prstGeom prst="rect">
            <a:avLst/>
          </a:prstGeom>
          <a:ln/>
        </p:spPr>
        <p:txBody>
          <a:bodyPr anchor="ctr" rtlCol="false" lIns="66008" rIns="66008" tIns="33052" bIns="33052" anchorCtr="false" vert="horz" wrap="square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b="true" sz="8025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02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3996198" y="2019814"/>
            <a:ext cx="6164285" cy="1996469"/>
          </a:xfrm>
          <a:prstGeom prst="rect">
            <a:avLst/>
          </a:prstGeom>
          <a:ln/>
        </p:spPr>
        <p:txBody>
          <a:bodyPr anchor="ctr" rtlCol="false" lIns="91440" rIns="91440" tIns="45720" bIns="45720" anchorCtr="false" vert="horz" wrap="square">
            <a:normAutofit/>
          </a:bodyPr>
          <a:lstStyle/>
          <a:p>
            <a:pPr algn="l">
              <a:lnSpc>
                <a:spcPct val="140000"/>
              </a:lnSpc>
              <a:spcBef>
                <a:spcPct val="0"/>
              </a:spcBef>
            </a:pPr>
            <a:r>
              <a:rPr lang="en-US" b="true" sz="4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问题解决方法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dpi="0" rotWithShape="true">
          <a:blip r:embed="rId2">
            <a:alphaModFix amt="100000"/>
          </a:blip>
          <a:srcRect/>
          <a:stretch>
            <a:fillRect b="0" t="0" l="0" r="0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990290" y="4933294"/>
            <a:ext cx="2809472" cy="1140368"/>
          </a:xfrm>
          <a:prstGeom prst="rect">
            <a:avLst/>
          </a:prstGeom>
          <a:ln/>
        </p:spPr>
        <p:txBody>
          <a:bodyPr anchor="t" rtlCol="false" lIns="114300" rIns="114300" tIns="57150" bIns="57150" anchorCtr="false" vert="horz" wrap="square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了解问题的来源、背景信息及相关因素。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990089" y="4085631"/>
            <a:ext cx="2809875" cy="507055"/>
          </a:xfrm>
          <a:prstGeom prst="rect">
            <a:avLst/>
          </a:prstGeom>
          <a:ln>
            <a:solidFill>
              <a:schemeClr val="accent1">
                <a:alpha val="100000"/>
              </a:schemeClr>
            </a:solidFill>
          </a:ln>
        </p:spPr>
        <p:txBody>
          <a:bodyPr anchor="t" rtlCol="false" lIns="114300" rIns="114300" tIns="57150" bIns="57150" anchorCtr="false" vert="horz" wrap="square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b="true" sz="2400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明确问题背景</a:t>
            </a:r>
          </a:p>
        </p:txBody>
      </p:sp>
      <p:cxnSp>
        <p:nvCxnSpPr>
          <p:cNvPr name="Connector 4" id="4"/>
          <p:cNvCxnSpPr/>
          <p:nvPr/>
        </p:nvCxnSpPr>
        <p:spPr>
          <a:xfrm>
            <a:off x="1056616" y="4732887"/>
            <a:ext cx="2676821" cy="0"/>
          </a:xfrm>
          <a:prstGeom prst="line">
            <a:avLst/>
          </a:prstGeom>
          <a:ln w="9525">
            <a:solidFill>
              <a:schemeClr val="accent1"/>
            </a:solidFill>
            <a:prstDash val="dash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name="Picture 5" id="5"/>
          <p:cNvPicPr>
            <a:picLocks noChangeAspect="true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0">
            <a:off x="4980951" y="1649322"/>
            <a:ext cx="2231507" cy="2231507"/>
          </a:xfrm>
          <a:prstGeom prst="ellipse">
            <a:avLst/>
          </a:prstGeom>
        </p:spPr>
      </p:pic>
      <p:sp>
        <p:nvSpPr>
          <p:cNvPr name="TextBox 6" id="6"/>
          <p:cNvSpPr txBox="true"/>
          <p:nvPr/>
        </p:nvSpPr>
        <p:spPr>
          <a:xfrm rot="0">
            <a:off x="4725104" y="4085631"/>
            <a:ext cx="2743200" cy="507055"/>
          </a:xfrm>
          <a:prstGeom prst="rect">
            <a:avLst/>
          </a:prstGeom>
          <a:ln>
            <a:solidFill>
              <a:schemeClr val="accent1">
                <a:alpha val="100000"/>
              </a:schemeClr>
            </a:solidFill>
          </a:ln>
        </p:spPr>
        <p:txBody>
          <a:bodyPr anchor="t" rtlCol="false" lIns="114300" rIns="114300" tIns="57150" bIns="57150" anchorCtr="false" vert="horz" wrap="square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b="true" sz="2400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界定问题范围</a:t>
            </a:r>
          </a:p>
        </p:txBody>
      </p:sp>
      <p:cxnSp>
        <p:nvCxnSpPr>
          <p:cNvPr name="Connector 7" id="7"/>
          <p:cNvCxnSpPr/>
          <p:nvPr/>
        </p:nvCxnSpPr>
        <p:spPr>
          <a:xfrm>
            <a:off x="4758293" y="4732887"/>
            <a:ext cx="2676821" cy="0"/>
          </a:xfrm>
          <a:prstGeom prst="line">
            <a:avLst/>
          </a:prstGeom>
          <a:ln w="9525">
            <a:solidFill>
              <a:schemeClr val="accent1"/>
            </a:solidFill>
            <a:prstDash val="dash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name="Picture 8" id="8"/>
          <p:cNvPicPr>
            <a:picLocks noChangeAspect="true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0">
            <a:off x="8682668" y="1649322"/>
            <a:ext cx="2231507" cy="2231507"/>
          </a:xfrm>
          <a:prstGeom prst="ellipse">
            <a:avLst/>
          </a:prstGeom>
        </p:spPr>
      </p:pic>
      <p:sp>
        <p:nvSpPr>
          <p:cNvPr name="TextBox 9" id="9"/>
          <p:cNvSpPr txBox="true"/>
          <p:nvPr/>
        </p:nvSpPr>
        <p:spPr>
          <a:xfrm rot="0">
            <a:off x="8374434" y="4085631"/>
            <a:ext cx="2847975" cy="507055"/>
          </a:xfrm>
          <a:prstGeom prst="rect">
            <a:avLst/>
          </a:prstGeom>
          <a:ln>
            <a:solidFill>
              <a:schemeClr val="accent1">
                <a:alpha val="100000"/>
              </a:schemeClr>
            </a:solidFill>
          </a:ln>
        </p:spPr>
        <p:txBody>
          <a:bodyPr anchor="t" rtlCol="false" lIns="114300" rIns="114300" tIns="57150" bIns="57150" anchorCtr="false" vert="horz" wrap="square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b="true" sz="2400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澄清问题表述</a:t>
            </a:r>
          </a:p>
        </p:txBody>
      </p:sp>
      <p:cxnSp>
        <p:nvCxnSpPr>
          <p:cNvPr name="Connector 10" id="10"/>
          <p:cNvCxnSpPr/>
          <p:nvPr/>
        </p:nvCxnSpPr>
        <p:spPr>
          <a:xfrm>
            <a:off x="8460012" y="4732887"/>
            <a:ext cx="2676821" cy="0"/>
          </a:xfrm>
          <a:prstGeom prst="line">
            <a:avLst/>
          </a:prstGeom>
          <a:ln w="9525">
            <a:solidFill>
              <a:schemeClr val="accent1"/>
            </a:solidFill>
            <a:prstDash val="dash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name="Picture 11" id="11"/>
          <p:cNvPicPr>
            <a:picLocks noChangeAspect="true"/>
          </p:cNvPicPr>
          <p:nvPr/>
        </p:nvPicPr>
        <p:blipFill>
          <a:blip r:embed="rId5"/>
          <a:srcRect l="0" t="12500" b="12500"/>
          <a:stretch>
            <a:fillRect/>
          </a:stretch>
        </p:blipFill>
        <p:spPr>
          <a:xfrm rot="0">
            <a:off x="1279273" y="1649322"/>
            <a:ext cx="2231507" cy="2231507"/>
          </a:xfrm>
          <a:prstGeom prst="ellipse">
            <a:avLst/>
          </a:prstGeom>
        </p:spPr>
      </p:pic>
      <p:sp>
        <p:nvSpPr>
          <p:cNvPr name="TextBox 12" id="12"/>
          <p:cNvSpPr txBox="true"/>
          <p:nvPr/>
        </p:nvSpPr>
        <p:spPr>
          <a:xfrm rot="0">
            <a:off x="4712639" y="4933294"/>
            <a:ext cx="2768130" cy="1140368"/>
          </a:xfrm>
          <a:prstGeom prst="rect">
            <a:avLst/>
          </a:prstGeom>
          <a:ln/>
        </p:spPr>
        <p:txBody>
          <a:bodyPr anchor="t" rtlCol="false" lIns="114300" rIns="114300" tIns="57150" bIns="57150" anchorCtr="false" vert="horz" wrap="square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确定问题的边界，避免范围过大或过小。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8373015" y="4933294"/>
            <a:ext cx="2850815" cy="1140368"/>
          </a:xfrm>
          <a:prstGeom prst="rect">
            <a:avLst/>
          </a:prstGeom>
          <a:ln/>
        </p:spPr>
        <p:txBody>
          <a:bodyPr anchor="t" rtlCol="false" lIns="114300" rIns="114300" tIns="57150" bIns="57150" anchorCtr="false" vert="horz" wrap="square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确保问题表述清晰、准确，便于理解和解决。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476023" y="265328"/>
            <a:ext cx="11239500" cy="914400"/>
          </a:xfrm>
          <a:prstGeom prst="rect">
            <a:avLst/>
          </a:prstGeom>
          <a:ln/>
        </p:spPr>
        <p:txBody>
          <a:bodyPr anchor="t" rtlCol="false" lIns="123825" rIns="57150" tIns="123825" bIns="123825" anchorCtr="false" vert="horz"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en-US" b="true" sz="3000">
                <a:solidFill>
                  <a:schemeClr val="dk2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识别和定义问题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10103"/>
      </a:dk1>
      <a:lt1>
        <a:srgbClr val="F6F6FE"/>
      </a:lt1>
      <a:dk2>
        <a:srgbClr val="010103"/>
      </a:dk2>
      <a:lt2>
        <a:srgbClr val="D9DCFF"/>
      </a:lt2>
      <a:accent1>
        <a:srgbClr val="4F5EF7"/>
      </a:accent1>
      <a:accent2>
        <a:srgbClr val="3AB9AB"/>
      </a:accent2>
      <a:accent3>
        <a:srgbClr val="4E5AD8"/>
      </a:accent3>
      <a:accent4>
        <a:srgbClr val="3945BF"/>
      </a:accent4>
      <a:accent5>
        <a:srgbClr val="2733A8"/>
      </a:accent5>
      <a:accent6>
        <a:srgbClr val="19259B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