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64373" y="453466"/>
            <a:ext cx="11263254" cy="5951068"/>
          </a:xfrm>
          <a:prstGeom prst="roundRect">
            <a:avLst>
              <a:gd name="adj" fmla="val 12500"/>
            </a:avLst>
          </a:prstGeom>
          <a:solidFill>
            <a:srgbClr val="FFFFFF">
              <a:alpha val="100000"/>
            </a:srgbClr>
          </a:solidFill>
          <a:ln w="47625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6034" t="20497" r="7759" b="17391"/>
          <a:stretch>
            <a:fillRect/>
          </a:stretch>
        </p:blipFill>
        <p:spPr>
          <a:xfrm>
            <a:off x="5993587" y="2318682"/>
            <a:ext cx="5414600" cy="388663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97280" y="886781"/>
            <a:ext cx="6679287" cy="209207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517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87563" y="4998040"/>
            <a:ext cx="6965395" cy="5010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2025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2024-01-31</a:t>
            </a:r>
          </a:p>
        </p:txBody>
      </p:sp>
      <p:sp>
        <p:nvSpPr>
          <p:cNvPr id="6" name="AutoShape 6"/>
          <p:cNvSpPr/>
          <p:nvPr/>
        </p:nvSpPr>
        <p:spPr>
          <a:xfrm>
            <a:off x="1221803" y="5065668"/>
            <a:ext cx="365760" cy="365760"/>
          </a:xfrm>
          <a:prstGeom prst="donut">
            <a:avLst/>
          </a:prstGeom>
          <a:solidFill>
            <a:schemeClr val="accent2">
              <a:lumMod val="75000"/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1587563" y="4455626"/>
            <a:ext cx="6965395" cy="45768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altLang="en-US" sz="2025" dirty="0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北美教育學院（加拿大）</a:t>
            </a:r>
            <a:endParaRPr lang="zh-TW" sz="2025" dirty="0">
              <a:solidFill>
                <a:schemeClr val="lt1">
                  <a:alpha val="100000"/>
                </a:schemeClr>
              </a:solidFill>
              <a:latin typeface="Microsoft Yahei"/>
              <a:ea typeface="Microsoft Yahei"/>
              <a:cs typeface="Microsoft Yahei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1803" y="4523253"/>
            <a:ext cx="365760" cy="365760"/>
          </a:xfrm>
          <a:prstGeom prst="donut">
            <a:avLst/>
          </a:prstGeom>
          <a:solidFill>
            <a:schemeClr val="accent2">
              <a:lumMod val="75000"/>
              <a:alpha val="100000"/>
            </a:scheme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/>
          </a:blip>
          <a:srcRect l="16675" r="16675"/>
          <a:stretch>
            <a:fillRect/>
          </a:stretch>
        </p:blipFill>
        <p:spPr>
          <a:xfrm>
            <a:off x="7092556" y="1559288"/>
            <a:ext cx="4492828" cy="4492828"/>
          </a:xfrm>
          <a:prstGeom prst="round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539110" y="148837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739477" y="137065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1</a:t>
            </a:r>
          </a:p>
        </p:txBody>
      </p:sp>
      <p:sp>
        <p:nvSpPr>
          <p:cNvPr id="5" name="Freeform 5"/>
          <p:cNvSpPr/>
          <p:nvPr/>
        </p:nvSpPr>
        <p:spPr>
          <a:xfrm>
            <a:off x="539110" y="3205847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739477" y="3088125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2</a:t>
            </a:r>
          </a:p>
        </p:txBody>
      </p:sp>
      <p:sp>
        <p:nvSpPr>
          <p:cNvPr id="7" name="Freeform 7"/>
          <p:cNvSpPr/>
          <p:nvPr/>
        </p:nvSpPr>
        <p:spPr>
          <a:xfrm>
            <a:off x="539110" y="4984278"/>
            <a:ext cx="1511760" cy="1373901"/>
          </a:xfrm>
          <a:custGeom>
            <a:avLst/>
            <a:gdLst/>
            <a:ahLst/>
            <a:cxnLst/>
            <a:rect l="l" t="t" r="r" b="b"/>
            <a:pathLst>
              <a:path w="1181062" h="1073360">
                <a:moveTo>
                  <a:pt x="0" y="0"/>
                </a:moveTo>
                <a:lnTo>
                  <a:pt x="1046892" y="0"/>
                </a:lnTo>
                <a:quadBezTo>
                  <a:pt x="1181062" y="0"/>
                  <a:pt x="1181062" y="134170"/>
                </a:quadBezTo>
                <a:lnTo>
                  <a:pt x="1181062" y="1073360"/>
                </a:lnTo>
                <a:lnTo>
                  <a:pt x="134170" y="1073360"/>
                </a:lnTo>
                <a:quadBezTo>
                  <a:pt x="0" y="1073360"/>
                  <a:pt x="0" y="939190"/>
                </a:quad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739477" y="4866556"/>
            <a:ext cx="1111026" cy="16154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248535" y="1715158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透過手機APP或語音控制，可遠端控制空調開關、溫度調節、模式選擇等，方便客人隨時調整室內環境。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48535" y="1250513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遠端控制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248535" y="3368732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智慧空調系統內建空氣品質檢測儀，可即時監測室內空氣質量，根據需要自動調節溫度和濕度。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48535" y="2928472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空氣品質檢測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48535" y="5134585"/>
            <a:ext cx="4235703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智慧空調系統具有自動化控制功能，可根據室內溫度自動調節冷卻或加熱模式，節省能源的同時也保護了環境。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48535" y="4694325"/>
            <a:ext cx="4219575" cy="6286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節能環保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智慧空調系統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749579" y="1319127"/>
            <a:ext cx="5106411" cy="51064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/>
          </a:blip>
          <a:srcRect l="16675" r="16675"/>
          <a:stretch>
            <a:fillRect/>
          </a:stretch>
        </p:blipFill>
        <p:spPr>
          <a:xfrm>
            <a:off x="-484350" y="1584357"/>
            <a:ext cx="4575952" cy="4575952"/>
          </a:xfrm>
          <a:prstGeom prst="ellipse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935912" y="509596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935912" y="525146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074571" y="4851539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身分識別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074571" y="534100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在飯店大廳、客房等區域設置識別裝置，可透過辨識客人身分證件或刷臉等方式登記並進入對應。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4935912" y="181958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935912" y="197508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74571" y="1538583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網路頭即時監控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074571" y="2003667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在飯店大廳、客房等區域安裝高畫質攝像頭，透過手機APP即時查看現場狀況，確保客人安全。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4935912" y="3457771"/>
            <a:ext cx="993758" cy="99375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4935912" y="3613274"/>
            <a:ext cx="964530" cy="68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074571" y="3188965"/>
            <a:ext cx="5683179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防入侵警報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74571" y="3666241"/>
            <a:ext cx="5486256" cy="9753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在飯店區域各設置防盜警報系統，一旦發生異常狀況，立即觸發警報並傳送至客人手機。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智慧安防系統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280" y="4506593"/>
            <a:ext cx="857696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7650" b="1">
                <a:solidFill>
                  <a:schemeClr val="accent1">
                    <a:lumMod val="60000"/>
                    <a:lumOff val="40000"/>
                    <a:alpha val="25000"/>
                  </a:schemeClr>
                </a:solidFill>
                <a:latin typeface="Microsoft Yahei"/>
                <a:ea typeface="Microsoft Yahei"/>
                <a:cs typeface="Microsoft Yahei"/>
              </a:rPr>
              <a:t>章節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" y="2312972"/>
            <a:ext cx="5146550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智慧酒店的軟體系統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7280" y="732965"/>
            <a:ext cx="8329129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sz="7650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629637" y="143487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3764381" y="156961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4" name="Connector 4"/>
          <p:cNvCxnSpPr/>
          <p:nvPr/>
        </p:nvCxnSpPr>
        <p:spPr>
          <a:xfrm>
            <a:off x="3948703" y="2073002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5"/>
          <p:cNvSpPr txBox="1"/>
          <p:nvPr/>
        </p:nvSpPr>
        <p:spPr>
          <a:xfrm>
            <a:off x="4406789" y="122051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室內環境控制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406789" y="176915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透過智慧客房控制系統，飯店可以實現對客房內部的環境進行客製化控制，如溫度、濕度、燈光、空調等。透過智慧型手機或平板電腦，客人可以隨時調整房間的結構和環境，讓自己的住宿更加舒適。更加體驗舒適便利。</a:t>
            </a:r>
          </a:p>
        </p:txBody>
      </p:sp>
      <p:sp>
        <p:nvSpPr>
          <p:cNvPr id="7" name="AutoShape 7"/>
          <p:cNvSpPr/>
          <p:nvPr/>
        </p:nvSpPr>
        <p:spPr>
          <a:xfrm>
            <a:off x="-545608" y="2453663"/>
            <a:ext cx="3870955" cy="387095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>
            <a:off x="-344549" y="2654723"/>
            <a:ext cx="3468836" cy="3468836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3629637" y="3155196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3764381" y="3289940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1" name="Connector 11"/>
          <p:cNvCxnSpPr/>
          <p:nvPr/>
        </p:nvCxnSpPr>
        <p:spPr>
          <a:xfrm>
            <a:off x="3948703" y="3793327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2"/>
          <p:cNvSpPr txBox="1"/>
          <p:nvPr/>
        </p:nvSpPr>
        <p:spPr>
          <a:xfrm>
            <a:off x="4406789" y="2940841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客房服務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406789" y="3489481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客房服務是智慧飯店的重要功能，透過智慧客房控制系統，飯店可以為房客提供更便利的客房服務。例如，房客可以透過系統直接預訂客房清潔服務、洗衣服務等，而無需前往前台或透過手機應用程式進行操作。</a:t>
            </a:r>
          </a:p>
        </p:txBody>
      </p:sp>
      <p:sp>
        <p:nvSpPr>
          <p:cNvPr id="14" name="AutoShape 14"/>
          <p:cNvSpPr/>
          <p:nvPr/>
        </p:nvSpPr>
        <p:spPr>
          <a:xfrm>
            <a:off x="3629637" y="4875521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3764381" y="5010265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6" name="Connector 16"/>
          <p:cNvCxnSpPr/>
          <p:nvPr/>
        </p:nvCxnSpPr>
        <p:spPr>
          <a:xfrm>
            <a:off x="3948703" y="5513651"/>
            <a:ext cx="0" cy="872548"/>
          </a:xfrm>
          <a:prstGeom prst="line">
            <a:avLst/>
          </a:prstGeom>
          <a:ln w="9525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" name="TextBox 17"/>
          <p:cNvSpPr txBox="1"/>
          <p:nvPr/>
        </p:nvSpPr>
        <p:spPr>
          <a:xfrm>
            <a:off x="4406789" y="4661166"/>
            <a:ext cx="6891292" cy="7315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住客的隱私保護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06789" y="5209806"/>
            <a:ext cx="6891292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智慧客房控制系統還可以自動偵測並過濾不適當的干擾，如騷擾電話和垃圾郵件等。這不僅可以保護客人的隱私權，還可以提高飯店的效率和安全性。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0" name="AutoShape 2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智慧客房控制系統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1113" y="1349255"/>
            <a:ext cx="1102900" cy="11029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846826" y="1336491"/>
            <a:ext cx="347186" cy="349282"/>
          </a:xfrm>
          <a:prstGeom prst="ellipse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115621" y="1171423"/>
            <a:ext cx="158782" cy="15878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5257991" y="1574521"/>
            <a:ext cx="8591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01</a:t>
            </a:r>
          </a:p>
        </p:txBody>
      </p:sp>
      <p:sp>
        <p:nvSpPr>
          <p:cNvPr id="6" name="AutoShape 6"/>
          <p:cNvSpPr/>
          <p:nvPr/>
        </p:nvSpPr>
        <p:spPr>
          <a:xfrm>
            <a:off x="5091113" y="3060668"/>
            <a:ext cx="1102900" cy="1104995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5846826" y="3048000"/>
            <a:ext cx="347186" cy="349282"/>
          </a:xfrm>
          <a:prstGeom prst="ellipse">
            <a:avLst/>
          </a:prstGeom>
          <a:solidFill>
            <a:schemeClr val="accent2">
              <a:lumMod val="60000"/>
              <a:lumOff val="40000"/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6115621" y="2882837"/>
            <a:ext cx="158782" cy="160877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5257991" y="3286601"/>
            <a:ext cx="9353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02</a:t>
            </a:r>
          </a:p>
        </p:txBody>
      </p:sp>
      <p:sp>
        <p:nvSpPr>
          <p:cNvPr id="10" name="AutoShape 10"/>
          <p:cNvSpPr/>
          <p:nvPr/>
        </p:nvSpPr>
        <p:spPr>
          <a:xfrm>
            <a:off x="5091113" y="4780407"/>
            <a:ext cx="1102900" cy="1102900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5846826" y="4767644"/>
            <a:ext cx="347186" cy="349282"/>
          </a:xfrm>
          <a:prstGeom prst="ellipse">
            <a:avLst/>
          </a:prstGeom>
          <a:solidFill>
            <a:schemeClr val="accent3">
              <a:lumMod val="60000"/>
              <a:lumOff val="40000"/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115621" y="4602575"/>
            <a:ext cx="158782" cy="158782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5257991" y="5005674"/>
            <a:ext cx="935355" cy="6248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</a:pPr>
            <a:r>
              <a:rPr lang="zh-TW" sz="3600" b="1">
                <a:solidFill>
                  <a:srgbClr val="FFFFFF">
                    <a:alpha val="100000"/>
                  </a:srgbClr>
                </a:solidFill>
                <a:latin typeface="微软雅黑"/>
                <a:ea typeface="微软雅黑"/>
                <a:cs typeface="微软雅黑"/>
              </a:rPr>
              <a:t>03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42983" y="1171423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語音控制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542983" y="1511132"/>
            <a:ext cx="4495800" cy="1104900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透過智慧語音助手，客人可以隨時與飯店進行交互，只需對系統說出自己的需求或問題，語音助理就可以快速回應並給出相應的答案。這種控制方式非常方便快捷，可以讓客人節省開支時間和精力。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542983" y="2934249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2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智慧翻譯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542983" y="3273958"/>
            <a:ext cx="4495800" cy="13811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智慧語音助理還可以充當翻譯器，如果客人需要與來自不同語言的人進行交流，語音助理可以提供即時翻譯幫助。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6542983" y="4626808"/>
            <a:ext cx="4076700" cy="4667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75"/>
              </a:spcBef>
            </a:pPr>
            <a:r>
              <a:rPr lang="zh-TW" sz="1575" b="1">
                <a:solidFill>
                  <a:schemeClr val="accent3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智慧建議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542983" y="4966517"/>
            <a:ext cx="4499225" cy="1381125"/>
          </a:xfrm>
          <a:prstGeom prst="rect">
            <a:avLst/>
          </a:prstGeom>
        </p:spPr>
        <p:txBody>
          <a:bodyPr vert="horz" wrap="square" lIns="95250" tIns="95250" rIns="47625" bIns="95250" rtlCol="0" anchor="t" anchorCtr="0"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除了基本的查詢功能外，智慧語音助理還可以根據客人的行為和歷史數據提供個人化的建議。例如，如果客人經常在晚上9點左右喝咖啡，語音助理可以自動預測並推薦相應的飲料。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智慧語音助手</a:t>
              </a:r>
            </a:p>
          </p:txBody>
        </p:sp>
      </p:grpSp>
      <p:sp>
        <p:nvSpPr>
          <p:cNvPr id="42" name="AutoShape 42"/>
          <p:cNvSpPr/>
          <p:nvPr/>
        </p:nvSpPr>
        <p:spPr>
          <a:xfrm>
            <a:off x="1199617" y="2591922"/>
            <a:ext cx="2395784" cy="2042488"/>
          </a:xfrm>
          <a:prstGeom prst="hexagon">
            <a:avLst>
              <a:gd name="adj" fmla="val 25000"/>
              <a:gd name="vf" fmla="val 115470"/>
            </a:avLst>
          </a:prstGeom>
          <a:noFill/>
          <a:ln w="7620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Freeform 43"/>
          <p:cNvSpPr/>
          <p:nvPr/>
        </p:nvSpPr>
        <p:spPr>
          <a:xfrm>
            <a:off x="1961410" y="3129442"/>
            <a:ext cx="872198" cy="872198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80975"/>
                </a:moveTo>
                <a:lnTo>
                  <a:pt x="247650" y="123825"/>
                </a:lnTo>
                <a:lnTo>
                  <a:pt x="247650" y="38100"/>
                </a:lnTo>
                <a:lnTo>
                  <a:pt x="209550" y="38100"/>
                </a:lnTo>
                <a:lnTo>
                  <a:pt x="209550" y="85725"/>
                </a:lnTo>
                <a:lnTo>
                  <a:pt x="152400" y="28575"/>
                </a:lnTo>
                <a:lnTo>
                  <a:pt x="0" y="180975"/>
                </a:lnTo>
                <a:lnTo>
                  <a:pt x="0" y="190500"/>
                </a:lnTo>
                <a:lnTo>
                  <a:pt x="38100" y="190500"/>
                </a:lnTo>
                <a:lnTo>
                  <a:pt x="38100" y="285750"/>
                </a:lnTo>
                <a:lnTo>
                  <a:pt x="133350" y="285750"/>
                </a:lnTo>
                <a:lnTo>
                  <a:pt x="133350" y="228600"/>
                </a:lnTo>
                <a:lnTo>
                  <a:pt x="171450" y="228600"/>
                </a:lnTo>
                <a:lnTo>
                  <a:pt x="171450" y="285750"/>
                </a:lnTo>
                <a:lnTo>
                  <a:pt x="266700" y="285750"/>
                </a:lnTo>
                <a:lnTo>
                  <a:pt x="266700" y="190500"/>
                </a:lnTo>
                <a:lnTo>
                  <a:pt x="304800" y="19050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073227" y="1168478"/>
            <a:ext cx="455409" cy="2069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1428750" y="0"/>
                </a:lnTo>
                <a:lnTo>
                  <a:pt x="1905000" y="1905000"/>
                </a:lnTo>
                <a:lnTo>
                  <a:pt x="476250" y="1905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5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72404" y="1375400"/>
            <a:ext cx="11247191" cy="469951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alphaModFix/>
          </a:blip>
          <a:srcRect l="25000" r="25000"/>
          <a:stretch>
            <a:fillRect/>
          </a:stretch>
        </p:blipFill>
        <p:spPr>
          <a:xfrm>
            <a:off x="740688" y="1168478"/>
            <a:ext cx="3679824" cy="4906431"/>
          </a:xfrm>
          <a:prstGeom prst="parallelogram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2499430" y="6236295"/>
            <a:ext cx="9220165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83810" y="6236295"/>
            <a:ext cx="740059" cy="67345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375876" y="6200641"/>
            <a:ext cx="158719" cy="158719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607200" y="6207253"/>
            <a:ext cx="147382" cy="147382"/>
          </a:xfrm>
          <a:prstGeom prst="ellipse">
            <a:avLst/>
          </a:prstGeom>
          <a:solidFill>
            <a:schemeClr val="accent1">
              <a:alpha val="8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1827186" y="6213864"/>
            <a:ext cx="136045" cy="136045"/>
          </a:xfrm>
          <a:prstGeom prst="ellipse">
            <a:avLst/>
          </a:prstGeom>
          <a:solidFill>
            <a:schemeClr val="accent1">
              <a:alpha val="6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027323" y="6220476"/>
            <a:ext cx="124708" cy="124708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2224635" y="6214895"/>
            <a:ext cx="113371" cy="11337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754880" y="1727606"/>
            <a:ext cx="6467541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預約系統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754880" y="2304006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透過智慧預訂系統，客人可以在線預訂酒店房間，同時還可以選擇自己喜歡的房間類型、價格區間、入住時間和房間配置等。此外，系統還可以自動檢測客人的偏好和信息，為客人提供更加個性化的服務化的預訂服務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54880" y="3783405"/>
            <a:ext cx="6240618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入住系統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754880" y="4436820"/>
            <a:ext cx="6240618" cy="120396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在智慧飯店的入住過程中，賓客可以透過智慧預訂和入住系統進行快速登記。透過手機或身分證等證件進行掃描或輸入相關資訊後，系統可以快速完成登記過程，同時還可以自動分配房間指紋並發送到客人的智慧型手機。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7" name="AutoShape 1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智慧預訂和入住系統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3829" y="1414808"/>
            <a:ext cx="673417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網路客服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3829" y="2093647"/>
            <a:ext cx="67341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透過智慧客服系統，飯店提供線上客服服務，如果客人有任何疑問或需求，可以直接與客服人員進行交流。客服人員可以解答客人的問題並提供協助，同時還可以提供預訂和入住的協助服務。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593" y="3949139"/>
            <a:ext cx="6524625" cy="8858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自助服務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9593" y="4645945"/>
            <a:ext cx="6810375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智慧客服系統還可以提供自助服務功能，如修改訂單、查看預訂狀態、取消預訂等。這些服務可以透過手機應用程式或網站進行訪問，客人可以隨時隨地獲得幫助而無需貴賓去前台或透過電話聯繫。</a:t>
            </a:r>
          </a:p>
        </p:txBody>
      </p:sp>
      <p:sp>
        <p:nvSpPr>
          <p:cNvPr id="6" name="AutoShape 6"/>
          <p:cNvSpPr/>
          <p:nvPr/>
        </p:nvSpPr>
        <p:spPr>
          <a:xfrm>
            <a:off x="884406" y="5955116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831494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1514246" y="5955116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9" name="Connector 9"/>
          <p:cNvCxnSpPr/>
          <p:nvPr/>
        </p:nvCxnSpPr>
        <p:spPr>
          <a:xfrm>
            <a:off x="1585874" y="6029346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0" name="Picture 10"/>
          <p:cNvPicPr>
            <a:picLocks noChangeAspect="1"/>
          </p:cNvPicPr>
          <p:nvPr/>
        </p:nvPicPr>
        <p:blipFill>
          <a:blip r:embed="rId3">
            <a:alphaModFix/>
          </a:blip>
          <a:srcRect l="19656" r="19656"/>
          <a:stretch>
            <a:fillRect/>
          </a:stretch>
        </p:blipFill>
        <p:spPr>
          <a:xfrm>
            <a:off x="7803289" y="1299241"/>
            <a:ext cx="3679824" cy="4906431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852680" y="3629459"/>
            <a:ext cx="701468" cy="122998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799768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1482520" y="3629459"/>
            <a:ext cx="122998" cy="122998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cxnSp>
        <p:nvCxnSpPr>
          <p:cNvPr id="14" name="Connector 14"/>
          <p:cNvCxnSpPr/>
          <p:nvPr/>
        </p:nvCxnSpPr>
        <p:spPr>
          <a:xfrm>
            <a:off x="1554148" y="3703689"/>
            <a:ext cx="6181975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5" name="Group 1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6" name="AutoShape 1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智慧客服系統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280" y="4506593"/>
            <a:ext cx="857696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7650" b="1">
                <a:solidFill>
                  <a:schemeClr val="accent1">
                    <a:lumMod val="60000"/>
                    <a:lumOff val="40000"/>
                    <a:alpha val="25000"/>
                  </a:schemeClr>
                </a:solidFill>
                <a:latin typeface="Microsoft Yahei"/>
                <a:ea typeface="Microsoft Yahei"/>
                <a:cs typeface="Microsoft Yahei"/>
              </a:rPr>
              <a:t>章節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" y="2312972"/>
            <a:ext cx="5146550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智慧酒店的服務體驗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7280" y="732965"/>
            <a:ext cx="8329129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sz="7650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04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705128" y="1258733"/>
            <a:ext cx="5140491" cy="5140490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422466" y="1924848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智慧飯店根據客人需求和喜好提供個人化住宿體驗，客人可透過手機應用程式或前台預訂選擇房間類型、床型等，到達後還可調整房間佈局和功能。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422466" y="1539657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客製化住宿體驗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422466" y="3539953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飯店透過住客歷史資料和偏好提供智慧推薦服務，如查看房間溫度、濕度等，並享受智慧家庭服務。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22466" y="319133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智慧推薦服務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422466" y="5213997"/>
            <a:ext cx="5064406" cy="99479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飯店透過定位技術提供位置追蹤服務，客人可在手機上查看房間位置並掌握動態，需協助時聯絡前台工作人員。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22466" y="4823558"/>
            <a:ext cx="4169507" cy="36728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1606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位置追蹤服務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0" name="AutoShape 10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TextBox 30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個人化服務</a:t>
              </a: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574882" y="1165346"/>
            <a:ext cx="5016408" cy="5733525"/>
          </a:xfrm>
          <a:prstGeom prst="parallelogram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70000"/>
          </a:blip>
          <a:srcRect l="25031" r="25031"/>
          <a:stretch>
            <a:fillRect/>
          </a:stretch>
        </p:blipFill>
        <p:spPr>
          <a:xfrm>
            <a:off x="161995" y="1165346"/>
            <a:ext cx="4300144" cy="5733525"/>
          </a:xfrm>
          <a:prstGeom prst="parallelogram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272221" y="1165346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智慧門禁</a:t>
            </a:r>
          </a:p>
        </p:txBody>
      </p:sp>
      <p:sp>
        <p:nvSpPr>
          <p:cNvPr id="5" name="AutoShape 5"/>
          <p:cNvSpPr/>
          <p:nvPr/>
        </p:nvSpPr>
        <p:spPr>
          <a:xfrm>
            <a:off x="3908867" y="1360418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4351619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633815" y="1360418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3810637" y="1233134"/>
            <a:ext cx="799698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72221" y="1692114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智慧飯店採用先進的生物辨識技術，透過刷臉、刷身分證、刷手機等方式進行身分驗證。這種方式不僅可以防止未經授權的人員進入，還可以減少手動登記的繁瑣過程。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32636" y="2904135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無人自助登記</a:t>
            </a:r>
          </a:p>
        </p:txBody>
      </p:sp>
      <p:sp>
        <p:nvSpPr>
          <p:cNvPr id="11" name="AutoShape 11"/>
          <p:cNvSpPr/>
          <p:nvPr/>
        </p:nvSpPr>
        <p:spPr>
          <a:xfrm>
            <a:off x="3469283" y="3099207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3912035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194231" y="3099207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3249042" y="2971923"/>
            <a:ext cx="1102577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32636" y="3430903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智慧飯店採用了無人自助登記系統，住客可以透過掃描身分證或手機二維碼進行登記，無需排隊等待。同時，飯店也採用了電子支付方式，方便快速。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31562" y="4642924"/>
            <a:ext cx="6288526" cy="75590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智慧清潔</a:t>
            </a:r>
          </a:p>
        </p:txBody>
      </p:sp>
      <p:sp>
        <p:nvSpPr>
          <p:cNvPr id="17" name="AutoShape 17"/>
          <p:cNvSpPr/>
          <p:nvPr/>
        </p:nvSpPr>
        <p:spPr>
          <a:xfrm>
            <a:off x="3068208" y="4837996"/>
            <a:ext cx="701468" cy="550104"/>
          </a:xfrm>
          <a:prstGeom prst="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3510960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2793156" y="4837996"/>
            <a:ext cx="550104" cy="55010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2878500" y="4710712"/>
            <a:ext cx="1115711" cy="7924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sz="23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431562" y="5169692"/>
            <a:ext cx="6124237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智慧飯店採用智慧清潔設備，例如智慧掃地機器人和智慧噴灑系統。這些設備可以在無人值守的情況下自動提高清潔房間和公共區域，清潔效率同時減少人工幹預。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3" name="AutoShape 23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3" name="TextBox 43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無接觸服務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40760" y="0"/>
            <a:ext cx="2809137" cy="3421221"/>
          </a:xfrm>
          <a:prstGeom prst="rect">
            <a:avLst/>
          </a:prstGeom>
          <a:gradFill>
            <a:gsLst>
              <a:gs pos="0">
                <a:schemeClr val="accent2">
                  <a:alpha val="75000"/>
                </a:schemeClr>
              </a:gs>
              <a:gs pos="100000">
                <a:schemeClr val="lt1">
                  <a:alpha val="75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1140760" y="1983274"/>
            <a:ext cx="2809137" cy="2809137"/>
          </a:xfrm>
          <a:prstGeom prst="ellipse">
            <a:avLst/>
          </a:prstGeom>
          <a:gradFill>
            <a:gsLst>
              <a:gs pos="0">
                <a:schemeClr val="accent2">
                  <a:alpha val="100000"/>
                </a:schemeClr>
              </a:gs>
              <a:gs pos="100000">
                <a:schemeClr val="accent2">
                  <a:alpha val="100000"/>
                  <a:lumMod val="60000"/>
                  <a:lumOff val="40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1884456" y="2656540"/>
            <a:ext cx="2004496" cy="614934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  <a:spcBef>
                <a:spcPct val="0"/>
              </a:spcBef>
            </a:pPr>
            <a:r>
              <a:rPr lang="zh-TW" sz="1350">
                <a:solidFill>
                  <a:srgbClr val="FFFFFF">
                    <a:alpha val="40000"/>
                  </a:srgbClr>
                </a:solidFill>
                <a:latin typeface="Microsoft Yahei"/>
                <a:ea typeface="Microsoft Yahei"/>
                <a:cs typeface="Microsoft Yahei"/>
              </a:rPr>
              <a:t>目錄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49672" y="2818600"/>
            <a:ext cx="1766929" cy="183489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74000"/>
              </a:lnSpc>
            </a:pPr>
            <a:r>
              <a:rPr lang="zh-TW" sz="577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目錄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344782" y="1304925"/>
            <a:ext cx="5981700" cy="42481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zh-TW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智慧酒店概述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zh-TW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智慧飯店的硬體設施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zh-TW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智慧酒店的軟體系統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zh-TW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智慧酒店的服務體驗</a:t>
            </a:r>
          </a:p>
          <a:p>
            <a:pPr marL="203200" lvl="0" indent="-203200">
              <a:lnSpc>
                <a:spcPct val="150000"/>
              </a:lnSpc>
              <a:buFont typeface="Arial"/>
              <a:buChar char="•"/>
            </a:pPr>
            <a:r>
              <a:rPr lang="zh-TW" sz="2400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智慧酒店的發展趨勢與挑戰</a:t>
            </a:r>
          </a:p>
        </p:txBody>
      </p:sp>
      <p:cxnSp>
        <p:nvCxnSpPr>
          <p:cNvPr id="7" name="Connector 7"/>
          <p:cNvCxnSpPr/>
          <p:nvPr/>
        </p:nvCxnSpPr>
        <p:spPr>
          <a:xfrm>
            <a:off x="3198500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cxnSp>
        <p:nvCxnSpPr>
          <p:cNvPr id="8" name="Connector 8"/>
          <p:cNvCxnSpPr/>
          <p:nvPr/>
        </p:nvCxnSpPr>
        <p:spPr>
          <a:xfrm>
            <a:off x="1823497" y="2897445"/>
            <a:ext cx="0" cy="130951"/>
          </a:xfrm>
          <a:prstGeom prst="line">
            <a:avLst/>
          </a:prstGeom>
          <a:ln w="9525">
            <a:solidFill>
              <a:srgbClr val="FFFFFF">
                <a:alpha val="100000"/>
              </a:srgbClr>
            </a:solidFill>
            <a:prstDash val="solid"/>
            <a:headEnd type="none"/>
            <a:tailEnd type="none"/>
          </a:ln>
        </p:spPr>
      </p:cxnSp>
      <p:sp>
        <p:nvSpPr>
          <p:cNvPr id="9" name="AutoShape 9"/>
          <p:cNvSpPr/>
          <p:nvPr/>
        </p:nvSpPr>
        <p:spPr>
          <a:xfrm>
            <a:off x="611546" y="2481967"/>
            <a:ext cx="259567" cy="1408741"/>
          </a:xfrm>
          <a:prstGeom prst="rect">
            <a:avLst/>
          </a:pr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lt1">
                  <a:alpha val="51000"/>
                </a:schemeClr>
              </a:gs>
            </a:gsLst>
            <a:lin ang="5400000"/>
          </a:gradFill>
        </p:spPr>
      </p:sp>
      <p:sp>
        <p:nvSpPr>
          <p:cNvPr id="10" name="AutoShape 10"/>
          <p:cNvSpPr/>
          <p:nvPr/>
        </p:nvSpPr>
        <p:spPr>
          <a:xfrm>
            <a:off x="611546" y="2352184"/>
            <a:ext cx="259567" cy="259567"/>
          </a:xfrm>
          <a:prstGeom prst="ellipse">
            <a:avLst/>
          </a:prstGeom>
          <a:solidFill>
            <a:schemeClr val="accent2">
              <a:lumMod val="40000"/>
              <a:lumOff val="60000"/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-1022221" y="4869455"/>
            <a:ext cx="1813010" cy="1813010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12" name="AutoShape 12"/>
          <p:cNvSpPr/>
          <p:nvPr/>
        </p:nvSpPr>
        <p:spPr>
          <a:xfrm>
            <a:off x="4298477" y="0"/>
            <a:ext cx="668835" cy="1915360"/>
          </a:xfrm>
          <a:prstGeom prst="rect">
            <a:avLst/>
          </a:prstGeom>
          <a:gradFill>
            <a:gsLst>
              <a:gs pos="0">
                <a:schemeClr val="accent2">
                  <a:alpha val="62000"/>
                </a:schemeClr>
              </a:gs>
              <a:gs pos="100000">
                <a:schemeClr val="lt1">
                  <a:alpha val="62000"/>
                </a:schemeClr>
              </a:gs>
            </a:gsLst>
            <a:lin ang="16200000"/>
          </a:gradFill>
        </p:spPr>
      </p:sp>
      <p:sp>
        <p:nvSpPr>
          <p:cNvPr id="13" name="AutoShape 13"/>
          <p:cNvSpPr/>
          <p:nvPr/>
        </p:nvSpPr>
        <p:spPr>
          <a:xfrm>
            <a:off x="4298477" y="1580942"/>
            <a:ext cx="668835" cy="66883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10066688" y="5912672"/>
            <a:ext cx="531248" cy="531248"/>
          </a:xfrm>
          <a:prstGeom prst="ellipse">
            <a:avLst/>
          </a:prstGeom>
          <a:gradFill>
            <a:gsLst>
              <a:gs pos="0">
                <a:schemeClr val="accent2">
                  <a:alpha val="59000"/>
                </a:schemeClr>
              </a:gs>
              <a:gs pos="100000">
                <a:schemeClr val="accent2">
                  <a:alpha val="59000"/>
                  <a:lumMod val="40000"/>
                  <a:lumOff val="60000"/>
                </a:schemeClr>
              </a:gs>
            </a:gsLst>
            <a:lin ang="0"/>
          </a:gradFill>
        </p:spPr>
      </p:sp>
      <p:sp>
        <p:nvSpPr>
          <p:cNvPr id="15" name="AutoShape 15"/>
          <p:cNvSpPr/>
          <p:nvPr/>
        </p:nvSpPr>
        <p:spPr>
          <a:xfrm>
            <a:off x="10779576" y="-508283"/>
            <a:ext cx="2423643" cy="2423643"/>
          </a:xfrm>
          <a:prstGeom prst="ellipse">
            <a:avLst/>
          </a:prstGeom>
          <a:gradFill>
            <a:gsLst>
              <a:gs pos="0">
                <a:schemeClr val="accent2">
                  <a:alpha val="27000"/>
                </a:schemeClr>
              </a:gs>
              <a:gs pos="100000">
                <a:schemeClr val="accent2">
                  <a:alpha val="27000"/>
                  <a:lumMod val="40000"/>
                  <a:lumOff val="60000"/>
                </a:schemeClr>
              </a:gs>
            </a:gsLst>
            <a:lin ang="0"/>
          </a:gra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6575" y="1250443"/>
            <a:ext cx="10458850" cy="243840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1300074" y="2175786"/>
            <a:ext cx="9582906" cy="134112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智慧酒店透過分析住客的歷史數據和偏好，提供個人化的服務。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00074" y="1380567"/>
            <a:ext cx="9417017" cy="85325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2014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透過住客的歷史數據和偏好進行智慧推薦</a:t>
            </a:r>
          </a:p>
        </p:txBody>
      </p:sp>
      <p:sp>
        <p:nvSpPr>
          <p:cNvPr id="5" name="AutoShape 5"/>
          <p:cNvSpPr/>
          <p:nvPr/>
        </p:nvSpPr>
        <p:spPr>
          <a:xfrm>
            <a:off x="866575" y="3952506"/>
            <a:ext cx="10458850" cy="24384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87882" y="4870218"/>
            <a:ext cx="958215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500">
                <a:solidFill>
                  <a:schemeClr val="accent1">
                    <a:lumMod val="50000"/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客人在住宿期間享有智慧家庭服務，如語音控制、智慧安防等。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87882" y="4099383"/>
            <a:ext cx="9677400" cy="7239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2014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住宿期間智慧家庭服務</a:t>
            </a:r>
          </a:p>
        </p:txBody>
      </p:sp>
      <p:cxnSp>
        <p:nvCxnSpPr>
          <p:cNvPr id="8" name="Connector 8"/>
          <p:cNvCxnSpPr/>
          <p:nvPr/>
        </p:nvCxnSpPr>
        <p:spPr>
          <a:xfrm>
            <a:off x="1473659" y="4829453"/>
            <a:ext cx="9220298" cy="0"/>
          </a:xfrm>
          <a:prstGeom prst="line">
            <a:avLst/>
          </a:prstGeom>
          <a:ln w="9525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" name="Connector 9"/>
          <p:cNvCxnSpPr/>
          <p:nvPr/>
        </p:nvCxnSpPr>
        <p:spPr>
          <a:xfrm>
            <a:off x="1481378" y="2175786"/>
            <a:ext cx="9220298" cy="0"/>
          </a:xfrm>
          <a:prstGeom prst="line">
            <a:avLst/>
          </a:prstGeom>
          <a:ln w="9525">
            <a:solidFill>
              <a:schemeClr val="accent1">
                <a:lumMod val="20000"/>
                <a:lumOff val="80000"/>
              </a:schemeClr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0" name="Group 1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1" name="AutoShape 1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智慧推薦服務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280" y="4506593"/>
            <a:ext cx="857696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7650" b="1">
                <a:solidFill>
                  <a:schemeClr val="accent1">
                    <a:lumMod val="60000"/>
                    <a:lumOff val="40000"/>
                    <a:alpha val="25000"/>
                  </a:schemeClr>
                </a:solidFill>
                <a:latin typeface="Microsoft Yahei"/>
                <a:ea typeface="Microsoft Yahei"/>
                <a:cs typeface="Microsoft Yahei"/>
              </a:rPr>
              <a:t>章節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" y="2312972"/>
            <a:ext cx="5146550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智慧酒店的發展趨勢與挑戰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7280" y="732965"/>
            <a:ext cx="8329129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sz="7650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or 2"/>
          <p:cNvCxnSpPr/>
          <p:nvPr/>
        </p:nvCxnSpPr>
        <p:spPr>
          <a:xfrm>
            <a:off x="1209188" y="1082466"/>
            <a:ext cx="0" cy="5775534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oval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AutoShape 3"/>
          <p:cNvSpPr/>
          <p:nvPr/>
        </p:nvSpPr>
        <p:spPr>
          <a:xfrm>
            <a:off x="873196" y="1332346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88282" y="1447432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52036" y="1308906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 rot="-5400000">
            <a:off x="1919801" y="147390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2152036" y="306732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 rot="-5400000">
            <a:off x="1919801" y="3232320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152036" y="4825747"/>
            <a:ext cx="9189734" cy="644550"/>
          </a:xfrm>
          <a:prstGeom prst="roundRect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 rot="-5400000">
            <a:off x="1919801" y="4990741"/>
            <a:ext cx="276816" cy="314563"/>
          </a:xfrm>
          <a:prstGeom prst="triangl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2272111" y="133234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數位化程度將進一步加深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60628" y="2068171"/>
            <a:ext cx="8972550" cy="76378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智慧酒店一個高效的資訊系統來支援日常營運需要，包括客戶管理、能源管理、環境控制等。隨著技術的發展，數位化程度將進一步提升，使得飯店能夠更好地滿足客戶需求，提高客戶滿意度度。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92537" y="3112406"/>
            <a:ext cx="8763000" cy="55439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個人化服務將成主流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0628" y="3840062"/>
            <a:ext cx="8972550" cy="76353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智慧飯店將更加重視提供個人化服務體驗，從而滿足客戶的需求。例如，透過智慧型裝置、大數據分析等，飯店可以更了解顧客喜好，客製化個人化的服務。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9113" y="4825747"/>
            <a:ext cx="8766979" cy="6445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150000"/>
              </a:lnSpc>
            </a:pPr>
            <a:r>
              <a:rPr lang="zh-TW" sz="1800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標準化程度將持續提高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0628" y="5562499"/>
            <a:ext cx="8972550" cy="76498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>
              <a:lnSpc>
                <a:spcPct val="14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未來，智慧酒店將更加重視自動化程度，引進更多的智慧設備和技術，如智慧音響、智慧燈泡、智慧安防等，使飯店更加智慧化和自動化。</a:t>
            </a:r>
          </a:p>
        </p:txBody>
      </p:sp>
      <p:sp>
        <p:nvSpPr>
          <p:cNvPr id="17" name="AutoShape 17"/>
          <p:cNvSpPr/>
          <p:nvPr/>
        </p:nvSpPr>
        <p:spPr>
          <a:xfrm>
            <a:off x="873196" y="306732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988282" y="318241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873196" y="4825747"/>
            <a:ext cx="669478" cy="669478"/>
          </a:xfrm>
          <a:prstGeom prst="ellipse">
            <a:avLst/>
          </a:prstGeom>
          <a:solidFill>
            <a:schemeClr val="accent2">
              <a:alpha val="42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988282" y="4940833"/>
            <a:ext cx="439305" cy="43930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grpSp>
        <p:nvGrpSpPr>
          <p:cNvPr id="21" name="Group 21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2" name="AutoShape 22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智慧酒店的發展趨勢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652335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</p:spPr>
      </p:sp>
      <p:sp>
        <p:nvSpPr>
          <p:cNvPr id="3" name="AutoShape 3"/>
          <p:cNvSpPr/>
          <p:nvPr/>
        </p:nvSpPr>
        <p:spPr>
          <a:xfrm>
            <a:off x="8652335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</p:spPr>
      </p:sp>
      <p:sp>
        <p:nvSpPr>
          <p:cNvPr id="4" name="AutoShape 4"/>
          <p:cNvSpPr/>
          <p:nvPr/>
        </p:nvSpPr>
        <p:spPr>
          <a:xfrm>
            <a:off x="5029936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</p:spPr>
      </p:sp>
      <p:sp>
        <p:nvSpPr>
          <p:cNvPr id="5" name="AutoShape 5"/>
          <p:cNvSpPr/>
          <p:nvPr/>
        </p:nvSpPr>
        <p:spPr>
          <a:xfrm>
            <a:off x="5029936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</p:spPr>
      </p:sp>
      <p:sp>
        <p:nvSpPr>
          <p:cNvPr id="6" name="AutoShape 6"/>
          <p:cNvSpPr/>
          <p:nvPr/>
        </p:nvSpPr>
        <p:spPr>
          <a:xfrm>
            <a:off x="1407538" y="1979346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30000"/>
                </a:schemeClr>
              </a:gs>
              <a:gs pos="100000">
                <a:schemeClr val="accent1">
                  <a:alpha val="30000"/>
                </a:schemeClr>
              </a:gs>
            </a:gsLst>
            <a:lin ang="4500000"/>
          </a:gradFill>
        </p:spPr>
      </p:sp>
      <p:sp>
        <p:nvSpPr>
          <p:cNvPr id="7" name="AutoShape 7"/>
          <p:cNvSpPr/>
          <p:nvPr/>
        </p:nvSpPr>
        <p:spPr>
          <a:xfrm>
            <a:off x="1407538" y="1821557"/>
            <a:ext cx="2132128" cy="388730"/>
          </a:xfrm>
          <a:prstGeom prst="ellipse">
            <a:avLst/>
          </a:prstGeom>
          <a:gradFill>
            <a:gsLst>
              <a:gs pos="0">
                <a:schemeClr val="lt1"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4500000"/>
          </a:gradFill>
        </p:spPr>
      </p:sp>
      <p:sp>
        <p:nvSpPr>
          <p:cNvPr id="8" name="TextBox 8"/>
          <p:cNvSpPr txBox="1"/>
          <p:nvPr/>
        </p:nvSpPr>
        <p:spPr>
          <a:xfrm>
            <a:off x="1015607" y="2516039"/>
            <a:ext cx="2962275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資料安全和隱私保護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94842" y="3555750"/>
            <a:ext cx="3008046" cy="1844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隨著數位化程度的提高，資料安全和隱私保護成為智慧飯店面臨的重要挑戰。飯店需要採取嚴格的措施來保護客戶隱私和資料安全，避免資料外洩帶來的風險。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638006" y="2516039"/>
            <a:ext cx="2962275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技術更新和升級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723754" y="3555750"/>
            <a:ext cx="3008046" cy="1844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智慧酒店不斷更新和升級技術，需要適應不斷變化的市場需求。這需要飯店投入大量的人力物力，同時也需要員工不斷學習和掌握新的技術知識。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60404" y="2516039"/>
            <a:ext cx="2962275" cy="11334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人工智障問題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361301" y="3555750"/>
            <a:ext cx="3008046" cy="184404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儘管人工智慧技術在智慧酒店的應用越來越廣泛，但仍存在一些問題，例如人工智慧理解不準確、決策不夠智慧等。這些問題需要在實踐中不斷改進和解決。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480607" y="1020470"/>
            <a:ext cx="1990725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TW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37367" y="1020470"/>
            <a:ext cx="2114550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TW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724677" y="1059557"/>
            <a:ext cx="1990725" cy="153352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TW" sz="577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8" name="AutoShape 18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智慧飯店面臨的挑戰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10528" y="1542295"/>
            <a:ext cx="480060" cy="382734"/>
          </a:xfrm>
          <a:prstGeom prst="rect">
            <a:avLst/>
          </a:prstGeom>
          <a:solidFill>
            <a:schemeClr val="accent1">
              <a:lumMod val="75000"/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511480" y="3223760"/>
            <a:ext cx="478346" cy="39941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6511480" y="4805669"/>
            <a:ext cx="478346" cy="413650"/>
          </a:xfrm>
          <a:prstGeom prst="rect">
            <a:avLst/>
          </a:prstGeom>
          <a:solidFill>
            <a:schemeClr val="accent1">
              <a:lumMod val="60000"/>
              <a:lumOff val="40000"/>
              <a:alpha val="100000"/>
            </a:schemeClr>
          </a:solidFill>
        </p:spPr>
      </p:sp>
      <p:grpSp>
        <p:nvGrpSpPr>
          <p:cNvPr id="5" name="Group 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" name="AutoShape 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智慧酒店的未來展望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384512" y="2015068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12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未來智慧飯店將更重視客戶體驗的優化，透過客製化、個人化的服務提升顧客滿意度。例如，透過智慧分析顧客行為和偏好，提供更符合顧客需求的服務體驗。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116604" y="3155950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酒店營運將更加高效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510528" y="3652633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2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智慧酒店將透過數位化和標準化的手段提高飯店的營運效率，降低成本。例如，透過智慧能源管理，實現能源的最佳化使用，降低能耗成本。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116604" y="4743284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酒店業將更加開放合作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510528" y="5239966"/>
            <a:ext cx="5082159" cy="1071601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l">
              <a:lnSpc>
                <a:spcPct val="186000"/>
              </a:lnSpc>
            </a:pPr>
            <a:r>
              <a:rPr lang="zh-TW" sz="1275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未來智慧酒店將更重視與相關產業的開放合作，如旅遊、文化、餐飲等。透過合作可以提供更全面的服務體驗，增強飯店的競爭力。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116604" y="1472796"/>
            <a:ext cx="4476083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l">
              <a:lnSpc>
                <a:spcPct val="150000"/>
              </a:lnSpc>
            </a:pPr>
            <a:r>
              <a:rPr lang="zh-TW" sz="17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客戶體驗將更加優化</a:t>
            </a:r>
          </a:p>
        </p:txBody>
      </p:sp>
      <p:sp>
        <p:nvSpPr>
          <p:cNvPr id="33" name="AutoShape 33"/>
          <p:cNvSpPr/>
          <p:nvPr/>
        </p:nvSpPr>
        <p:spPr>
          <a:xfrm>
            <a:off x="616886" y="1350481"/>
            <a:ext cx="4929007" cy="4929007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34" name="AutoShape 34"/>
          <p:cNvSpPr/>
          <p:nvPr/>
        </p:nvSpPr>
        <p:spPr>
          <a:xfrm>
            <a:off x="1224015" y="1957609"/>
            <a:ext cx="3714750" cy="3714750"/>
          </a:xfrm>
          <a:prstGeom prst="ellipse">
            <a:avLst/>
          </a:prstGeom>
          <a:solidFill>
            <a:schemeClr val="accent1">
              <a:alpha val="30000"/>
            </a:schemeClr>
          </a:solidFill>
        </p:spPr>
      </p:sp>
      <p:sp>
        <p:nvSpPr>
          <p:cNvPr id="35" name="AutoShape 35"/>
          <p:cNvSpPr/>
          <p:nvPr/>
        </p:nvSpPr>
        <p:spPr>
          <a:xfrm>
            <a:off x="1795515" y="2529109"/>
            <a:ext cx="2571750" cy="2571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6" name="Freeform 36"/>
          <p:cNvSpPr/>
          <p:nvPr/>
        </p:nvSpPr>
        <p:spPr>
          <a:xfrm>
            <a:off x="2533112" y="3266707"/>
            <a:ext cx="1096555" cy="109655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67640" y="0"/>
                </a:moveTo>
                <a:lnTo>
                  <a:pt x="182880" y="0"/>
                </a:lnTo>
                <a:lnTo>
                  <a:pt x="182880" y="45720"/>
                </a:lnTo>
                <a:lnTo>
                  <a:pt x="228600" y="152400"/>
                </a:lnTo>
                <a:lnTo>
                  <a:pt x="228600" y="274320"/>
                </a:lnTo>
                <a:cubicBezTo>
                  <a:pt x="228600" y="291151"/>
                  <a:pt x="214951" y="304800"/>
                  <a:pt x="198120" y="304800"/>
                </a:cubicBezTo>
                <a:lnTo>
                  <a:pt x="198120" y="304800"/>
                </a:lnTo>
                <a:lnTo>
                  <a:pt x="76200" y="304800"/>
                </a:lnTo>
                <a:cubicBezTo>
                  <a:pt x="59436" y="304800"/>
                  <a:pt x="40996" y="291998"/>
                  <a:pt x="35052" y="276149"/>
                </a:cubicBezTo>
                <a:lnTo>
                  <a:pt x="0" y="182880"/>
                </a:lnTo>
                <a:lnTo>
                  <a:pt x="0" y="152400"/>
                </a:lnTo>
                <a:cubicBezTo>
                  <a:pt x="0" y="135569"/>
                  <a:pt x="13649" y="121920"/>
                  <a:pt x="30480" y="121920"/>
                </a:cubicBezTo>
                <a:lnTo>
                  <a:pt x="30480" y="121920"/>
                </a:lnTo>
                <a:lnTo>
                  <a:pt x="137160" y="121920"/>
                </a:lnTo>
                <a:lnTo>
                  <a:pt x="137160" y="30480"/>
                </a:lnTo>
                <a:cubicBezTo>
                  <a:pt x="137160" y="13649"/>
                  <a:pt x="150809" y="0"/>
                  <a:pt x="167640" y="0"/>
                </a:cubicBezTo>
                <a:lnTo>
                  <a:pt x="167640" y="0"/>
                </a:lnTo>
                <a:close/>
                <a:moveTo>
                  <a:pt x="259080" y="152400"/>
                </a:moveTo>
                <a:lnTo>
                  <a:pt x="304800" y="152400"/>
                </a:lnTo>
                <a:lnTo>
                  <a:pt x="304800" y="304800"/>
                </a:lnTo>
                <a:lnTo>
                  <a:pt x="259080" y="304800"/>
                </a:lnTo>
                <a:lnTo>
                  <a:pt x="259080" y="1524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28666" y="988424"/>
            <a:ext cx="6260287" cy="207378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027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謝謝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905415" y="3204732"/>
            <a:ext cx="3770985" cy="84848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感謝觀看</a:t>
            </a:r>
          </a:p>
        </p:txBody>
      </p:sp>
      <p:sp>
        <p:nvSpPr>
          <p:cNvPr id="4" name="AutoShape 4"/>
          <p:cNvSpPr/>
          <p:nvPr/>
        </p:nvSpPr>
        <p:spPr>
          <a:xfrm>
            <a:off x="1233634" y="3352820"/>
            <a:ext cx="522732" cy="522732"/>
          </a:xfrm>
          <a:prstGeom prst="donut">
            <a:avLst/>
          </a:prstGeom>
          <a:solidFill>
            <a:schemeClr val="accent2">
              <a:lumMod val="75000"/>
              <a:alpha val="100000"/>
            </a:scheme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280" y="4506593"/>
            <a:ext cx="857696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7650" b="1">
                <a:solidFill>
                  <a:schemeClr val="accent1">
                    <a:lumMod val="60000"/>
                    <a:lumOff val="40000"/>
                    <a:alpha val="25000"/>
                  </a:schemeClr>
                </a:solidFill>
                <a:latin typeface="Microsoft Yahei"/>
                <a:ea typeface="Microsoft Yahei"/>
                <a:cs typeface="Microsoft Yahei"/>
              </a:rPr>
              <a:t>章節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" y="2312972"/>
            <a:ext cx="5146550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智慧酒店概述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7280" y="732965"/>
            <a:ext cx="8329129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sz="7650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70000"/>
          </a:blip>
          <a:srcRect l="16667" r="16667"/>
          <a:stretch>
            <a:fillRect/>
          </a:stretch>
        </p:blipFill>
        <p:spPr>
          <a:xfrm>
            <a:off x="939482" y="1415327"/>
            <a:ext cx="4843296" cy="4843295"/>
          </a:xfrm>
          <a:prstGeom prst="round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261748" y="1415327"/>
            <a:ext cx="4760228" cy="1524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智慧酒店是透過採用資訊化、數位化和改造等技術手段，對飯店的各項服務和功能進行全面優化和升級，為賓客提供更便利、舒適、安全和個人化的住宿體驗。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261748" y="3711304"/>
            <a:ext cx="4760228" cy="15240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TW" sz="135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智慧酒店需要藉助資訊化平台，透過數據分析挖掘顧客需求，對飯店內部管理和外部服務進行全面優化，提升飯店的核心競爭力。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6" name="AutoShape 6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8" name="AutoShape 8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9" name="AutoShape 9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智慧酒店的概念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485416" y="3075841"/>
            <a:ext cx="1954703" cy="1969616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660673" y="3426081"/>
            <a:ext cx="2699191" cy="271978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288494" y="1513149"/>
            <a:ext cx="1721774" cy="1721774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280421" y="2711491"/>
            <a:ext cx="3039989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在90年代，高級飯店嘗試引進自動化控制系統、客房服務終端機等設備，提升檔次和服務水準。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5399254" y="1623909"/>
            <a:ext cx="1500254" cy="1500254"/>
          </a:xfrm>
          <a:prstGeom prst="ellipse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13814" y="2226284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r"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智慧飯店起源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0757" y="1971492"/>
            <a:ext cx="3121877" cy="1287399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隨著資訊科技進步，智慧飯店快速發展，網路公司進軍飯店業，利用智慧客房、臉部辨識等技術提升程度與使用者體驗。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300757" y="1513149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21世紀發展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 l="21875" r="21875"/>
          <a:stretch>
            <a:fillRect/>
          </a:stretch>
        </p:blipFill>
        <p:spPr>
          <a:xfrm>
            <a:off x="5820154" y="3595858"/>
            <a:ext cx="2380229" cy="2380229"/>
          </a:xfrm>
          <a:prstGeom prst="ellipse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 l="12134" r="12134"/>
          <a:stretch>
            <a:fillRect/>
          </a:stretch>
        </p:blipFill>
        <p:spPr>
          <a:xfrm>
            <a:off x="3637042" y="3234923"/>
            <a:ext cx="1651452" cy="1651452"/>
          </a:xfrm>
          <a:prstGeom prst="ellipse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8621512" y="4777233"/>
            <a:ext cx="3219450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智慧酒店的發展得到政府和企業的廣泛關注與支持，成為旅遊業和資訊產業的重要發展方向。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621512" y="4318890"/>
            <a:ext cx="2703493" cy="398526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77000"/>
              </a:lnSpc>
            </a:pPr>
            <a:r>
              <a:rPr lang="zh-TW" sz="23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政府和企業關注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15" name="AutoShape 15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智慧酒店的發展歷程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1837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r>
              <a:rPr lang="zh-TW" sz="2940">
                <a:solidFill>
                  <a:srgbClr val="FFFFFF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4376738" y="3721608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7771733" y="1604867"/>
            <a:ext cx="3394996" cy="2116741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2638" b="2638"/>
          <a:stretch>
            <a:fillRect/>
          </a:stretch>
        </p:blipFill>
        <p:spPr>
          <a:xfrm>
            <a:off x="981837" y="3694465"/>
            <a:ext cx="3394942" cy="2143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3176" b="3176"/>
          <a:stretch>
            <a:fillRect/>
          </a:stretch>
        </p:blipFill>
        <p:spPr>
          <a:xfrm>
            <a:off x="4376812" y="1577730"/>
            <a:ext cx="3394942" cy="21438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2638" b="2638"/>
          <a:stretch>
            <a:fillRect/>
          </a:stretch>
        </p:blipFill>
        <p:spPr>
          <a:xfrm>
            <a:off x="7771733" y="3721608"/>
            <a:ext cx="3394942" cy="2143864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9" name="AutoShape 9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0" name="AutoShape 10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1" name="AutoShape 11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2" name="AutoShape 12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3" name="AutoShape 13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4" name="AutoShape 14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15" name="AutoShape 15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16" name="AutoShape 16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17" name="AutoShape 17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18" name="AutoShape 18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19" name="AutoShape 19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0" name="AutoShape 20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1" name="AutoShape 21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智慧酒店的優點和特點</a:t>
              </a:r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81837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提高飯店服務水平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90562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智慧飯店運用標準化技術，提供個人化服務，滿足賓客需求，提升服務體驗。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376833" y="3748751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提高飯店管理效率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485558" y="4183504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透過資訊化平台實現資料分析與挖掘，即時監控經營狀況，提高管理效率。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1733" y="1604867"/>
            <a:ext cx="3394996" cy="49033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TW" sz="1725" b="1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推動重點創新發展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880459" y="2039620"/>
            <a:ext cx="3286271" cy="1654845"/>
          </a:xfrm>
          <a:prstGeom prst="rect">
            <a:avLst/>
          </a:prstGeom>
        </p:spPr>
        <p:txBody>
          <a:bodyPr vert="horz" wrap="square" lIns="66008" tIns="33052" rIns="66008" bIns="33052" rtlCol="0" anchor="ctr" anchorCtr="1">
            <a:normAutofit/>
          </a:bodyPr>
          <a:lstStyle/>
          <a:p>
            <a:pPr algn="l">
              <a:lnSpc>
                <a:spcPct val="187000"/>
              </a:lnSpc>
            </a:pPr>
            <a:r>
              <a:rPr lang="zh-TW" sz="1500">
                <a:solidFill>
                  <a:srgbClr val="FFFDFD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智慧酒店不僅提升飯店服務質量，也推動旅遊業創新發展，提升資訊化和轉型水準。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7280" y="4506593"/>
            <a:ext cx="8576967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7650" b="1">
                <a:solidFill>
                  <a:schemeClr val="accent1">
                    <a:lumMod val="60000"/>
                    <a:lumOff val="40000"/>
                    <a:alpha val="25000"/>
                  </a:schemeClr>
                </a:solidFill>
                <a:latin typeface="Microsoft Yahei"/>
                <a:ea typeface="Microsoft Yahei"/>
                <a:cs typeface="Microsoft Yahei"/>
              </a:rPr>
              <a:t>章節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97280" y="2312972"/>
            <a:ext cx="5146550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</a:pPr>
            <a:r>
              <a:rPr lang="zh-TW" sz="3825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智慧飯店的硬體設施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97280" y="732965"/>
            <a:ext cx="8329129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zh-TW" sz="7650" b="1">
                <a:solidFill>
                  <a:schemeClr val="l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2974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AutoShape 3"/>
          <p:cNvSpPr/>
          <p:nvPr/>
        </p:nvSpPr>
        <p:spPr>
          <a:xfrm>
            <a:off x="4367942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AutoShape 4"/>
          <p:cNvSpPr/>
          <p:nvPr/>
        </p:nvSpPr>
        <p:spPr>
          <a:xfrm>
            <a:off x="8133696" y="2746815"/>
            <a:ext cx="3456116" cy="3055762"/>
          </a:xfrm>
          <a:prstGeom prst="roundRect">
            <a:avLst>
              <a:gd name="adj" fmla="val 12500"/>
            </a:avLst>
          </a:prstGeom>
          <a:solidFill>
            <a:schemeClr val="lt1">
              <a:alpha val="100000"/>
            </a:schemeClr>
          </a:solidFill>
          <a:ln w="19050">
            <a:solidFill>
              <a:schemeClr val="accent1">
                <a:alpha val="100000"/>
              </a:schemeClr>
            </a:solidFill>
            <a:prstDash val="solid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5"/>
          <p:cNvSpPr/>
          <p:nvPr/>
        </p:nvSpPr>
        <p:spPr>
          <a:xfrm rot="-2700000" flipH="1" flipV="1">
            <a:off x="5274866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583677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安全等級高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613687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智慧門鎖採用高強度材料製作，擁有防撬、防盜感應、防非法複製鑰匙等安全措施，確保客人的安全。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5818204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 rot="-2700000" flipH="1" flipV="1">
            <a:off x="1499898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TextBox 10"/>
          <p:cNvSpPr txBox="1"/>
          <p:nvPr/>
        </p:nvSpPr>
        <p:spPr>
          <a:xfrm>
            <a:off x="808710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多種開鎖方式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38719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除了傳統的按鍵開鎖方式外，智慧門鎖還支援透過手機APP、密碼、刷臉等方式開鎖，方便不同類型的客人使用。</a:t>
            </a:r>
          </a:p>
        </p:txBody>
      </p:sp>
      <p:sp>
        <p:nvSpPr>
          <p:cNvPr id="12" name="AutoShape 12"/>
          <p:cNvSpPr/>
          <p:nvPr/>
        </p:nvSpPr>
        <p:spPr>
          <a:xfrm>
            <a:off x="2043236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 rot="-2700000" flipH="1" flipV="1">
            <a:off x="9040620" y="1333321"/>
            <a:ext cx="1642268" cy="1642268"/>
          </a:xfrm>
          <a:prstGeom prst="teardrop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349432" y="3404616"/>
            <a:ext cx="3024645" cy="32175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64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自動更新功能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379441" y="3923118"/>
            <a:ext cx="2964626" cy="158000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智慧門鎖具備增加自動更新功能，可隨時更新最新版本軟體以安全性並提高開鎖的效率。</a:t>
            </a:r>
          </a:p>
        </p:txBody>
      </p:sp>
      <p:sp>
        <p:nvSpPr>
          <p:cNvPr id="16" name="AutoShape 16"/>
          <p:cNvSpPr/>
          <p:nvPr/>
        </p:nvSpPr>
        <p:spPr>
          <a:xfrm>
            <a:off x="9583957" y="5524781"/>
            <a:ext cx="555593" cy="81705"/>
          </a:xfrm>
          <a:prstGeom prst="roundRect">
            <a:avLst>
              <a:gd name="adj" fmla="val 12500"/>
            </a:avLst>
          </a:prstGeom>
          <a:solidFill>
            <a:schemeClr val="accent2">
              <a:alpha val="100000"/>
            </a:scheme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/>
          </a:blip>
          <a:srcRect l="16667" r="16667"/>
          <a:stretch>
            <a:fillRect/>
          </a:stretch>
        </p:blipFill>
        <p:spPr>
          <a:xfrm>
            <a:off x="1583319" y="1416742"/>
            <a:ext cx="1475427" cy="1475427"/>
          </a:xfrm>
          <a:prstGeom prst="ellipse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alphaModFix/>
          </a:blip>
          <a:srcRect l="12500" r="12500"/>
          <a:stretch>
            <a:fillRect/>
          </a:stretch>
        </p:blipFill>
        <p:spPr>
          <a:xfrm>
            <a:off x="5358287" y="1416742"/>
            <a:ext cx="1475427" cy="1475427"/>
          </a:xfrm>
          <a:prstGeom prst="ellipse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5">
            <a:alphaModFix/>
          </a:blip>
          <a:srcRect l="16675" r="16675"/>
          <a:stretch>
            <a:fillRect/>
          </a:stretch>
        </p:blipFill>
        <p:spPr>
          <a:xfrm>
            <a:off x="9121095" y="1416742"/>
            <a:ext cx="1475427" cy="1475427"/>
          </a:xfrm>
          <a:prstGeom prst="ellipse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1" name="AutoShape 21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2" name="AutoShape 22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3" name="AutoShape 23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4" name="AutoShape 24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25" name="AutoShape 25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26" name="AutoShape 26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7" name="AutoShape 27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智慧門鎖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0089" y="1514981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3" name="TextBox 3"/>
          <p:cNvSpPr txBox="1"/>
          <p:nvPr/>
        </p:nvSpPr>
        <p:spPr>
          <a:xfrm>
            <a:off x="990089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透過手機APP或語音控制，可以調整房間內的光線強度和顏色，提供舒適的住宿環境。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90089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智能調節光線</a:t>
            </a:r>
          </a:p>
        </p:txBody>
      </p:sp>
      <p:cxnSp>
        <p:nvCxnSpPr>
          <p:cNvPr id="5" name="Connector 5"/>
          <p:cNvCxnSpPr/>
          <p:nvPr/>
        </p:nvCxnSpPr>
        <p:spPr>
          <a:xfrm>
            <a:off x="1095003" y="4507169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" name="Connector 6"/>
          <p:cNvCxnSpPr/>
          <p:nvPr/>
        </p:nvCxnSpPr>
        <p:spPr>
          <a:xfrm>
            <a:off x="3569918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7" name="Freeform 7"/>
          <p:cNvSpPr/>
          <p:nvPr/>
        </p:nvSpPr>
        <p:spPr>
          <a:xfrm>
            <a:off x="3687773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671297" y="1454147"/>
            <a:ext cx="932011" cy="932011"/>
          </a:xfrm>
          <a:prstGeom prst="ellipse">
            <a:avLst/>
          </a:prstGeom>
          <a:solidFill>
            <a:schemeClr val="accent2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 l="16667" r="16667"/>
          <a:stretch>
            <a:fillRect/>
          </a:stretch>
        </p:blipFill>
        <p:spPr>
          <a:xfrm>
            <a:off x="5039938" y="1393187"/>
            <a:ext cx="2231507" cy="2231507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4671297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預設場景</a:t>
            </a:r>
          </a:p>
        </p:txBody>
      </p:sp>
      <p:cxnSp>
        <p:nvCxnSpPr>
          <p:cNvPr id="11" name="Connector 11"/>
          <p:cNvCxnSpPr/>
          <p:nvPr/>
        </p:nvCxnSpPr>
        <p:spPr>
          <a:xfrm>
            <a:off x="4776211" y="4446335"/>
            <a:ext cx="2676821" cy="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2" name="Connector 12"/>
          <p:cNvCxnSpPr/>
          <p:nvPr/>
        </p:nvCxnSpPr>
        <p:spPr>
          <a:xfrm>
            <a:off x="7251125" y="4041523"/>
            <a:ext cx="207264" cy="0"/>
          </a:xfrm>
          <a:prstGeom prst="line">
            <a:avLst/>
          </a:prstGeom>
          <a:ln w="38100">
            <a:solidFill>
              <a:schemeClr val="accent2"/>
            </a:solidFill>
            <a:prstDash val="solid"/>
            <a:headEnd type="none"/>
            <a:tailEnd type="none"/>
          </a:ln>
        </p:spPr>
        <p:style>
          <a:lnRef idx="0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13" name="Freeform 13"/>
          <p:cNvSpPr/>
          <p:nvPr/>
        </p:nvSpPr>
        <p:spPr>
          <a:xfrm>
            <a:off x="7368981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8373015" y="1454147"/>
            <a:ext cx="932011" cy="932011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4"/>
          <a:srcRect l="17067" r="17067"/>
          <a:stretch>
            <a:fillRect/>
          </a:stretch>
        </p:blipFill>
        <p:spPr>
          <a:xfrm>
            <a:off x="8741656" y="1393187"/>
            <a:ext cx="2231507" cy="2231507"/>
          </a:xfrm>
          <a:prstGeom prst="ellipse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8373015" y="3829496"/>
            <a:ext cx="2409825" cy="44767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>
              <a:lnSpc>
                <a:spcPct val="96000"/>
              </a:lnSpc>
            </a:pPr>
            <a:r>
              <a:rPr lang="zh-TW" sz="2025" b="1">
                <a:solidFill>
                  <a:schemeClr val="accent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節能環保</a:t>
            </a:r>
          </a:p>
        </p:txBody>
      </p:sp>
      <p:cxnSp>
        <p:nvCxnSpPr>
          <p:cNvPr id="17" name="Connector 17"/>
          <p:cNvCxnSpPr/>
          <p:nvPr/>
        </p:nvCxnSpPr>
        <p:spPr>
          <a:xfrm>
            <a:off x="8477928" y="4446335"/>
            <a:ext cx="2676821" cy="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Connector 18"/>
          <p:cNvCxnSpPr/>
          <p:nvPr/>
        </p:nvCxnSpPr>
        <p:spPr>
          <a:xfrm>
            <a:off x="10952843" y="4041523"/>
            <a:ext cx="207264" cy="0"/>
          </a:xfrm>
          <a:prstGeom prst="line">
            <a:avLst/>
          </a:prstGeom>
          <a:ln w="38100">
            <a:solidFill>
              <a:schemeClr val="accent1"/>
            </a:solidFill>
            <a:prstDash val="solid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Freeform 19"/>
          <p:cNvSpPr/>
          <p:nvPr/>
        </p:nvSpPr>
        <p:spPr>
          <a:xfrm>
            <a:off x="11070699" y="3947812"/>
            <a:ext cx="151723" cy="187422"/>
          </a:xfrm>
          <a:custGeom>
            <a:avLst/>
            <a:gdLst/>
            <a:ahLst/>
            <a:cxnLst/>
            <a:rect l="l" t="t" r="r" b="b"/>
            <a:pathLst>
              <a:path w="1905000" h="1905000">
                <a:moveTo>
                  <a:pt x="0" y="0"/>
                </a:moveTo>
                <a:lnTo>
                  <a:pt x="762000" y="0"/>
                </a:lnTo>
                <a:lnTo>
                  <a:pt x="1905000" y="952500"/>
                </a:lnTo>
                <a:lnTo>
                  <a:pt x="762000" y="1905000"/>
                </a:lnTo>
                <a:lnTo>
                  <a:pt x="0" y="1905000"/>
                </a:lnTo>
                <a:lnTo>
                  <a:pt x="1143000" y="9525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5"/>
          <a:srcRect l="16667" r="16667"/>
          <a:stretch>
            <a:fillRect/>
          </a:stretch>
        </p:blipFill>
        <p:spPr>
          <a:xfrm>
            <a:off x="1358558" y="1454147"/>
            <a:ext cx="2231507" cy="2231507"/>
          </a:xfrm>
          <a:prstGeom prst="ellipse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4671297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智慧照明系統預設支援多種場景，如睡眠、閱讀和喚醒等，根據不同的需求自動調節燈光模式。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373015" y="4677159"/>
            <a:ext cx="2409825" cy="104775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just">
              <a:lnSpc>
                <a:spcPct val="96000"/>
              </a:lnSpc>
            </a:pPr>
            <a:r>
              <a:rPr lang="zh-TW" sz="1500">
                <a:solidFill>
                  <a:schemeClr val="dk1">
                    <a:alpha val="100000"/>
                  </a:schemeClr>
                </a:solidFill>
                <a:latin typeface="Microsoft Yahei"/>
                <a:ea typeface="Microsoft Yahei"/>
                <a:cs typeface="Microsoft Yahei"/>
              </a:rPr>
              <a:t>智慧照明系統可以根據需求自動調整燈光亮度，節省能源的同時也保護了客人的視力。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92065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690347" y="1604894"/>
            <a:ext cx="578298" cy="437007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02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80564" y="1604894"/>
            <a:ext cx="581025" cy="457200"/>
          </a:xfrm>
          <a:prstGeom prst="rect">
            <a:avLst/>
          </a:prstGeom>
        </p:spPr>
        <p:txBody>
          <a:bodyPr vert="horz" wrap="square" lIns="114300" tIns="57150" rIns="114300" bIns="57150" rtlCol="0" anchor="ctr" anchorCtr="1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lang="zh-TW" sz="2025" b="1">
                <a:solidFill>
                  <a:srgbClr val="FFFFFF">
                    <a:alpha val="100000"/>
                  </a:srgbClr>
                </a:solidFill>
                <a:latin typeface="Microsoft Yahei"/>
                <a:ea typeface="Microsoft Yahei"/>
                <a:cs typeface="Microsoft Yahei"/>
              </a:rPr>
              <a:t>01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454963" y="93878"/>
            <a:ext cx="10641129" cy="914400"/>
            <a:chOff x="454963" y="93878"/>
            <a:chExt cx="10641129" cy="914400"/>
          </a:xfrm>
        </p:grpSpPr>
        <p:sp>
          <p:nvSpPr>
            <p:cNvPr id="27" name="AutoShape 27"/>
            <p:cNvSpPr/>
            <p:nvPr/>
          </p:nvSpPr>
          <p:spPr>
            <a:xfrm>
              <a:off x="454963" y="331168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28" name="AutoShape 28"/>
            <p:cNvSpPr/>
            <p:nvPr/>
          </p:nvSpPr>
          <p:spPr>
            <a:xfrm>
              <a:off x="575049" y="337743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29" name="AutoShape 29"/>
            <p:cNvSpPr/>
            <p:nvPr/>
          </p:nvSpPr>
          <p:spPr>
            <a:xfrm>
              <a:off x="689125" y="339460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0" name="AutoShape 30"/>
            <p:cNvSpPr/>
            <p:nvPr/>
          </p:nvSpPr>
          <p:spPr>
            <a:xfrm>
              <a:off x="799768" y="348430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1" name="AutoShape 31"/>
            <p:cNvSpPr/>
            <p:nvPr/>
          </p:nvSpPr>
          <p:spPr>
            <a:xfrm>
              <a:off x="904945" y="344297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2" name="AutoShape 32"/>
            <p:cNvSpPr/>
            <p:nvPr/>
          </p:nvSpPr>
          <p:spPr>
            <a:xfrm>
              <a:off x="454963" y="448942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3" name="AutoShape 33"/>
            <p:cNvSpPr/>
            <p:nvPr/>
          </p:nvSpPr>
          <p:spPr>
            <a:xfrm>
              <a:off x="575049" y="455517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4" name="AutoShape 34"/>
            <p:cNvSpPr/>
            <p:nvPr/>
          </p:nvSpPr>
          <p:spPr>
            <a:xfrm>
              <a:off x="689125" y="457233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35" name="AutoShape 35"/>
            <p:cNvSpPr/>
            <p:nvPr/>
          </p:nvSpPr>
          <p:spPr>
            <a:xfrm>
              <a:off x="799768" y="466203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36" name="AutoShape 36"/>
            <p:cNvSpPr/>
            <p:nvPr/>
          </p:nvSpPr>
          <p:spPr>
            <a:xfrm>
              <a:off x="904945" y="462070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37" name="AutoShape 37"/>
            <p:cNvSpPr/>
            <p:nvPr/>
          </p:nvSpPr>
          <p:spPr>
            <a:xfrm>
              <a:off x="454963" y="566715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38" name="AutoShape 38"/>
            <p:cNvSpPr/>
            <p:nvPr/>
          </p:nvSpPr>
          <p:spPr>
            <a:xfrm>
              <a:off x="575049" y="573291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39" name="AutoShape 39"/>
            <p:cNvSpPr/>
            <p:nvPr/>
          </p:nvSpPr>
          <p:spPr>
            <a:xfrm>
              <a:off x="689125" y="575007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0" name="AutoShape 40"/>
            <p:cNvSpPr/>
            <p:nvPr/>
          </p:nvSpPr>
          <p:spPr>
            <a:xfrm>
              <a:off x="799768" y="583977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1" name="AutoShape 41"/>
            <p:cNvSpPr/>
            <p:nvPr/>
          </p:nvSpPr>
          <p:spPr>
            <a:xfrm>
              <a:off x="904945" y="579844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2" name="AutoShape 42"/>
            <p:cNvSpPr/>
            <p:nvPr/>
          </p:nvSpPr>
          <p:spPr>
            <a:xfrm>
              <a:off x="454963" y="684489"/>
              <a:ext cx="84147" cy="84147"/>
            </a:xfrm>
            <a:prstGeom prst="ellipse">
              <a:avLst/>
            </a:prstGeom>
            <a:solidFill>
              <a:schemeClr val="accent1">
                <a:alpha val="100000"/>
              </a:schemeClr>
            </a:solidFill>
          </p:spPr>
        </p:sp>
        <p:sp>
          <p:nvSpPr>
            <p:cNvPr id="43" name="AutoShape 43"/>
            <p:cNvSpPr/>
            <p:nvPr/>
          </p:nvSpPr>
          <p:spPr>
            <a:xfrm>
              <a:off x="575049" y="691064"/>
              <a:ext cx="78137" cy="78137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</p:spPr>
        </p:sp>
        <p:sp>
          <p:nvSpPr>
            <p:cNvPr id="44" name="AutoShape 44"/>
            <p:cNvSpPr/>
            <p:nvPr/>
          </p:nvSpPr>
          <p:spPr>
            <a:xfrm>
              <a:off x="689125" y="692781"/>
              <a:ext cx="74704" cy="74704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</p:spPr>
        </p:sp>
        <p:sp>
          <p:nvSpPr>
            <p:cNvPr id="45" name="AutoShape 45"/>
            <p:cNvSpPr/>
            <p:nvPr/>
          </p:nvSpPr>
          <p:spPr>
            <a:xfrm>
              <a:off x="799768" y="701751"/>
              <a:ext cx="69238" cy="69238"/>
            </a:xfrm>
            <a:prstGeom prst="ellipse">
              <a:avLst/>
            </a:prstGeom>
            <a:solidFill>
              <a:schemeClr val="accent1">
                <a:alpha val="40000"/>
              </a:schemeClr>
            </a:solidFill>
          </p:spPr>
        </p:sp>
        <p:sp>
          <p:nvSpPr>
            <p:cNvPr id="46" name="AutoShape 46"/>
            <p:cNvSpPr/>
            <p:nvPr/>
          </p:nvSpPr>
          <p:spPr>
            <a:xfrm>
              <a:off x="904945" y="697618"/>
              <a:ext cx="65594" cy="6559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94842" y="93878"/>
              <a:ext cx="10001250" cy="914400"/>
            </a:xfrm>
            <a:prstGeom prst="rect">
              <a:avLst/>
            </a:prstGeom>
          </p:spPr>
          <p:txBody>
            <a:bodyPr vert="horz" wrap="square" lIns="123825" tIns="123825" rIns="57150" bIns="123825" rtlCol="0" anchor="t" anchorCtr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zh-TW" sz="3000" b="1">
                  <a:solidFill>
                    <a:schemeClr val="accent1">
                      <a:alpha val="100000"/>
                    </a:schemeClr>
                  </a:solidFill>
                  <a:latin typeface="Microsoft Yahei"/>
                  <a:ea typeface="Microsoft Yahei"/>
                  <a:cs typeface="Microsoft Yahei"/>
                </a:rPr>
                <a:t>智慧照明系統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FFFFFF"/>
      </a:dk1>
      <a:lt1>
        <a:srgbClr val="083502"/>
      </a:lt1>
      <a:dk2>
        <a:srgbClr val="E7FFE3"/>
      </a:dk2>
      <a:lt2>
        <a:srgbClr val="000000"/>
      </a:lt2>
      <a:accent1>
        <a:srgbClr val="45AE37"/>
      </a:accent1>
      <a:accent2>
        <a:srgbClr val="38B526"/>
      </a:accent2>
      <a:accent3>
        <a:srgbClr val="007D49"/>
      </a:accent3>
      <a:accent4>
        <a:srgbClr val="90DA33"/>
      </a:accent4>
      <a:accent5>
        <a:srgbClr val="CBED6A"/>
      </a:accent5>
      <a:accent6>
        <a:srgbClr val="FF9CE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3346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Microsoft Yahei</vt:lpstr>
      <vt:lpstr>Microsoft Yahei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Tong</dc:creator>
  <cp:lastModifiedBy>Henry Tong</cp:lastModifiedBy>
  <cp:revision>2</cp:revision>
  <dcterms:created xsi:type="dcterms:W3CDTF">2006-08-16T00:00:00Z</dcterms:created>
  <dcterms:modified xsi:type="dcterms:W3CDTF">2024-02-05T12:05:25Z</dcterms:modified>
</cp:coreProperties>
</file>