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2425" y="2559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1032908" y="1995037"/>
            <a:ext cx="6249900" cy="19773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95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飯店業AI前台人員訓練大綱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31828" y="4629987"/>
            <a:ext cx="2787772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zh-TW" altLang="en-US" sz="1800" dirty="0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北美教育學院（加拿大）</a:t>
            </a:r>
            <a:endParaRPr lang="zh-TW" sz="1800" dirty="0">
              <a:solidFill>
                <a:srgbClr val="754807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32395" y="4606174"/>
            <a:ext cx="2411730" cy="4343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TW" sz="1800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xx年xx月xx日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326935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當客戶提出問題時，認真聽取客戶的意見和需求，不要輕易打斷客戶的發言。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1602827" y="1536628"/>
            <a:ext cx="1898907" cy="1898907"/>
          </a:xfrm>
          <a:prstGeom prst="ellipse">
            <a:avLst/>
          </a:prstGeom>
        </p:spPr>
      </p:pic>
      <p:sp>
        <p:nvSpPr>
          <p:cNvPr id="5" name="AutoShape 5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5168347" y="1536628"/>
            <a:ext cx="1898907" cy="189890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8871767" y="1536628"/>
            <a:ext cx="1898907" cy="18989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381" y="3766355"/>
            <a:ext cx="2971800" cy="4857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認真投入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26739" y="4350852"/>
            <a:ext cx="2651083" cy="97536"/>
            <a:chOff x="1226739" y="4350852"/>
            <a:chExt cx="2651083" cy="97536"/>
          </a:xfrm>
        </p:grpSpPr>
        <p:cxnSp>
          <p:nvCxnSpPr>
            <p:cNvPr id="11" name="Connector 11"/>
            <p:cNvCxnSpPr/>
            <p:nvPr/>
          </p:nvCxnSpPr>
          <p:spPr>
            <a:xfrm flipV="1">
              <a:off x="1287927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AutoShape 12"/>
            <p:cNvSpPr/>
            <p:nvPr/>
          </p:nvSpPr>
          <p:spPr>
            <a:xfrm>
              <a:off x="122673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378028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892456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在了解完客戶的問題後，積極回應客戶的問題，解答客戶的問題並提出解決方案。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41426" y="3746205"/>
            <a:ext cx="2952750" cy="4857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正面回應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92260" y="4350852"/>
            <a:ext cx="2651083" cy="97536"/>
            <a:chOff x="4792260" y="4350852"/>
            <a:chExt cx="2651083" cy="97536"/>
          </a:xfrm>
        </p:grpSpPr>
        <p:cxnSp>
          <p:nvCxnSpPr>
            <p:cNvPr id="17" name="Connector 17"/>
            <p:cNvCxnSpPr/>
            <p:nvPr/>
          </p:nvCxnSpPr>
          <p:spPr>
            <a:xfrm flipV="1">
              <a:off x="4853447" y="4399620"/>
              <a:ext cx="2492359" cy="474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18" name="AutoShape 18"/>
            <p:cNvSpPr/>
            <p:nvPr/>
          </p:nvSpPr>
          <p:spPr>
            <a:xfrm>
              <a:off x="4792260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345807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8595875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在解答客戶問題的同時，盡量引導客戶向您所需的方向進行解答，以便更了解客戶的需求。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11508" y="3746205"/>
            <a:ext cx="3019425" cy="48577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引導性回答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95679" y="4350852"/>
            <a:ext cx="2651083" cy="97536"/>
            <a:chOff x="8495679" y="4350852"/>
            <a:chExt cx="2651083" cy="97536"/>
          </a:xfrm>
        </p:grpSpPr>
        <p:cxnSp>
          <p:nvCxnSpPr>
            <p:cNvPr id="23" name="Connector 23"/>
            <p:cNvCxnSpPr/>
            <p:nvPr/>
          </p:nvCxnSpPr>
          <p:spPr>
            <a:xfrm flipV="1">
              <a:off x="8556866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AutoShape 24"/>
            <p:cNvSpPr/>
            <p:nvPr/>
          </p:nvSpPr>
          <p:spPr>
            <a:xfrm>
              <a:off x="849567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104922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有效解決與回應的客戶問題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l="16667" r="16667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推薦客房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根據客戶需求，推薦合適的商品類型和價格範圍，並說明推薦理由。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客房類型介紹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介紹飯店的客房類型，如標準客房、豪華套房等，並說明天花板類型的客房特色。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價格範圍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介紹飯店客房的價格範圍及各種價格的包含內容，如房間大小、設施等。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根據客戶需求提供合適的客房類型和價格選擇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16667" r="16667"/>
          <a:stretch>
            <a:fillRect/>
          </a:stretch>
        </p:blipFill>
        <p:spPr>
          <a:xfrm>
            <a:off x="7092557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39477" y="137065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5" name="Freeform 5"/>
          <p:cNvSpPr/>
          <p:nvPr/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739477" y="308812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39477" y="4866556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8535" y="1715158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在與客戶溝通過程中，用詞得當，避免使用過度專業或過度通俗的語言，以保持語言的正式性和規範性。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8535" y="1250513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用詞得當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8535" y="3368732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在與顧客溝通過程中，語音發音明快，語速適中，避免語音過低或過高而影響顧客聽懂您的表達。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48535" y="2928472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語音提示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8535" y="5134585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在與客戶的溝通過程中，配合適當的肢體語言，如微笑、手勢等，以便更好地傳遞您的意願和情感。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8535" y="4694325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肢體語言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正確使用禮儀用語，提升顧客滿意度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464" y="2536882"/>
            <a:ext cx="2922600" cy="71231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TW" sz="3975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3348" y="3329232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5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預訂與流程入住</a:t>
            </a:r>
          </a:p>
        </p:txBody>
      </p:sp>
      <p:sp>
        <p:nvSpPr>
          <p:cNvPr id="4" name="AutoShape 4"/>
          <p:cNvSpPr/>
          <p:nvPr/>
        </p:nvSpPr>
        <p:spPr>
          <a:xfrm>
            <a:off x="352425" y="62541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在飯店的官方網站上，客人可以瀏覽房間類型、價格、服務等信息，並進行預訂。需要注意的是，透過官方網站預訂通常會比透過第三方平台預訂更安全，但也需要考慮網路安全性。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zh-TW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官方網站預訂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在第三方平台上，客人也可以預訂房間，但需要小心選擇平台和商家，避免遇到潛在商家或被騙。同時，需要在預訂前了解清楚房間類型、價格、服務等信息，並保存好預訂資訊和支付依據。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zh-TW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第三方平台預訂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預訂方式及注意事項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62825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4345" y="2028557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登記前，需要和客人確認入住時間，並了解清楚客人的入住身分資訊和入住需求。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4345" y="1509487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確認入住時間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4917" r="14917"/>
          <a:stretch>
            <a:fillRect/>
          </a:stretch>
        </p:blipFill>
        <p:spPr>
          <a:xfrm>
            <a:off x="6096000" y="1153983"/>
            <a:ext cx="5194483" cy="5194482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4345" y="3637901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根據客人的需求和房間類型，安排合適的房間，並核對客人的身份資訊和預訂資訊。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4345" y="3118831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安排房間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4345" y="5274339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協助旅客完成入住手續，包括預付金、領取房卡等。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4345" y="4755268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入境手續辦理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3829" y="3237602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63829" y="4874039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2" name="Group 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入住登記操作流程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454963" y="1569535"/>
            <a:ext cx="4219249" cy="4219249"/>
          </a:xfrm>
          <a:prstGeom prst="ellipse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id="4" name="AutoShape 4"/>
            <p:cNvSpPr/>
            <p:nvPr/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632910" y="1424361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zh-TW" sz="2325" b="1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房型及價格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32910" y="1910708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sz="150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需要向客人解釋清楚飯店的各種房間類型和價格，並讓客人了解清楚。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id="9" name="AutoShape 9"/>
            <p:cNvSpPr/>
            <p:nvPr/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632910" y="3074595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zh-TW" sz="2325" b="1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設施及服務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32910" y="3560941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sz="150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需向客人介紹房間內的各項設施和服務，如床型、衛浴設施、電視等，並讓客人了解清楚。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id="14" name="AutoShape 14"/>
            <p:cNvSpPr/>
            <p:nvPr/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632910" y="4724828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zh-TW" sz="2325" b="1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付款方式及押金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32910" y="5211175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sz="150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需要和客人確認付款方式和押金金額，並協助客人完成支付手續。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與客戶確認房間細節及入住條款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3244" r="33244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32939" r="32939"/>
          <a:stretch>
            <a:fillRect/>
          </a:stretch>
        </p:blipFill>
        <p:spPr>
          <a:xfrm>
            <a:off x="5906740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3819" r="23819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根據客人的入住資訊製作房卡，並確保房卡資訊的準確性和安全性。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TW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房卡製作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根據客人的需求開立發票，並確保發票內容的準確性和誤差。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TW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發票列印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產生房卡及列印發票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464" y="2536882"/>
            <a:ext cx="2922600" cy="71231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TW" sz="3975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3348" y="3329232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5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客房服務管理</a:t>
            </a:r>
          </a:p>
        </p:txBody>
      </p:sp>
      <p:sp>
        <p:nvSpPr>
          <p:cNvPr id="4" name="AutoShape 4"/>
          <p:cNvSpPr/>
          <p:nvPr/>
        </p:nvSpPr>
        <p:spPr>
          <a:xfrm>
            <a:off x="352425" y="62541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29637" y="143487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764381" y="156961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3948703" y="2073002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4406789" y="122051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客房清潔標準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6789" y="176915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客房的清潔程度直接影響顧客的住宿體驗。因此，要製定嚴格的清潔標準。具體包括：客房內的地面、桌面、家具、電器、佈置等部位要清潔到位，無殘留垃圾、無異味、沒有。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-545608" y="2453663"/>
            <a:ext cx="3870955" cy="387095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 l="16667" r="16667"/>
          <a:stretch>
            <a:fillRect/>
          </a:stretch>
        </p:blipFill>
        <p:spPr>
          <a:xfrm>
            <a:off x="-344549" y="2654723"/>
            <a:ext cx="3468836" cy="3468836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629637" y="3155196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764381" y="3289940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3948703" y="3793327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06789" y="2940841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客房整理標準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6789" y="3489481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客房整理要滿足客戶需求，為客戶提供舒適的住宿體驗。因此，要製定合理的整理標準。具體包括：客房內儲物的物品要整齊、排列、滿足客戶需求，室內空氣清新、潮濕，展示內部衛生乾淨、設備無損。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3629637" y="487552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64381" y="501026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3948703" y="551365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4406789" y="466116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客房消毒標準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06789" y="520980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保障客戶的健康安全，需要對客房內的物品和設備進行消毒。要製定嚴格的標準消毒。具體包括：對客房內的、家具家電、佈置等部位進行消毒，使用消毒劑或燈消毒等消毒方式要正確，消毒後要注意清潔。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客房清潔與整理標準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79590" y="309453"/>
            <a:ext cx="2040255" cy="11772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sz="57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84732" y="1439118"/>
            <a:ext cx="2127531" cy="3564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zh-TW" sz="1350" b="1">
                <a:solidFill>
                  <a:srgbClr val="DE9A39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目錄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70410" y="1406395"/>
            <a:ext cx="4818538" cy="4425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zh-TW" sz="24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AI系統基本操作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zh-TW" sz="24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客戶接待與溝通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zh-TW" sz="24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預訂與流程入住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zh-TW" sz="24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客房服務管理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zh-TW" sz="24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收銀與結算服務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zh-TW" sz="24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客戶關係維繫</a:t>
            </a:r>
          </a:p>
          <a:p>
            <a:pPr marL="203200" lvl="0" indent="-203200">
              <a:lnSpc>
                <a:spcPct val="140000"/>
              </a:lnSpc>
              <a:buFont typeface="Arial"/>
              <a:buChar char="•"/>
            </a:pPr>
            <a:r>
              <a:rPr lang="zh-TW" sz="24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應對突發狀況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209188" y="1082466"/>
            <a:ext cx="0" cy="5775534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873196" y="1332346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88282" y="1447432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152036" y="1308906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-5400000">
            <a:off x="1919801" y="147390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2152036" y="306732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5400000">
            <a:off x="1919801" y="323232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2152036" y="482574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 rot="-5400000">
            <a:off x="1919801" y="4990741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2272111" y="133234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客房用品的補充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60628" y="2068171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客房用品的補充要及時、充足。要根據顧客的需求和消耗量，及時補充各類用品。具體包括：補充寢具、毛巾、浴巾、香皂、洗髮精等用品，確保顧客在住宿期間能夠獲得充足的用品供應。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2537" y="311240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客房用品的更新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0628" y="3840062"/>
            <a:ext cx="8972550" cy="7635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客房用品的更新要及時合理。要依照顧客的需求和習慣，適時更新各類用品。具體包括：定期更換寢具、毛巾、浴巾等用品，增加新的沐浴用品和其他用品，滿足顧客的需求和習慣變化。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9113" y="4825747"/>
            <a:ext cx="8766979" cy="6445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客房用品的品質控制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0628" y="5562499"/>
            <a:ext cx="8972550" cy="7649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客房用品的品質要選擇符合相關標準和規定。要品質可靠、安全衛生的用品，避免使用劣質或有害用品對顧客健康造成危害。具體包括：選擇符合國家標準的床上用品和其他用品，確保產品品質和安全性能可靠。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73196" y="306732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988282" y="318241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873196" y="482574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988282" y="494083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客房用品的補充與更新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4680" y="1337640"/>
            <a:ext cx="3525078" cy="470452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33461" y="1337640"/>
            <a:ext cx="3525078" cy="470452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8115335" y="1337640"/>
            <a:ext cx="3525078" cy="470452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0393985" y="-922877"/>
            <a:ext cx="1317650" cy="67036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14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要點三</a:t>
            </a:r>
          </a:p>
        </p:txBody>
      </p:sp>
      <p:sp>
        <p:nvSpPr>
          <p:cNvPr id="6" name="AutoShape 6"/>
          <p:cNvSpPr/>
          <p:nvPr/>
        </p:nvSpPr>
        <p:spPr>
          <a:xfrm>
            <a:off x="8115335" y="1337640"/>
            <a:ext cx="1554579" cy="505943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9358793" y="1337640"/>
            <a:ext cx="505943" cy="505943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346600" y="1337640"/>
            <a:ext cx="1554579" cy="50594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5590056" y="1337640"/>
            <a:ext cx="505943" cy="505943"/>
          </a:xfrm>
          <a:prstGeom prst="parallelogram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74680" y="1337640"/>
            <a:ext cx="1554579" cy="505943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818137" y="1337640"/>
            <a:ext cx="505943" cy="505943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77907" y="2036706"/>
            <a:ext cx="2990850" cy="1133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客房設備故障報告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7907" y="3026770"/>
            <a:ext cx="2990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客房設備故障後，需及時向相關部門報告。具體包括：故障描述、故障修復、故障影響等詳細情況，提供相關證據和資訊支援。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7907" y="1261999"/>
            <a:ext cx="1103690" cy="6705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195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要點一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76018" y="1261999"/>
            <a:ext cx="1103690" cy="6705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195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要點二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98427" y="2036706"/>
            <a:ext cx="2990850" cy="1133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客房設備故障修復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8427" y="3026770"/>
            <a:ext cx="2990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客房設備故障後，需要及時修復並確保其正常運作。具體包括：安排專業技術人員對故障設備進行檢查、維修和更換損壞零件，確保設備在短時間內恢復正常運作狀態。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06125" y="2036706"/>
            <a:ext cx="2990850" cy="1133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客房設備維護與管理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06125" y="3026770"/>
            <a:ext cx="2990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客房設備需要定期維護和管理，以保持其正常狀態並提高使用壽命。具體運作包括：定期對客房設備進行檢查、保養和維修，清除設備表面的污垢、損壞等雜物，保持設備的清潔和正常運行狀態。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47115" y="1264488"/>
            <a:ext cx="1103690" cy="6705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195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要點三</a:t>
            </a:r>
          </a:p>
        </p:txBody>
      </p:sp>
      <p:sp>
        <p:nvSpPr>
          <p:cNvPr id="21" name="AutoShape 21"/>
          <p:cNvSpPr/>
          <p:nvPr/>
        </p:nvSpPr>
        <p:spPr>
          <a:xfrm>
            <a:off x="507874" y="6318935"/>
            <a:ext cx="701468" cy="122998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454963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1137715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24" name="Connector 24"/>
          <p:cNvCxnSpPr/>
          <p:nvPr/>
        </p:nvCxnSpPr>
        <p:spPr>
          <a:xfrm>
            <a:off x="1209343" y="6393165"/>
            <a:ext cx="10991852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grpSp>
        <p:nvGrpSpPr>
          <p:cNvPr id="25" name="Group 2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6" name="AutoShape 2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客房設備故障處理流程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4385" y="841294"/>
            <a:ext cx="4968573" cy="5706182"/>
            <a:chOff x="6824385" y="841294"/>
            <a:chExt cx="4968573" cy="57061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>
            <a:xfrm>
              <a:off x="9032810" y="3787328"/>
              <a:ext cx="2760148" cy="2760148"/>
            </a:xfrm>
            <a:prstGeom prst="parallelogram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>
              <a:off x="6824385" y="3787328"/>
              <a:ext cx="2760148" cy="2760148"/>
            </a:xfrm>
            <a:prstGeom prst="parallelogram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>
              <a:off x="8544638" y="841294"/>
              <a:ext cx="2760148" cy="2760148"/>
            </a:xfrm>
            <a:prstGeom prst="parallelogram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1017623" y="5380730"/>
            <a:ext cx="380341" cy="46983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1397964" y="5380730"/>
            <a:ext cx="380341" cy="46983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778306" y="5380730"/>
            <a:ext cx="380341" cy="46983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63201" y="1453600"/>
            <a:ext cx="5647282" cy="3901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marL="203200" lvl="0" indent="-203200">
              <a:lnSpc>
                <a:spcPct val="120000"/>
              </a:lnSpc>
              <a:buFont typeface="Arial"/>
              <a:buChar char="•"/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賓客特殊需求接待：對於需要特殊照顧的賓客，需要提供熱情周到的服務。具體包括：主動詢問賓客需求和喜好，提供多種選擇並幫助賓客選擇合適的房間類型和價格範圍。在賓客入住期間，專注於客戶需求變化並適時調整服務策略以滿足客戶需求。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旅客特殊需求響應與處理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464" y="2536882"/>
            <a:ext cx="2922600" cy="71231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TW" sz="3975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3348" y="3329232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5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收銀與結算服務</a:t>
            </a:r>
          </a:p>
        </p:txBody>
      </p:sp>
      <p:sp>
        <p:nvSpPr>
          <p:cNvPr id="4" name="AutoShape 4"/>
          <p:cNvSpPr/>
          <p:nvPr/>
        </p:nvSpPr>
        <p:spPr>
          <a:xfrm>
            <a:off x="352425" y="62541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在旅客辦理出境手續時，收銀員需要檢查旅客攜帶的物品。如果旅客有未攜帶的物品，需要及時通知相關部門進行處理。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檢查客人攜帶的物品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在旅客退房時，收銀員需計算房費及利息。根據旅客入住天數及預付款項計算利息，並收取相應的房費。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計費房費及利息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在旅客退房後，收銀員需收取人民幣發票，確保各項費用計算如實無誤。若出現差額或疑問，需與旅客進行溝通解釋並處理。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亞太帳單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7676035" y="2524948"/>
            <a:ext cx="2887741" cy="2887741"/>
          </a:xfrm>
          <a:prstGeom prst="ellipse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退出時間規定及超時處理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25000" r="25000"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清點現金</a:t>
            </a: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在旅客辦理結帳手續時，收銀員需清點旅客出示的現金。如旅客未攜帶現金，可依飯店規定的最低消費標準收費。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信用卡或金融卡消費款項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如果客人選擇使用信用卡或金融卡支付消費金額，則需要在收銀機上輸入卡片和密碼，並列印消費清單。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登記轉帳或網上支付信息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若客人選擇使用轉帳或網路付款方式支付消費款項，則需要在收銀機填寫相關資訊並列印消費清單。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存款結方式及收款流程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6033" y="1751287"/>
            <a:ext cx="3519940" cy="423445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3" name="Connector 3"/>
          <p:cNvCxnSpPr/>
          <p:nvPr/>
        </p:nvCxnSpPr>
        <p:spPr>
          <a:xfrm>
            <a:off x="1068653" y="2719942"/>
            <a:ext cx="2654699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oval"/>
            <a:tailEnd type="none"/>
          </a:ln>
        </p:spPr>
      </p:cxnSp>
      <p:sp>
        <p:nvSpPr>
          <p:cNvPr id="4" name="TextBox 4"/>
          <p:cNvSpPr txBox="1"/>
          <p:nvPr/>
        </p:nvSpPr>
        <p:spPr>
          <a:xfrm>
            <a:off x="695570" y="1775671"/>
            <a:ext cx="3353958" cy="9334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86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發票及收據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4460" y="2924197"/>
            <a:ext cx="3000375" cy="2752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收銀員前台保管發票並收據，確保其完好無損。若有遺失或損壞，需及時向領導報告並處理。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4403619" y="1751287"/>
            <a:ext cx="3519940" cy="423445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7" name="Connector 7"/>
          <p:cNvCxnSpPr/>
          <p:nvPr/>
        </p:nvCxnSpPr>
        <p:spPr>
          <a:xfrm>
            <a:off x="4836240" y="2719942"/>
            <a:ext cx="2654699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oval"/>
            <a:tailEnd type="none"/>
          </a:ln>
        </p:spPr>
      </p:cxnSp>
      <p:sp>
        <p:nvSpPr>
          <p:cNvPr id="8" name="TextBox 8"/>
          <p:cNvSpPr txBox="1"/>
          <p:nvPr/>
        </p:nvSpPr>
        <p:spPr>
          <a:xfrm>
            <a:off x="4489344" y="1899496"/>
            <a:ext cx="3368604" cy="68580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algn="ctr">
              <a:lnSpc>
                <a:spcPct val="186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填寫發票及收據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62047" y="2924197"/>
            <a:ext cx="3000375" cy="2752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客人結算後，收銀員需填寫發票及收據。發票及收據的內容應註明清楚，包括房間類型、入住日期、離店日期、房價、消費項目等。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171205" y="1751287"/>
            <a:ext cx="3519940" cy="423445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8603826" y="2719942"/>
            <a:ext cx="2654699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oval"/>
            <a:tailEnd type="none"/>
          </a:ln>
        </p:spPr>
      </p:cxnSp>
      <p:sp>
        <p:nvSpPr>
          <p:cNvPr id="12" name="TextBox 12"/>
          <p:cNvSpPr txBox="1"/>
          <p:nvPr/>
        </p:nvSpPr>
        <p:spPr>
          <a:xfrm>
            <a:off x="8244774" y="1751287"/>
            <a:ext cx="3353753" cy="93345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algn="ctr">
              <a:lnSpc>
                <a:spcPct val="186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贈品發票及收據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29633" y="2924197"/>
            <a:ext cx="3000375" cy="2752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旅客結帳後，領取銀員需向旅客提供發票及收據。若旅客未有領取發票或收據，需及時通知相關部門進行處理。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發票及收據的管理與開立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認真聽取客人的意見和建議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當客人投訴意見或出現問題時，收銀員需要認真聽取客人的意見和建議。了解客人的需求和問題，並採取積極的進行處理。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與客人進行溝通協商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在處理顧客投訴或糾紛時，收銀員需要與顧客進行溝通協商。了解顧客的需求和問題，並採取合理的解決方案。如果顧客提出的訴求不合理，需要向顧客解釋原因並尋求協商。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 l="12500" r="12500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處理旅客投訴及解決問題的方法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464" y="2536882"/>
            <a:ext cx="2922600" cy="71231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TW" sz="3975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3348" y="3329232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5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客戶關係維繫</a:t>
            </a:r>
          </a:p>
        </p:txBody>
      </p:sp>
      <p:sp>
        <p:nvSpPr>
          <p:cNvPr id="4" name="AutoShape 4"/>
          <p:cNvSpPr/>
          <p:nvPr/>
        </p:nvSpPr>
        <p:spPr>
          <a:xfrm>
            <a:off x="352425" y="62541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10528" y="1542295"/>
            <a:ext cx="480060" cy="38273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11480" y="3223760"/>
            <a:ext cx="478346" cy="39941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511480" y="4805669"/>
            <a:ext cx="478346" cy="41365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6" name="AutoShape 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客戶資料輸入與更新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384512" y="2015068"/>
            <a:ext cx="5082159" cy="107160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1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客戶資訊包括客戶的姓名、性別、年齡、職業、興趣愛好、入住次數等資訊。可以透過與客人溝通，或透過前台系統、客房服務、收銀等房間收集。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16604" y="3155950"/>
            <a:ext cx="447608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客戶資訊的整理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510528" y="3652633"/>
            <a:ext cx="5082159" cy="107160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將收集到的客戶資訊進行分類、整理，以便於後續的客戶資訊。可以依照客戶來源、客戶需求、消費習慣等進行分類維護。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116604" y="4743284"/>
            <a:ext cx="447608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客戶資訊的更新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10528" y="5239966"/>
            <a:ext cx="5082159" cy="107160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隨著客戶資訊的變化，需要定期更新客戶資訊。例如，客戶的入住人數、房間類型、價格敏感度等資訊需要及時更新。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16604" y="1472796"/>
            <a:ext cx="447608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客戶資訊的收集</a:t>
            </a:r>
          </a:p>
        </p:txBody>
      </p:sp>
      <p:sp>
        <p:nvSpPr>
          <p:cNvPr id="33" name="AutoShape 33"/>
          <p:cNvSpPr/>
          <p:nvPr/>
        </p:nvSpPr>
        <p:spPr>
          <a:xfrm>
            <a:off x="616886" y="1350481"/>
            <a:ext cx="4929007" cy="4929007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id="34" name="AutoShape 34"/>
          <p:cNvSpPr/>
          <p:nvPr/>
        </p:nvSpPr>
        <p:spPr>
          <a:xfrm>
            <a:off x="1224015" y="1957609"/>
            <a:ext cx="3714750" cy="37147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id="35" name="AutoShape 35"/>
          <p:cNvSpPr/>
          <p:nvPr/>
        </p:nvSpPr>
        <p:spPr>
          <a:xfrm>
            <a:off x="1795515" y="2529109"/>
            <a:ext cx="2571750" cy="2571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6" name="Freeform 36"/>
          <p:cNvSpPr/>
          <p:nvPr/>
        </p:nvSpPr>
        <p:spPr>
          <a:xfrm>
            <a:off x="2533112" y="3266707"/>
            <a:ext cx="1096555" cy="109655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464" y="2536882"/>
            <a:ext cx="2922600" cy="71231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TW" sz="3975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3348" y="3329232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5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AI系統基本操作</a:t>
            </a:r>
          </a:p>
        </p:txBody>
      </p:sp>
      <p:sp>
        <p:nvSpPr>
          <p:cNvPr id="4" name="AutoShape 4"/>
          <p:cNvSpPr/>
          <p:nvPr/>
        </p:nvSpPr>
        <p:spPr>
          <a:xfrm>
            <a:off x="352425" y="62541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3852" y="4838783"/>
            <a:ext cx="10266726" cy="1333500"/>
            <a:chOff x="1103852" y="4838783"/>
            <a:chExt cx="10266726" cy="1333500"/>
          </a:xfrm>
        </p:grpSpPr>
        <p:sp>
          <p:nvSpPr>
            <p:cNvPr id="3" name="AutoShape 3"/>
            <p:cNvSpPr/>
            <p:nvPr/>
          </p:nvSpPr>
          <p:spPr>
            <a:xfrm>
              <a:off x="2377205" y="4838783"/>
              <a:ext cx="8305833" cy="13335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 rot="10800000">
              <a:off x="1103852" y="4838783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5" name="Freeform 5"/>
            <p:cNvSpPr/>
            <p:nvPr/>
          </p:nvSpPr>
          <p:spPr>
            <a:xfrm rot="10800000">
              <a:off x="9159730" y="4838783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31730" y="3081147"/>
            <a:ext cx="10266726" cy="1333500"/>
            <a:chOff x="1031730" y="3081147"/>
            <a:chExt cx="10266726" cy="1333500"/>
          </a:xfrm>
        </p:grpSpPr>
        <p:sp>
          <p:nvSpPr>
            <p:cNvPr id="7" name="AutoShape 7"/>
            <p:cNvSpPr/>
            <p:nvPr/>
          </p:nvSpPr>
          <p:spPr>
            <a:xfrm>
              <a:off x="2305083" y="3081147"/>
              <a:ext cx="8305833" cy="13335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</p:spPr>
        </p:sp>
        <p:sp>
          <p:nvSpPr>
            <p:cNvPr id="8" name="Freeform 8"/>
            <p:cNvSpPr/>
            <p:nvPr/>
          </p:nvSpPr>
          <p:spPr>
            <a:xfrm rot="10800000">
              <a:off x="1031730" y="3081147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 rot="10800000">
              <a:off x="9087608" y="3081147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03852" y="1348302"/>
            <a:ext cx="10266726" cy="1333500"/>
            <a:chOff x="1103852" y="1348302"/>
            <a:chExt cx="10266726" cy="1333500"/>
          </a:xfrm>
        </p:grpSpPr>
        <p:sp>
          <p:nvSpPr>
            <p:cNvPr id="11" name="AutoShape 11"/>
            <p:cNvSpPr/>
            <p:nvPr/>
          </p:nvSpPr>
          <p:spPr>
            <a:xfrm>
              <a:off x="2377205" y="1348302"/>
              <a:ext cx="8305833" cy="13335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</p:spPr>
        </p:sp>
        <p:sp>
          <p:nvSpPr>
            <p:cNvPr id="12" name="Freeform 12"/>
            <p:cNvSpPr/>
            <p:nvPr/>
          </p:nvSpPr>
          <p:spPr>
            <a:xfrm rot="10800000">
              <a:off x="1103852" y="1348302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13" name="Freeform 13"/>
            <p:cNvSpPr/>
            <p:nvPr/>
          </p:nvSpPr>
          <p:spPr>
            <a:xfrm rot="10800000">
              <a:off x="9159730" y="1348302"/>
              <a:ext cx="2210848" cy="1333500"/>
            </a:xfrm>
            <a:custGeom>
              <a:avLst/>
              <a:gdLst/>
              <a:ahLst/>
              <a:cxnLst/>
              <a:rect l="l" t="t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997333" y="3400044"/>
            <a:ext cx="685705" cy="695706"/>
            <a:chOff x="9997333" y="3400044"/>
            <a:chExt cx="685705" cy="695706"/>
          </a:xfrm>
        </p:grpSpPr>
        <p:sp>
          <p:nvSpPr>
            <p:cNvPr id="15" name="Freeform 15"/>
            <p:cNvSpPr/>
            <p:nvPr/>
          </p:nvSpPr>
          <p:spPr>
            <a:xfrm>
              <a:off x="10034290" y="3847243"/>
              <a:ext cx="87725" cy="163068"/>
            </a:xfrm>
            <a:custGeom>
              <a:avLst/>
              <a:gdLst/>
              <a:ahLst/>
              <a:cxnLst/>
              <a:rect l="l" t="t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0177260" y="3757422"/>
              <a:ext cx="87725" cy="252984"/>
            </a:xfrm>
            <a:custGeom>
              <a:avLst/>
              <a:gdLst/>
              <a:ahLst/>
              <a:cxnLst/>
              <a:rect l="l" t="t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0320231" y="3757422"/>
              <a:ext cx="87725" cy="252984"/>
            </a:xfrm>
            <a:custGeom>
              <a:avLst/>
              <a:gdLst/>
              <a:ahLst/>
              <a:cxnLst/>
              <a:rect l="l" t="t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0459962" y="3670840"/>
              <a:ext cx="94202" cy="342805"/>
            </a:xfrm>
            <a:custGeom>
              <a:avLst/>
              <a:gdLst/>
              <a:ahLst/>
              <a:cxnLst/>
              <a:rect l="l" t="t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0011525" y="3517678"/>
              <a:ext cx="536162" cy="342805"/>
            </a:xfrm>
            <a:custGeom>
              <a:avLst/>
              <a:gdLst/>
              <a:ahLst/>
              <a:cxnLst/>
              <a:rect l="l" t="t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9997333" y="3400044"/>
              <a:ext cx="685705" cy="695706"/>
            </a:xfrm>
            <a:custGeom>
              <a:avLst/>
              <a:gdLst/>
              <a:ahLst/>
              <a:cxnLst/>
              <a:rect l="l" t="t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935480" y="1646434"/>
            <a:ext cx="719895" cy="555403"/>
          </a:xfrm>
          <a:custGeom>
            <a:avLst/>
            <a:gdLst/>
            <a:ahLst/>
            <a:cxnLst/>
            <a:rect l="l" t="t" r="r" b="b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2" name="Freeform 22"/>
          <p:cNvSpPr/>
          <p:nvPr/>
        </p:nvSpPr>
        <p:spPr>
          <a:xfrm>
            <a:off x="1975414" y="5261363"/>
            <a:ext cx="613870" cy="6138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定期回訪與客情策略維護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3314700" y="5303594"/>
            <a:ext cx="7382690" cy="86307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27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了解顧客對飯店的滿意度、需求變化等訊息，並針對顧客提出的問題並提出及時解決和回饋飯店的建議。同時也可以向顧客推薦新菜色、特色服務等。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314700" y="4838783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回訪內容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456760" y="1771107"/>
            <a:ext cx="7382690" cy="86307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5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定期進行電話回訪、電子郵件回訪或實地回訪，例如每週回訪一次。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456760" y="1395927"/>
            <a:ext cx="729340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回訪頻率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04918" y="3545958"/>
            <a:ext cx="7382690" cy="86307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3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可透過電話、郵件或實地考察等方式進行回訪。根據客人的需求和習慣選擇合適的回訪方式。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704918" y="3081147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回訪方式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8246" y="3031027"/>
            <a:ext cx="1788760" cy="673166"/>
          </a:xfrm>
          <a:custGeom>
            <a:avLst/>
            <a:gdLst/>
            <a:ahLst/>
            <a:cxnLst/>
            <a:rect l="l" t="t" r="r" b="b"/>
            <a:pathLst>
              <a:path w="1400" h="527">
                <a:moveTo>
                  <a:pt x="0" y="108"/>
                </a:moveTo>
                <a:lnTo>
                  <a:pt x="837" y="527"/>
                </a:lnTo>
                <a:lnTo>
                  <a:pt x="1400" y="332"/>
                </a:lnTo>
                <a:lnTo>
                  <a:pt x="281" y="0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4735450" y="3096651"/>
            <a:ext cx="2091473" cy="876386"/>
          </a:xfrm>
          <a:custGeom>
            <a:avLst/>
            <a:gdLst/>
            <a:ahLst/>
            <a:cxnLst/>
            <a:rect l="l" t="t" r="r" b="b"/>
            <a:pathLst>
              <a:path w="1698" h="710">
                <a:moveTo>
                  <a:pt x="1002" y="710"/>
                </a:moveTo>
                <a:lnTo>
                  <a:pt x="1698" y="366"/>
                </a:lnTo>
                <a:lnTo>
                  <a:pt x="591" y="0"/>
                </a:lnTo>
                <a:lnTo>
                  <a:pt x="0" y="202"/>
                </a:lnTo>
                <a:lnTo>
                  <a:pt x="1002" y="71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893380" y="3977271"/>
            <a:ext cx="4191413" cy="1771824"/>
          </a:xfrm>
          <a:custGeom>
            <a:avLst/>
            <a:gdLst/>
            <a:ahLst/>
            <a:cxnLst/>
            <a:rect l="l" t="t" r="r" b="b"/>
            <a:pathLst>
              <a:path w="3283" h="1388">
                <a:moveTo>
                  <a:pt x="0" y="332"/>
                </a:moveTo>
                <a:lnTo>
                  <a:pt x="1065" y="869"/>
                </a:lnTo>
                <a:lnTo>
                  <a:pt x="177" y="1388"/>
                </a:lnTo>
                <a:lnTo>
                  <a:pt x="3283" y="1388"/>
                </a:lnTo>
                <a:lnTo>
                  <a:pt x="2529" y="96"/>
                </a:lnTo>
                <a:lnTo>
                  <a:pt x="1981" y="414"/>
                </a:lnTo>
                <a:lnTo>
                  <a:pt x="685" y="0"/>
                </a:lnTo>
                <a:lnTo>
                  <a:pt x="0" y="332"/>
                </a:lnTo>
                <a:close/>
              </a:path>
            </a:pathLst>
          </a:custGeom>
          <a:solidFill>
            <a:schemeClr val="accent3">
              <a:alpha val="100000"/>
            </a:schemeClr>
          </a:solidFill>
        </p:spPr>
      </p:sp>
      <p:cxnSp>
        <p:nvCxnSpPr>
          <p:cNvPr id="5" name="Connector 5"/>
          <p:cNvCxnSpPr/>
          <p:nvPr/>
        </p:nvCxnSpPr>
        <p:spPr>
          <a:xfrm flipH="1" flipV="1">
            <a:off x="2921288" y="2643640"/>
            <a:ext cx="827699" cy="453011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H="1">
            <a:off x="3748986" y="3704194"/>
            <a:ext cx="1665980" cy="1043620"/>
          </a:xfrm>
          <a:prstGeom prst="line">
            <a:avLst/>
          </a:prstGeom>
          <a:ln w="6350">
            <a:solidFill>
              <a:schemeClr val="accent2"/>
            </a:solidFill>
            <a:prstDash val="solid"/>
            <a:headEnd type="none"/>
            <a:tailEnd type="triangl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 flipV="1">
            <a:off x="7633452" y="3367611"/>
            <a:ext cx="1134645" cy="857334"/>
          </a:xfrm>
          <a:prstGeom prst="line">
            <a:avLst/>
          </a:prstGeom>
          <a:ln w="6350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8" name="AutoShape 8"/>
          <p:cNvSpPr/>
          <p:nvPr/>
        </p:nvSpPr>
        <p:spPr>
          <a:xfrm>
            <a:off x="2294693" y="4747814"/>
            <a:ext cx="1953876" cy="245745"/>
          </a:xfrm>
          <a:prstGeom prst="rect">
            <a:avLst/>
          </a:prstGeom>
          <a:noFill/>
        </p:spPr>
      </p:sp>
      <p:sp>
        <p:nvSpPr>
          <p:cNvPr id="9" name="TextBox 9"/>
          <p:cNvSpPr txBox="1"/>
          <p:nvPr/>
        </p:nvSpPr>
        <p:spPr>
          <a:xfrm>
            <a:off x="688616" y="1619074"/>
            <a:ext cx="2085975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優惠政策的製定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2271" y="4185805"/>
            <a:ext cx="2085975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積分累積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40247" y="1852437"/>
            <a:ext cx="2085975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會員權益保障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客戶忠誠度計畫及優惠活動推廣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412392" y="1951830"/>
            <a:ext cx="2362200" cy="16668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為了吸引更多客人，可以製定優惠政策，例如會員優惠、積分兌換等。同時也可以根據客人的消費金額、次數等製定不同的優惠政策。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56046" y="4599597"/>
            <a:ext cx="2362200" cy="21717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為客人提供積分累積活動，例如每次入住條件可以累積積分，或在特定下累積積分。積分可以兌換房間、早餐等優惠。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903838" y="2197963"/>
            <a:ext cx="2361910" cy="187379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提供賓客獨有的權益，例如會員專屬房價、會員專屬菜餚等。同時也可以提供會員更多的活動邀約和參與機會。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9110" y="1433724"/>
            <a:ext cx="674481" cy="67448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35954" y="1531301"/>
            <a:ext cx="468663" cy="46866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850313" y="5750483"/>
            <a:ext cx="363278" cy="363278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5" name="Connector 5"/>
          <p:cNvCxnSpPr/>
          <p:nvPr/>
        </p:nvCxnSpPr>
        <p:spPr>
          <a:xfrm>
            <a:off x="851612" y="2027330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H="1">
            <a:off x="851612" y="6101568"/>
            <a:ext cx="302827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1012430" y="2032025"/>
            <a:ext cx="2995145" cy="112166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調查方式的確定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2430" y="3022089"/>
            <a:ext cx="2995145" cy="2484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可選擇網路表格調查、電話訪談等方式進行調查。可依實際情況選擇適當的調查方式。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4090774" y="1433724"/>
            <a:ext cx="674481" cy="67448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4187618" y="1531301"/>
            <a:ext cx="468663" cy="46866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401977" y="5750483"/>
            <a:ext cx="363278" cy="363278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2" name="Connector 12"/>
          <p:cNvCxnSpPr/>
          <p:nvPr/>
        </p:nvCxnSpPr>
        <p:spPr>
          <a:xfrm>
            <a:off x="4403275" y="2027330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 13"/>
          <p:cNvCxnSpPr/>
          <p:nvPr/>
        </p:nvCxnSpPr>
        <p:spPr>
          <a:xfrm flipH="1">
            <a:off x="4403275" y="6101568"/>
            <a:ext cx="302827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4"/>
          <p:cNvSpPr txBox="1"/>
          <p:nvPr/>
        </p:nvSpPr>
        <p:spPr>
          <a:xfrm>
            <a:off x="4564094" y="2032025"/>
            <a:ext cx="2995145" cy="112166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調查結果整理與分析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64094" y="3022089"/>
            <a:ext cx="3061033" cy="2484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將調查結果進行整理分析，了解顧客對飯店的滿意度情況和對飯店服務的建議和意見。可以根據實際情況進行總結和分析，找出問題的癥結所在並製定相應的改進措施。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7855770" y="1433724"/>
            <a:ext cx="674481" cy="67448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52615" y="1531301"/>
            <a:ext cx="468663" cy="46866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8166974" y="5750483"/>
            <a:ext cx="363278" cy="363278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9" name="Connector 19"/>
          <p:cNvCxnSpPr/>
          <p:nvPr/>
        </p:nvCxnSpPr>
        <p:spPr>
          <a:xfrm>
            <a:off x="8168272" y="2027330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/>
        </p:nvCxnSpPr>
        <p:spPr>
          <a:xfrm flipH="1">
            <a:off x="8168272" y="6101568"/>
            <a:ext cx="302827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1"/>
          <p:cNvSpPr txBox="1"/>
          <p:nvPr/>
        </p:nvSpPr>
        <p:spPr>
          <a:xfrm>
            <a:off x="8329091" y="2032025"/>
            <a:ext cx="2995145" cy="112166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改進措施的發展與實施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29091" y="3022089"/>
            <a:ext cx="3074211" cy="2484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根據調查結果，針對存在的問題制定相應的改進措施並預防實施。例如改善房間的清潔衛生狀況、提高服務品質等。同時也可以邀請賓客參與飯店的決策和管理過程，讓賓客受到尊重和管理重視的感覺。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顧客滿意度調查及改進措施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464" y="2536882"/>
            <a:ext cx="2922600" cy="71231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TW" sz="3975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3348" y="3329232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5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應對突發狀況</a:t>
            </a:r>
          </a:p>
        </p:txBody>
      </p:sp>
      <p:sp>
        <p:nvSpPr>
          <p:cNvPr id="4" name="AutoShape 4"/>
          <p:cNvSpPr/>
          <p:nvPr/>
        </p:nvSpPr>
        <p:spPr>
          <a:xfrm>
            <a:off x="352425" y="62541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1113" y="1349255"/>
            <a:ext cx="1102900" cy="11029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846826" y="1336491"/>
            <a:ext cx="347186" cy="349282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115621" y="1171423"/>
            <a:ext cx="158782" cy="15878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5257991" y="1574521"/>
            <a:ext cx="85915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sp>
        <p:nvSpPr>
          <p:cNvPr id="6" name="AutoShape 6"/>
          <p:cNvSpPr/>
          <p:nvPr/>
        </p:nvSpPr>
        <p:spPr>
          <a:xfrm>
            <a:off x="5091113" y="3060668"/>
            <a:ext cx="1102900" cy="110499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5846826" y="3048000"/>
            <a:ext cx="347186" cy="349282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6115621" y="2882837"/>
            <a:ext cx="158782" cy="16087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5257991" y="3286601"/>
            <a:ext cx="93535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091113" y="4780407"/>
            <a:ext cx="1102900" cy="1102900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5846826" y="4767644"/>
            <a:ext cx="347186" cy="349282"/>
          </a:xfrm>
          <a:prstGeom prst="ellipse">
            <a:avLst/>
          </a:prstGeom>
          <a:solidFill>
            <a:schemeClr val="accent3">
              <a:lumMod val="60000"/>
              <a:lumOff val="40000"/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115621" y="4602575"/>
            <a:ext cx="158782" cy="158782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257991" y="5005674"/>
            <a:ext cx="93535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42983" y="1171423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了解安全事故的徵兆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42983" y="1511132"/>
            <a:ext cx="4495800" cy="11049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在飯店營運過程中，可能會發生各種安全事故，例如火災、地震、竊盜等。為了處置這些事故，前台人員應了解事故的徵兆，以便在事故發生時能夠及時採取措施。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42983" y="2934249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制定緊急應變計畫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42983" y="3273958"/>
            <a:ext cx="4495800" cy="13811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針對可能發生的安全事故，前台人員應制定相應的緊急應變計畫。例如，在火災發生時，前台人員應按照預案的指示疏散旅客，並協助旅客向安全區域移動。同時，前台人員也應採取必要的措施防止火勢擴散的措施，並及時報警處理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42983" y="4626808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培訓緊急應變能力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42983" y="4966517"/>
            <a:ext cx="4499225" cy="13811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為了使前台人員能夠更好地應對安全事故，應定期進行緊急應變能力的培訓，使其能夠掌握掌握事故計畫的執行步驟和方法。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安全事故及緊急疏散計畫</a:t>
              </a:r>
            </a:p>
          </p:txBody>
        </p:sp>
      </p:grpSp>
      <p:sp>
        <p:nvSpPr>
          <p:cNvPr id="42" name="AutoShape 42"/>
          <p:cNvSpPr/>
          <p:nvPr/>
        </p:nvSpPr>
        <p:spPr>
          <a:xfrm>
            <a:off x="1199617" y="2591922"/>
            <a:ext cx="2395784" cy="2042488"/>
          </a:xfrm>
          <a:prstGeom prst="hexagon">
            <a:avLst>
              <a:gd name="adj" fmla="val 25000"/>
              <a:gd name="vf" fmla="val 115470"/>
            </a:avLst>
          </a:prstGeom>
          <a:noFill/>
          <a:ln w="7620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1961410" y="3129442"/>
            <a:ext cx="872198" cy="87219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3534" y="1338101"/>
            <a:ext cx="3333658" cy="4817902"/>
          </a:xfrm>
          <a:prstGeom prst="rect">
            <a:avLst/>
          </a:prstGeom>
          <a:solidFill>
            <a:schemeClr val="accent2">
              <a:lumMod val="75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43534" y="1338101"/>
            <a:ext cx="3333658" cy="1268015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938867" y="1440614"/>
            <a:ext cx="2995145" cy="104851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了解設備故障原因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2791" y="2963397"/>
            <a:ext cx="2995145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電力中斷或設備故障可能對飯店的營運造成嚴重影響。因此，前台人員應了解設備故障的原因，以便在故障發生時及時採取措施。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4429171" y="1338101"/>
            <a:ext cx="3333658" cy="4817902"/>
          </a:xfrm>
          <a:prstGeom prst="rect">
            <a:avLst/>
          </a:prstGeom>
          <a:solidFill>
            <a:schemeClr val="accent2">
              <a:lumMod val="75000"/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429171" y="1338101"/>
            <a:ext cx="3333658" cy="1268015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624504" y="1440614"/>
            <a:ext cx="2995145" cy="104851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制定緊急應變計畫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4504" y="2963397"/>
            <a:ext cx="2995145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為應對電力中斷或設備故障等突發事件，前台人員應制定相應的應急預案。例如，在電力中斷時，前台人員應向客人提供必要的照明服務，並確保客人的安全。在設備故障時，前台人員應及時向維修人員報告故障，並協助客人解決遇到的問題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118788" y="1338101"/>
            <a:ext cx="3333658" cy="4817902"/>
          </a:xfrm>
          <a:prstGeom prst="rect">
            <a:avLst/>
          </a:prstGeom>
          <a:solidFill>
            <a:schemeClr val="accent2">
              <a:lumMod val="75000"/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8118788" y="1338101"/>
            <a:ext cx="3333658" cy="1268015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14120" y="1440614"/>
            <a:ext cx="2995145" cy="104851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培訓緊急應變能力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14120" y="2963397"/>
            <a:ext cx="2995145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為了使前台人員能夠更好地應對電力中斷、設備故障等突發事件，應定期對其進行應急響應能力的培訓，從而能夠掌握掌握預事故案例的執行步驟和方法。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針對電力中斷、設備故障等突發事件的因應措施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7874" y="6318935"/>
            <a:ext cx="701468" cy="122998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54963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137715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5" name="Connector 5"/>
          <p:cNvCxnSpPr/>
          <p:nvPr/>
        </p:nvCxnSpPr>
        <p:spPr>
          <a:xfrm>
            <a:off x="1209343" y="6393165"/>
            <a:ext cx="10991852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904945" y="1398355"/>
            <a:ext cx="2590123" cy="150638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218874" y="2592503"/>
            <a:ext cx="2871893" cy="31428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accent2">
                <a:alpha val="90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TextBox 8"/>
          <p:cNvSpPr txBox="1"/>
          <p:nvPr/>
        </p:nvSpPr>
        <p:spPr>
          <a:xfrm>
            <a:off x="1011610" y="1508083"/>
            <a:ext cx="2351713" cy="99479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zh-TW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建立內部溝通管道</a:t>
            </a:r>
          </a:p>
        </p:txBody>
      </p:sp>
      <p:sp>
        <p:nvSpPr>
          <p:cNvPr id="9" name="AutoShape 9"/>
          <p:cNvSpPr/>
          <p:nvPr/>
        </p:nvSpPr>
        <p:spPr>
          <a:xfrm>
            <a:off x="4503089" y="1424901"/>
            <a:ext cx="2590123" cy="1506389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4817018" y="2619049"/>
            <a:ext cx="2871893" cy="31428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accent1">
                <a:alpha val="9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8201329" y="1424901"/>
            <a:ext cx="2590123" cy="1506389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8515258" y="2619049"/>
            <a:ext cx="2871893" cy="31428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accent2">
                <a:alpha val="90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3" name="TextBox 13"/>
          <p:cNvSpPr txBox="1"/>
          <p:nvPr/>
        </p:nvSpPr>
        <p:spPr>
          <a:xfrm>
            <a:off x="1414251" y="2980276"/>
            <a:ext cx="2506259" cy="2484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rgbClr val="071D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為更好地處理突發事件，前台人員應建立與飯店內部各部門的溝通管道。遇到問題時，前台人員應及時與相關部門協商解決方案，以確保問題的及時解決。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99835" y="2980276"/>
            <a:ext cx="2506259" cy="233476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1350">
                <a:solidFill>
                  <a:srgbClr val="071D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除了與飯店內部各部門建立溝通管道外，前台人員還應與政府機構、消防部門、相關醫療部門等建立聯繫，以便在遇到突發事件時獲得及時的幫助和支援。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1942" y="2980276"/>
            <a:ext cx="2506259" cy="2484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rgbClr val="071D4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除了建立溝通管道外，前台人員還應提升自己的溝通技巧。在處理突發事件時，前台人員應認真傾聽顧客的訴求，並採取適當的溝通方式，確保問題得到及時解決。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2294" y="1508083"/>
            <a:ext cx="2351713" cy="99479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zh-TW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建立外部溝通管道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20534" y="1508083"/>
            <a:ext cx="2351713" cy="99479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</a:pPr>
            <a:r>
              <a:rPr lang="zh-TW" sz="21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提升溝通技巧</a:t>
            </a:r>
          </a:p>
        </p:txBody>
      </p:sp>
      <p:sp>
        <p:nvSpPr>
          <p:cNvPr id="18" name="Freeform 18"/>
          <p:cNvSpPr/>
          <p:nvPr/>
        </p:nvSpPr>
        <p:spPr>
          <a:xfrm>
            <a:off x="3734987" y="1845395"/>
            <a:ext cx="509355" cy="5093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9" name="Freeform 19"/>
          <p:cNvSpPr/>
          <p:nvPr/>
        </p:nvSpPr>
        <p:spPr>
          <a:xfrm>
            <a:off x="7434234" y="1784900"/>
            <a:ext cx="509355" cy="5093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與相關部門妥善處理問題的溝通機制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4606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91478" y="1508032"/>
            <a:ext cx="3311882" cy="4326814"/>
          </a:xfrm>
          <a:prstGeom prst="roundRect">
            <a:avLst>
              <a:gd name="adj" fmla="val 1053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8167153" y="1508032"/>
            <a:ext cx="3311882" cy="4326814"/>
          </a:xfrm>
          <a:prstGeom prst="roundRect">
            <a:avLst>
              <a:gd name="adj" fmla="val 924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588266" y="4240389"/>
            <a:ext cx="2918307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前台人員認真回覆客人的投訴意見，並表示歉意。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63940" y="4240389"/>
            <a:ext cx="2918307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然後，前台人員應向客人提供所需的解決方案，如涉及到飯店其他部門的責任，則應及時協調相關部門共同解決。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5892" r="15892"/>
          <a:stretch>
            <a:fillRect/>
          </a:stretch>
        </p:blipFill>
        <p:spPr>
          <a:xfrm>
            <a:off x="921958" y="1771933"/>
            <a:ext cx="2672865" cy="2203993"/>
          </a:xfrm>
          <a:prstGeom prst="round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8771" b="8771"/>
          <a:stretch>
            <a:fillRect/>
          </a:stretch>
        </p:blipFill>
        <p:spPr>
          <a:xfrm>
            <a:off x="4710987" y="1771933"/>
            <a:ext cx="2672865" cy="2203993"/>
          </a:xfrm>
          <a:prstGeom prst="round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8771" b="8771"/>
          <a:stretch>
            <a:fillRect/>
          </a:stretch>
        </p:blipFill>
        <p:spPr>
          <a:xfrm>
            <a:off x="8486661" y="1771933"/>
            <a:ext cx="2672865" cy="2203993"/>
          </a:xfrm>
          <a:prstGeom prst="round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3829" y="4240389"/>
            <a:ext cx="291615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建立投訴處理流程：為便於處理客人對飯店服務的投訴，前台人員應建立相應的處理流程。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投訴處理流程及危機公關技巧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29970" y="1598804"/>
            <a:ext cx="3048265" cy="4557583"/>
          </a:xfrm>
          <a:prstGeom prst="roundRect">
            <a:avLst>
              <a:gd name="adj" fmla="val 12098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533906" y="1447444"/>
            <a:ext cx="3048265" cy="4708942"/>
          </a:xfrm>
          <a:prstGeom prst="roundRect">
            <a:avLst>
              <a:gd name="adj" fmla="val 11601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53186" y="1689619"/>
            <a:ext cx="3048265" cy="4466767"/>
          </a:xfrm>
          <a:prstGeom prst="roundRect">
            <a:avLst>
              <a:gd name="adj" fmla="val 12098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9600" r="29600"/>
          <a:stretch>
            <a:fillRect/>
          </a:stretch>
        </p:blipFill>
        <p:spPr>
          <a:xfrm>
            <a:off x="652455" y="1326357"/>
            <a:ext cx="3050440" cy="3050440"/>
          </a:xfrm>
          <a:prstGeom prst="round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33906" y="1327357"/>
            <a:ext cx="3079664" cy="3079664"/>
          </a:xfrm>
          <a:prstGeom prst="round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29970" y="1327357"/>
            <a:ext cx="3079664" cy="3079664"/>
          </a:xfrm>
          <a:prstGeom prst="round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9054" y="4543292"/>
            <a:ext cx="2822670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前台人員應追蹤投訴的處理情況，確保問題得到及時解決。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95472" y="4543292"/>
            <a:ext cx="2822670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掌握危機公關技巧：在突發事件或遇到重大問題時，前台人員應掌握對應的危機公關技巧。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18990" y="4543292"/>
            <a:ext cx="2822670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前台人員應保持緊張和鎮靜，避免情緒化的言論和行為。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投訴處理流程及危機公關技巧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3819" r="23819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3819" r="23819"/>
          <a:stretch>
            <a:fillRect/>
          </a:stretch>
        </p:blipFill>
        <p:spPr>
          <a:xfrm>
            <a:off x="5906739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3819" r="23819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2041071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8406414" y="4012208"/>
            <a:ext cx="495300" cy="456011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901714" y="1917723"/>
            <a:ext cx="2084387" cy="616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TW" sz="3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3911623"/>
            <a:ext cx="2084387" cy="5540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TW" sz="30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1100"/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投訴處理流程及危機公關技巧</a:t>
              </a:r>
            </a:p>
          </p:txBody>
        </p:sp>
      </p:grpSp>
      <p:sp>
        <p:nvSpPr>
          <p:cNvPr id="31" name="AutoShape 31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前台人員應注重資訊發布的時間和方式確保，資訊及時且準確地發布，以降低不良影響。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406414" y="2594489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前台人員應積極與相關部門協商解決方案，並採取適當的措施減少色素影響。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zh-TW" sz="2940">
                <a:solidFill>
                  <a:srgbClr val="FFFF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2638" b="2638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6349" b="6349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2638" b="2638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AI前台系統的啟動與關閉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確認網路連線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zh-TW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首先，AI前台系統連接到飯店的網絡，需要確保正常運作。如果網路連接中斷，系統可能會發生故障或延遲。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開放系統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zh-TW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在啟動AI前台系統之前，需要先打開飯店的管理後台，這是進行所有操作的入口。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登入系統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zh-TW" sz="127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在登入介面輸入正確的使用者名稱和密碼，進入AI前台系統。如果系統發生故障或登入失敗，可以嘗試重新啟動系統或聯絡技術支援。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2425" y="2559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1032908" y="1909312"/>
            <a:ext cx="6249900" cy="19773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TW" sz="96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謝謝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9433" y="4123079"/>
            <a:ext cx="2514347" cy="560174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zh-TW" sz="21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感謝觀看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2974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utoShape 3"/>
          <p:cNvSpPr/>
          <p:nvPr/>
        </p:nvSpPr>
        <p:spPr>
          <a:xfrm>
            <a:off x="4367942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8133696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 rot="-2700000" flipH="1" flipV="1">
            <a:off x="5274866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583677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功能區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13687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功能區是AI前台系統的核心部分，包括預訂、入住登記、客房服務、收銀結帳、客戶關係等選項。使用者可以在功能區中選擇自己需要的功能。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5818204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 rot="-2700000" flipH="1" flipV="1">
            <a:off x="1499898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08710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選單列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719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AI前台系統的選單列包括「我的訂單」、「我的房間」、「客房服務」等選項，這些選項可以幫助使用者快速找到自己需要的功能。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43236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2700000" flipH="1" flipV="1">
            <a:off x="9040620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349432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詳細資料區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79441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詳細資訊區是AI前台系統的顯示區域，包括訂單資訊、房間資訊、客人資訊等。使用者可以在詳細資料區中查看和管理相關資訊。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9583957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83319" y="1416742"/>
            <a:ext cx="1475427" cy="1475427"/>
          </a:xfrm>
          <a:prstGeom prst="ellipse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alphaModFix/>
          </a:blip>
          <a:srcRect l="16667" r="16667"/>
          <a:stretch>
            <a:fillRect/>
          </a:stretch>
        </p:blipFill>
        <p:spPr>
          <a:xfrm>
            <a:off x="5358286" y="1416742"/>
            <a:ext cx="1475427" cy="1475427"/>
          </a:xfrm>
          <a:prstGeom prst="ellipse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9121095" y="1416742"/>
            <a:ext cx="1475427" cy="1475427"/>
          </a:xfrm>
          <a:prstGeom prst="ellipse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系統介面佈局及常用功能鍵介紹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5667" r="35667"/>
          <a:stretch>
            <a:fillRect/>
          </a:stretch>
        </p:blipFill>
        <p:spPr>
          <a:xfrm>
            <a:off x="705128" y="1258733"/>
            <a:ext cx="5140491" cy="5140490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22466" y="1924848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AI前台系統支援多種習慣輸入方式，包括文字輸入、語音輸入、手寫輸入等。使用者可依照自己的選擇合適的方式輸入。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22466" y="1539657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輸入資料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22466" y="3539953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AI前台系統提供了多種資訊查詢方式，包括關鍵字查詢、條件篩選等。使用者可以透過這些方式快速找到自己需要的資訊。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22466" y="319133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資訊查詢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2466" y="5213997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AI前台系統的篩選條件包括房間類型、價格、入住時間等。使用者可以根據自己的需求選擇合適的篩選條件進行查詢。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2466" y="482355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篩選條件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資料輸入與資訊查詢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5416" y="3075841"/>
            <a:ext cx="1954703" cy="196961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660673" y="3426081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288494" y="1513149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280421" y="2711491"/>
            <a:ext cx="3039989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如果AI前台系統出現崩潰或故障，可以嘗試重新啟動系統或聯絡技術支援。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9254" y="1623909"/>
            <a:ext cx="1500254" cy="1500254"/>
          </a:xfrm>
          <a:prstGeom prst="ellipse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814" y="2226284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77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系統崩潰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0757" y="1971492"/>
            <a:ext cx="3121877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如果使用者在進行資料輸入或資訊查詢過程中出現資料遺失的情況，可以嘗試重新登入系統或聯絡技術支援。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0757" y="1513149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資料遺失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2500" b="12500"/>
          <a:stretch>
            <a:fillRect/>
          </a:stretch>
        </p:blipFill>
        <p:spPr>
          <a:xfrm>
            <a:off x="5820154" y="3595858"/>
            <a:ext cx="2380229" cy="2380229"/>
          </a:xfrm>
          <a:prstGeom prst="ellipse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6708" r="16708"/>
          <a:stretch>
            <a:fillRect/>
          </a:stretch>
        </p:blipFill>
        <p:spPr>
          <a:xfrm>
            <a:off x="3637042" y="3234923"/>
            <a:ext cx="1651452" cy="1651452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21512" y="4777233"/>
            <a:ext cx="32194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如果AI前台系統的某個功能失效，可以嘗試在功能區中選擇其他可用的功能或聯絡技術支援。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21512" y="4318890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功能失效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常見問題及故障排除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464" y="2536882"/>
            <a:ext cx="2922600" cy="71231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TW" sz="3975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3348" y="3329232"/>
            <a:ext cx="65741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TW" sz="4500" b="1">
                <a:solidFill>
                  <a:srgbClr val="754807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客戶接待與溝通</a:t>
            </a:r>
          </a:p>
        </p:txBody>
      </p:sp>
      <p:sp>
        <p:nvSpPr>
          <p:cNvPr id="4" name="AutoShape 4"/>
          <p:cNvSpPr/>
          <p:nvPr/>
        </p:nvSpPr>
        <p:spPr>
          <a:xfrm>
            <a:off x="352425" y="6254177"/>
            <a:ext cx="5497697" cy="508573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zh-TW" sz="1200">
                <a:solidFill>
                  <a:srgbClr val="DE9A3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在接待顧客時，始終保持微笑，以熱情友好的態度與顧客交流，讓顧客感到賓至如歸。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微笑待客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6542" r="16542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禮儀用語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20333" r="20333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積極溝通</a:t>
            </a: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16500" r="16500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在與客戶溝通過程中，正確使用禮儀用語，如「您好」、「請」、「謝謝」等，以提升客戶滿意度。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主動與客人交流，了解客戶的需求和意見，並積極回答客戶的問題，解決客戶的問題。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zh-TW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zh-TW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zh-TW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熱情友善的服務態度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CFB"/>
      </a:lt1>
      <a:dk2>
        <a:srgbClr val="000000"/>
      </a:dk2>
      <a:lt2>
        <a:srgbClr val="FFFFFF"/>
      </a:lt2>
      <a:accent1>
        <a:srgbClr val="754807"/>
      </a:accent1>
      <a:accent2>
        <a:srgbClr val="B57016"/>
      </a:accent2>
      <a:accent3>
        <a:srgbClr val="DE9A39"/>
      </a:accent3>
      <a:accent4>
        <a:srgbClr val="F2B168"/>
      </a:accent4>
      <a:accent5>
        <a:srgbClr val="FDBE00"/>
      </a:accent5>
      <a:accent6>
        <a:srgbClr val="D16A1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5737</Words>
  <Application>Microsoft Office PowerPoint</Application>
  <PresentationFormat>Widescreen</PresentationFormat>
  <Paragraphs>248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Tong</dc:creator>
  <cp:lastModifiedBy>Henry Tong</cp:lastModifiedBy>
  <cp:revision>2</cp:revision>
  <dcterms:created xsi:type="dcterms:W3CDTF">2006-08-16T00:00:00Z</dcterms:created>
  <dcterms:modified xsi:type="dcterms:W3CDTF">2024-02-10T15:11:03Z</dcterms:modified>
</cp:coreProperties>
</file>