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8" r:id="rId8"/>
    <p:sldId id="260" r:id="rId9"/>
    <p:sldId id="263" r:id="rId10"/>
    <p:sldId id="264" r:id="rId11"/>
    <p:sldId id="265" r:id="rId12"/>
    <p:sldId id="266" r:id="rId13"/>
    <p:sldId id="267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B99A26-2DF7-46E6-AF67-59DBAE4E49D6}" v="2" dt="2025-03-01T11:42:2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01" autoAdjust="0"/>
    <p:restoredTop sz="94660"/>
  </p:normalViewPr>
  <p:slideViewPr>
    <p:cSldViewPr snapToGrid="0">
      <p:cViewPr varScale="1">
        <p:scale>
          <a:sx n="55" d="100"/>
          <a:sy n="55" d="100"/>
        </p:scale>
        <p:origin x="16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22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7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49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46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203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173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7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67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61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887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50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A37EEEE-4BF5-4000-9DFD-D7239C8E0AE9}" type="datetimeFigureOut">
              <a:rPr lang="en-US" smtClean="0"/>
              <a:t>3/1/2025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CEECB2F-285A-4450-B556-26C638DC3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7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7F7D-932E-4E38-849D-6AB49E3D1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98590" y="988741"/>
            <a:ext cx="5888754" cy="4880518"/>
          </a:xfrm>
          <a:noFill/>
          <a:ln>
            <a:noFill/>
          </a:ln>
        </p:spPr>
        <p:txBody>
          <a:bodyPr wrap="square">
            <a:norm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Sexual Harassment &amp; Discrimination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43D1F-10DD-412B-AF1A-68AC02DA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2906" y="2349661"/>
            <a:ext cx="3958542" cy="1655180"/>
          </a:xfrm>
        </p:spPr>
        <p:txBody>
          <a:bodyPr anchor="ctr">
            <a:normAutofit/>
          </a:bodyPr>
          <a:lstStyle/>
          <a:p>
            <a:pPr algn="r"/>
            <a:r>
              <a:rPr lang="en-US" sz="4000" dirty="0" err="1">
                <a:solidFill>
                  <a:srgbClr val="FFFFFF"/>
                </a:solidFill>
              </a:rPr>
              <a:t>Gonna</a:t>
            </a:r>
            <a:r>
              <a:rPr lang="en-US" sz="4000" dirty="0">
                <a:solidFill>
                  <a:srgbClr val="FFFFFF"/>
                </a:solidFill>
              </a:rPr>
              <a:t> B’ERs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2682E14-F16E-4912-9788-8A57C56F3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655" y="4747895"/>
            <a:ext cx="262255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6EC4-DCAF-4C94-99BB-A8F44FBC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579628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1D140A-3916-4AF9-A85E-E095D8238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Federal and state laws prohibit workplace discrimination and harassment. This training reviews the Grand Lodge’s Discrimination and Harassment Guidelines Manual</a:t>
            </a:r>
          </a:p>
        </p:txBody>
      </p:sp>
    </p:spTree>
    <p:extLst>
      <p:ext uri="{BB962C8B-B14F-4D97-AF65-F5344CB8AC3E}">
        <p14:creationId xmlns:p14="http://schemas.microsoft.com/office/powerpoint/2010/main" val="2446759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9E720-5FD6-42C5-9065-7CC72122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82" y="309562"/>
            <a:ext cx="4257675" cy="623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1721E7-5177-4F97-8A76-4BBE1B86A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1592" y="1689100"/>
            <a:ext cx="6717983" cy="552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1938E4-3AF7-4D7B-B877-75F118A1253E}"/>
              </a:ext>
            </a:extLst>
          </p:cNvPr>
          <p:cNvSpPr txBox="1"/>
          <p:nvPr/>
        </p:nvSpPr>
        <p:spPr>
          <a:xfrm>
            <a:off x="5121592" y="2846661"/>
            <a:ext cx="6756400" cy="2322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Download the Discrimination and Harassment Guidelines For Local Lodges manual to establish your lodge’s guidelines.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439457-6114-4596-8FD0-5FD36FBEC441}"/>
              </a:ext>
            </a:extLst>
          </p:cNvPr>
          <p:cNvSpPr txBox="1"/>
          <p:nvPr/>
        </p:nvSpPr>
        <p:spPr>
          <a:xfrm>
            <a:off x="581025" y="1957201"/>
            <a:ext cx="6096000" cy="2688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Review and acknowledge the Sexual Harassment Guidelines annually and during new employee orientations. Signed acknowledgments should be placed in personnel files.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5325-139E-4FE1-AC6C-368A95AD9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490" y="667385"/>
            <a:ext cx="39243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50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B4B79-79BB-4CAB-9755-62C8CC7D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413" y="544010"/>
            <a:ext cx="11138701" cy="2094034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DISCRIMINATION AND HARRASMENT TRAINING FOR LOCAL LODGES</a:t>
            </a:r>
            <a:b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CA368-C24C-480F-8BC0-B07BE37B61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938" y="3429000"/>
            <a:ext cx="10949650" cy="3101983"/>
          </a:xfrm>
        </p:spPr>
        <p:txBody>
          <a:bodyPr/>
          <a:lstStyle/>
          <a:p>
            <a:pPr marL="0" marR="0" indent="0" eaLnBrk="0" hangingPunct="0">
              <a:spcBef>
                <a:spcPts val="630"/>
              </a:spcBef>
              <a:spcAft>
                <a:spcPts val="0"/>
              </a:spcAft>
              <a:tabLst>
                <a:tab pos="643255" algn="l"/>
              </a:tabLst>
            </a:pPr>
            <a:r>
              <a:rPr lang="en-US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Training Purpose</a:t>
            </a:r>
          </a:p>
          <a:p>
            <a:r>
              <a:rPr lang="en-US" sz="2800" dirty="0"/>
              <a:t>Maintain a respectful, accountable, and harassment-free working environment.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37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E16CD-8EDE-4ED7-AC2E-34A650BDD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2159" y="410916"/>
            <a:ext cx="7729728" cy="1811423"/>
          </a:xfrm>
        </p:spPr>
        <p:txBody>
          <a:bodyPr>
            <a:normAutofit/>
          </a:bodyPr>
          <a:lstStyle/>
          <a:p>
            <a:br>
              <a:rPr lang="en-U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Employee</a:t>
            </a:r>
            <a:r>
              <a:rPr lang="en-US" sz="4400" b="1" kern="0" spc="-1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Conduct</a:t>
            </a:r>
            <a:br>
              <a:rPr lang="en-U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C4BC4-B60C-4F69-B4EF-20E3BA061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033" y="2557040"/>
            <a:ext cx="10695007" cy="3033532"/>
          </a:xfrm>
        </p:spPr>
        <p:txBody>
          <a:bodyPr>
            <a:normAutofit/>
          </a:bodyPr>
          <a:lstStyle/>
          <a:p>
            <a:pPr marL="642620" marR="64770" indent="0" algn="just" eaLnBrk="0" hangingPunct="0">
              <a:lnSpc>
                <a:spcPct val="150000"/>
              </a:lnSpc>
              <a:spcBef>
                <a:spcPts val="1240"/>
              </a:spcBef>
              <a:spcAft>
                <a:spcPts val="0"/>
              </a:spcAft>
            </a:pPr>
            <a:r>
              <a:rPr lang="en-US" sz="28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Employees must behave professionally and ethically. Unacceptable behaviors include posing danger, harassment, abuse, inappropriate sexual conduct, and providing false information.</a:t>
            </a:r>
            <a:endParaRPr lang="en-US" sz="2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14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B761B7-1118-47B9-B9E7-8F4410600D78}"/>
              </a:ext>
            </a:extLst>
          </p:cNvPr>
          <p:cNvSpPr txBox="1"/>
          <p:nvPr/>
        </p:nvSpPr>
        <p:spPr>
          <a:xfrm>
            <a:off x="1419225" y="2905780"/>
            <a:ext cx="955357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QUESTIONS ???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58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64A8F-6B67-4F0A-9DB9-2CD164D9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59" y="495299"/>
            <a:ext cx="10810755" cy="1476375"/>
          </a:xfrm>
        </p:spPr>
        <p:txBody>
          <a:bodyPr>
            <a:normAutofit fontScale="90000"/>
          </a:bodyPr>
          <a:lstStyle/>
          <a:p>
            <a:br>
              <a:rPr lang="en-U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US" sz="44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Harassment-Free</a:t>
            </a:r>
            <a:r>
              <a:rPr lang="en-US" sz="4400" b="1" kern="0" spc="-2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kern="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Workplace</a:t>
            </a:r>
            <a:br>
              <a:rPr lang="en-US" sz="1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39C2B1-5080-4E7B-85D9-175F01F90495}"/>
              </a:ext>
            </a:extLst>
          </p:cNvPr>
          <p:cNvSpPr txBox="1"/>
          <p:nvPr/>
        </p:nvSpPr>
        <p:spPr>
          <a:xfrm>
            <a:off x="960699" y="2582647"/>
            <a:ext cx="10197295" cy="1297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78740" indent="0" algn="just" eaLnBrk="0" hangingPunct="0">
              <a:lnSpc>
                <a:spcPct val="149000"/>
              </a:lnSpc>
              <a:spcBef>
                <a:spcPts val="1245"/>
              </a:spcBef>
              <a:spcAft>
                <a:spcPts val="0"/>
              </a:spcAft>
            </a:pPr>
            <a:r>
              <a:rPr lang="en-US" sz="28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en-US" sz="28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Lodge</a:t>
            </a:r>
            <a:r>
              <a:rPr lang="en-US" sz="2800" spc="-3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en-US" sz="28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committed</a:t>
            </a:r>
            <a:r>
              <a:rPr lang="en-US" sz="28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28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en-US" sz="28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respectful and harassment-free work </a:t>
            </a:r>
            <a:r>
              <a:rPr lang="en-US" sz="2800" spc="-5" dirty="0">
                <a:latin typeface="Arial" panose="020B0604020202020204" pitchFamily="34" charset="0"/>
                <a:ea typeface="Times New Roman" panose="02020603050405020304" pitchFamily="18" charset="0"/>
              </a:rPr>
              <a:t>environment</a:t>
            </a:r>
            <a:r>
              <a:rPr lang="en-US" spc="-5" dirty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917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AC0B52-5639-452A-89BF-18DB56D812CF}"/>
              </a:ext>
            </a:extLst>
          </p:cNvPr>
          <p:cNvSpPr txBox="1"/>
          <p:nvPr/>
        </p:nvSpPr>
        <p:spPr>
          <a:xfrm>
            <a:off x="347240" y="739868"/>
            <a:ext cx="11227443" cy="6815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78740" indent="0" algn="ctr" eaLnBrk="0" hangingPunct="0">
              <a:lnSpc>
                <a:spcPct val="149000"/>
              </a:lnSpc>
              <a:spcBef>
                <a:spcPts val="1245"/>
              </a:spcBef>
              <a:spcAft>
                <a:spcPts val="0"/>
              </a:spcAft>
            </a:pP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Examples</a:t>
            </a:r>
            <a:r>
              <a:rPr lang="en-US" sz="4400" b="1" spc="9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4400" b="1" spc="9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spc="-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unlawful</a:t>
            </a:r>
            <a:r>
              <a:rPr lang="en-US" sz="4400" b="1" spc="8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harassment</a:t>
            </a:r>
            <a:r>
              <a:rPr lang="en-US" sz="4400" b="1" spc="9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spc="-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include</a:t>
            </a:r>
            <a:r>
              <a:rPr lang="en-US" sz="4400" b="1" spc="8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spc="-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but</a:t>
            </a:r>
            <a:r>
              <a:rPr lang="en-US" sz="4400" b="1" spc="9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are</a:t>
            </a:r>
            <a:r>
              <a:rPr lang="en-US" sz="4400" b="1" spc="8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spc="5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not</a:t>
            </a:r>
            <a:r>
              <a:rPr lang="en-US" sz="4400" b="1" spc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limited</a:t>
            </a:r>
            <a:r>
              <a:rPr lang="en-US" sz="4400" b="1" spc="8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4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unwelcome sexual advances, derogatory comments, and offensive materials. </a:t>
            </a:r>
          </a:p>
          <a:p>
            <a:pPr marL="457200" marR="78740" indent="0" algn="ctr" eaLnBrk="0" hangingPunct="0">
              <a:lnSpc>
                <a:spcPct val="149000"/>
              </a:lnSpc>
              <a:spcBef>
                <a:spcPts val="1245"/>
              </a:spcBef>
              <a:spcAft>
                <a:spcPts val="0"/>
              </a:spcAft>
            </a:pPr>
            <a:endParaRPr lang="en-US" sz="4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marR="78740" indent="0" algn="just" eaLnBrk="0" hangingPunct="0">
              <a:lnSpc>
                <a:spcPct val="149000"/>
              </a:lnSpc>
              <a:spcBef>
                <a:spcPts val="1245"/>
              </a:spcBef>
              <a:spcAft>
                <a:spcPts val="0"/>
              </a:spcAft>
            </a:pPr>
            <a:endParaRPr lang="en-US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192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FE9244-EFD0-B527-23F2-405C15C64074}"/>
              </a:ext>
            </a:extLst>
          </p:cNvPr>
          <p:cNvSpPr txBox="1"/>
          <p:nvPr/>
        </p:nvSpPr>
        <p:spPr>
          <a:xfrm>
            <a:off x="563301" y="126478"/>
            <a:ext cx="1106539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Avoid discrimination against pregnant women, individuals with disabilities, racial minorities, and the elderly.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48DC2-AC3D-101C-D516-5E0128D1EA5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250" y="2657475"/>
            <a:ext cx="7753349" cy="4200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011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6F1BD1-9E91-41D2-9B7F-7EC8DB14EE51}"/>
              </a:ext>
            </a:extLst>
          </p:cNvPr>
          <p:cNvSpPr txBox="1"/>
          <p:nvPr/>
        </p:nvSpPr>
        <p:spPr>
          <a:xfrm>
            <a:off x="461962" y="1597193"/>
            <a:ext cx="11268075" cy="3226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64770" indent="0" algn="ctr" ea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0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Report</a:t>
            </a:r>
            <a:r>
              <a:rPr lang="en-US" sz="4000" b="1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4000" b="1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Harassment to your immediate supervisor, the Exalted Ruler, or one of the Lodge Officers.</a:t>
            </a:r>
            <a:endParaRPr lang="en-US" sz="4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96520" marR="64770" indent="0" algn="just" ea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6027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FFB919F-7F75-437A-93A3-1645E15FD203}"/>
              </a:ext>
            </a:extLst>
          </p:cNvPr>
          <p:cNvSpPr txBox="1"/>
          <p:nvPr/>
        </p:nvSpPr>
        <p:spPr>
          <a:xfrm>
            <a:off x="752475" y="1700321"/>
            <a:ext cx="10534650" cy="2290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1790" marR="0" indent="-255270" algn="just" eaLnBrk="0" hangingPunct="0">
              <a:spcBef>
                <a:spcPts val="200"/>
              </a:spcBef>
              <a:spcAft>
                <a:spcPts val="0"/>
              </a:spcAft>
              <a:tabLst>
                <a:tab pos="352425" algn="l"/>
              </a:tabLst>
            </a:pPr>
            <a:r>
              <a:rPr lang="en-US" sz="4000" b="1" spc="-5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Harassment</a:t>
            </a:r>
            <a:r>
              <a:rPr lang="en-US" sz="4000" b="1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spc="-5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Complaints</a:t>
            </a:r>
            <a:endParaRPr lang="en-US" sz="4000" b="1" dirty="0">
              <a:solidFill>
                <a:srgbClr val="1F4D78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eaLnBrk="0" hangingPunct="0">
              <a:spcBef>
                <a:spcPts val="25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00330" marR="65405" indent="0" algn="just" ea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 harassment complaints</a:t>
            </a:r>
            <a:r>
              <a:rPr lang="en-US" sz="2800" spc="1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8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will be investigated confidentially, with no retaliation against complainants.</a:t>
            </a:r>
            <a:endParaRPr lang="en-US" sz="2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99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BCA556-E771-4A8C-BC9E-CA2D4D675B6F}"/>
              </a:ext>
            </a:extLst>
          </p:cNvPr>
          <p:cNvSpPr txBox="1"/>
          <p:nvPr/>
        </p:nvSpPr>
        <p:spPr>
          <a:xfrm>
            <a:off x="254643" y="817873"/>
            <a:ext cx="11725153" cy="5606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eaLnBrk="0" hangingPunct="0">
              <a:spcBef>
                <a:spcPts val="630"/>
              </a:spcBef>
              <a:spcAft>
                <a:spcPts val="0"/>
              </a:spcAft>
              <a:tabLst>
                <a:tab pos="352425" algn="l"/>
              </a:tabLst>
            </a:pPr>
            <a:r>
              <a:rPr lang="en-US" sz="4000" b="1" spc="-5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Corrective</a:t>
            </a:r>
            <a:r>
              <a:rPr lang="en-US" sz="4000" b="1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spc="-5" dirty="0">
                <a:solidFill>
                  <a:srgbClr val="1F4D7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endParaRPr lang="en-US" sz="4000" b="1" dirty="0">
              <a:solidFill>
                <a:srgbClr val="1F4D78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eaLnBrk="0" hangingPunct="0">
              <a:spcBef>
                <a:spcPts val="25"/>
              </a:spcBef>
              <a:spcAft>
                <a:spcPts val="0"/>
              </a:spcAft>
            </a:pPr>
            <a:r>
              <a:rPr lang="en-US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69850" indent="0" algn="just" eaLnBrk="0" hangingPunct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Disciplinary actions for unacceptable conduct may include termination. Supervisors condoning harassment could face disciplinary action as well. </a:t>
            </a:r>
          </a:p>
          <a:p>
            <a:pPr marL="0" marR="69850" indent="0" algn="just" eaLnBrk="0" hangingPunct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</a:pP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69850" indent="0" algn="just" eaLnBrk="0" hangingPunct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Similarly,</a:t>
            </a:r>
            <a:r>
              <a:rPr lang="en-US" sz="2000" spc="-15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Lodge Officer</a:t>
            </a:r>
            <a:r>
              <a:rPr lang="en-US" sz="2000" spc="-10" dirty="0">
                <a:latin typeface="Arial" panose="020B0604020202020204" pitchFamily="34" charset="0"/>
                <a:ea typeface="Times New Roman" panose="02020603050405020304" pitchFamily="18" charset="0"/>
              </a:rPr>
              <a:t>(s)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who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</a:t>
            </a:r>
            <a:r>
              <a:rPr lang="en-US" sz="2000" spc="1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aware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unlawful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harassment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and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condone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such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conduct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by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allowing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it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continue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will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subject</a:t>
            </a:r>
            <a:r>
              <a:rPr lang="en-US" sz="2000" spc="17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2000" spc="-4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disciplinary</a:t>
            </a:r>
            <a:r>
              <a:rPr lang="en-US" sz="2000" spc="-4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action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 determined by the governing body of the lodge. </a:t>
            </a:r>
          </a:p>
          <a:p>
            <a:pPr marL="0" marR="69850" indent="0" algn="just" eaLnBrk="0" hangingPunct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</a:pPr>
            <a:endParaRPr lang="en-US" sz="2000" spc="-5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69850" indent="0" algn="just" eaLnBrk="0" hangingPunct="0">
              <a:lnSpc>
                <a:spcPct val="149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Non-employees</a:t>
            </a:r>
            <a:r>
              <a:rPr lang="en-US" sz="2000" spc="9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</a:t>
            </a:r>
            <a:r>
              <a:rPr lang="en-US" sz="2000" spc="1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violation</a:t>
            </a:r>
            <a:r>
              <a:rPr lang="en-US" sz="2000" spc="9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2000" spc="9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this</a:t>
            </a:r>
            <a:r>
              <a:rPr lang="en-US" sz="2000" spc="9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policy</a:t>
            </a:r>
            <a:r>
              <a:rPr lang="en-US" sz="2000" spc="7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are</a:t>
            </a:r>
            <a:r>
              <a:rPr lang="en-US" sz="2000" spc="9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subject</a:t>
            </a:r>
            <a:r>
              <a:rPr lang="en-US" sz="2000" spc="9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2000" spc="9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appropriate</a:t>
            </a:r>
            <a:r>
              <a:rPr lang="en-US" sz="2000" spc="8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remedial</a:t>
            </a:r>
            <a:r>
              <a:rPr lang="en-US" sz="2000" spc="8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action, as determined by the governing body of the lodge,</a:t>
            </a:r>
            <a:r>
              <a:rPr lang="en-US" sz="2000" spc="8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including</a:t>
            </a:r>
            <a:r>
              <a:rPr lang="en-US" sz="2000" spc="8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but not</a:t>
            </a:r>
            <a:r>
              <a:rPr lang="en-US" sz="2000" spc="-3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limited</a:t>
            </a:r>
            <a:r>
              <a:rPr lang="en-US" sz="2000" spc="-3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removal</a:t>
            </a:r>
            <a:r>
              <a:rPr lang="en-US" sz="2000" spc="-4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from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en-US" sz="2000" spc="-3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Lodge</a:t>
            </a:r>
            <a:r>
              <a:rPr lang="en-US" sz="2000" spc="-4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property</a:t>
            </a:r>
            <a:r>
              <a:rPr lang="en-US" sz="2000" spc="-3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and/or</a:t>
            </a:r>
            <a:r>
              <a:rPr lang="en-US" sz="2000" spc="-3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termination</a:t>
            </a:r>
            <a:r>
              <a:rPr lang="en-US" sz="2000" spc="-3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en-US" sz="2000" spc="-3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Lodge 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relationship.</a:t>
            </a:r>
            <a:endParaRPr lang="en-US" sz="20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3326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A0A8B-6D30-79D1-B578-856C77BC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856" y="111252"/>
            <a:ext cx="7729728" cy="1188720"/>
          </a:xfrm>
        </p:spPr>
        <p:txBody>
          <a:bodyPr/>
          <a:lstStyle/>
          <a:p>
            <a:r>
              <a:rPr lang="en-US" dirty="0"/>
              <a:t>Youth Protection Guidelines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917CFC-F33A-5D58-1375-0DD989C7C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120" y="1581655"/>
            <a:ext cx="5759746" cy="50358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5D1864-04D8-00A2-A277-195758F19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440" y="1581655"/>
            <a:ext cx="3886400" cy="49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342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041A18-F580-36F6-A00D-FB32C4BD4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9150" y="930146"/>
            <a:ext cx="3873699" cy="4997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9620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1809</TotalTime>
  <Words>315</Words>
  <Application>Microsoft Office PowerPoint</Application>
  <PresentationFormat>Widescreen</PresentationFormat>
  <Paragraphs>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Gill Sans MT</vt:lpstr>
      <vt:lpstr>Parcel</vt:lpstr>
      <vt:lpstr>Sexual Harassment &amp; Discrimination</vt:lpstr>
      <vt:lpstr>Introduction</vt:lpstr>
      <vt:lpstr>PowerPoint Presentation</vt:lpstr>
      <vt:lpstr>PowerPoint Presentation</vt:lpstr>
      <vt:lpstr>DISCRIMINATION AND HARRASMENT TRAINING FOR LOCAL LODGES </vt:lpstr>
      <vt:lpstr> Employee Conduct </vt:lpstr>
      <vt:lpstr>PowerPoint Presentation</vt:lpstr>
      <vt:lpstr> Harassment-Free Workplace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Youth Protection Guidelines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 Harassment &amp; Discrimination</dc:title>
  <dc:creator>Hall, Reeda (CAI - Tennessee)</dc:creator>
  <cp:lastModifiedBy>Hall, Reeda (CAI - Tennessee)</cp:lastModifiedBy>
  <cp:revision>7</cp:revision>
  <dcterms:created xsi:type="dcterms:W3CDTF">2022-03-07T16:23:49Z</dcterms:created>
  <dcterms:modified xsi:type="dcterms:W3CDTF">2025-03-01T11:43:28Z</dcterms:modified>
</cp:coreProperties>
</file>