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312" r:id="rId2"/>
    <p:sldId id="308" r:id="rId3"/>
    <p:sldId id="300" r:id="rId4"/>
    <p:sldId id="304" r:id="rId5"/>
    <p:sldId id="301" r:id="rId6"/>
    <p:sldId id="302" r:id="rId7"/>
    <p:sldId id="303" r:id="rId8"/>
    <p:sldId id="298" r:id="rId9"/>
    <p:sldId id="299" r:id="rId10"/>
    <p:sldId id="256" r:id="rId11"/>
    <p:sldId id="262" r:id="rId12"/>
    <p:sldId id="309" r:id="rId13"/>
    <p:sldId id="310" r:id="rId14"/>
    <p:sldId id="297" r:id="rId15"/>
    <p:sldId id="311" r:id="rId16"/>
    <p:sldId id="267" r:id="rId17"/>
    <p:sldId id="263" r:id="rId18"/>
    <p:sldId id="269" r:id="rId19"/>
    <p:sldId id="276" r:id="rId20"/>
    <p:sldId id="277" r:id="rId21"/>
    <p:sldId id="278" r:id="rId22"/>
    <p:sldId id="286" r:id="rId23"/>
    <p:sldId id="287" r:id="rId24"/>
    <p:sldId id="288" r:id="rId25"/>
    <p:sldId id="305" r:id="rId26"/>
    <p:sldId id="306" r:id="rId27"/>
    <p:sldId id="307" r:id="rId28"/>
    <p:sldId id="295" r:id="rId29"/>
    <p:sldId id="296" r:id="rId3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8825"/>
    <a:srgbClr val="09C335"/>
    <a:srgbClr val="FF5050"/>
    <a:srgbClr val="94FA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96" autoAdjust="0"/>
    <p:restoredTop sz="68970" autoAdjust="0"/>
  </p:normalViewPr>
  <p:slideViewPr>
    <p:cSldViewPr>
      <p:cViewPr varScale="1">
        <p:scale>
          <a:sx n="78" d="100"/>
          <a:sy n="78" d="100"/>
        </p:scale>
        <p:origin x="1594"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B0130E-AF5B-4382-8FA3-DDFA7D9FD164}"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3971CDA9-652E-467B-812E-8505208CEA3B}">
      <dgm:prSet phldrT="[Text]" custT="1"/>
      <dgm:spPr>
        <a:solidFill>
          <a:srgbClr val="99CC00"/>
        </a:solidFill>
      </dgm:spPr>
      <dgm:t>
        <a:bodyPr/>
        <a:lstStyle/>
        <a:p>
          <a:r>
            <a:rPr lang="en-US" sz="2000" b="1" dirty="0"/>
            <a:t>Impact Grants</a:t>
          </a:r>
        </a:p>
      </dgm:t>
    </dgm:pt>
    <dgm:pt modelId="{EECD88FE-97EF-4CB6-89A2-519059E78A6C}" type="parTrans" cxnId="{D432CC63-620A-4F3D-AC64-6964F95BBC4D}">
      <dgm:prSet/>
      <dgm:spPr/>
      <dgm:t>
        <a:bodyPr/>
        <a:lstStyle/>
        <a:p>
          <a:endParaRPr lang="en-US"/>
        </a:p>
      </dgm:t>
    </dgm:pt>
    <dgm:pt modelId="{DEDCB584-DF8A-4E1A-885F-8465AAF4E602}" type="sibTrans" cxnId="{D432CC63-620A-4F3D-AC64-6964F95BBC4D}">
      <dgm:prSet/>
      <dgm:spPr/>
      <dgm:t>
        <a:bodyPr/>
        <a:lstStyle/>
        <a:p>
          <a:endParaRPr lang="en-US"/>
        </a:p>
      </dgm:t>
    </dgm:pt>
    <dgm:pt modelId="{D8BDBE21-39AE-4C8A-B448-37B527645D18}">
      <dgm:prSet phldrT="[Text]" custT="1"/>
      <dgm:spPr>
        <a:solidFill>
          <a:srgbClr val="99CC00"/>
        </a:solidFill>
      </dgm:spPr>
      <dgm:t>
        <a:bodyPr/>
        <a:lstStyle/>
        <a:p>
          <a:r>
            <a:rPr lang="en-US" sz="1400" b="1" dirty="0"/>
            <a:t>$2,500 to $10,000 grants.</a:t>
          </a:r>
        </a:p>
      </dgm:t>
    </dgm:pt>
    <dgm:pt modelId="{DB65DA14-CAA6-4A66-94EA-5D3BD5F32DE3}" type="parTrans" cxnId="{74CFC50D-DA64-49FB-AA38-0175A54E6237}">
      <dgm:prSet/>
      <dgm:spPr/>
      <dgm:t>
        <a:bodyPr/>
        <a:lstStyle/>
        <a:p>
          <a:endParaRPr lang="en-US"/>
        </a:p>
      </dgm:t>
    </dgm:pt>
    <dgm:pt modelId="{575AC14F-74ED-4DBC-A9FB-35077C48A9DC}" type="sibTrans" cxnId="{74CFC50D-DA64-49FB-AA38-0175A54E6237}">
      <dgm:prSet/>
      <dgm:spPr/>
      <dgm:t>
        <a:bodyPr/>
        <a:lstStyle/>
        <a:p>
          <a:endParaRPr lang="en-US"/>
        </a:p>
      </dgm:t>
    </dgm:pt>
    <dgm:pt modelId="{CF303D90-DDE8-4947-A020-0D9C87815D1B}">
      <dgm:prSet phldrT="[Text]" custT="1"/>
      <dgm:spPr>
        <a:solidFill>
          <a:srgbClr val="99CC00"/>
        </a:solidFill>
      </dgm:spPr>
      <dgm:t>
        <a:bodyPr/>
        <a:lstStyle/>
        <a:p>
          <a:r>
            <a:rPr lang="en-US" sz="1400" b="1" dirty="0"/>
            <a:t>All Lodges welcome to apply. </a:t>
          </a:r>
        </a:p>
      </dgm:t>
    </dgm:pt>
    <dgm:pt modelId="{1271DB89-72FB-43B7-BBF2-4F3F61D153D9}" type="parTrans" cxnId="{2DAC0381-72D2-4B07-81AE-DCBF83602341}">
      <dgm:prSet/>
      <dgm:spPr/>
      <dgm:t>
        <a:bodyPr/>
        <a:lstStyle/>
        <a:p>
          <a:endParaRPr lang="en-US"/>
        </a:p>
      </dgm:t>
    </dgm:pt>
    <dgm:pt modelId="{5E435E0C-A019-4DD8-8380-F44C69609271}" type="sibTrans" cxnId="{2DAC0381-72D2-4B07-81AE-DCBF83602341}">
      <dgm:prSet/>
      <dgm:spPr/>
      <dgm:t>
        <a:bodyPr/>
        <a:lstStyle/>
        <a:p>
          <a:endParaRPr lang="en-US"/>
        </a:p>
      </dgm:t>
    </dgm:pt>
    <dgm:pt modelId="{66124542-8DC8-4C0B-BD69-53DDDF95FCE7}">
      <dgm:prSet phldrT="[Text]" custT="1"/>
      <dgm:spPr>
        <a:solidFill>
          <a:srgbClr val="FABE00"/>
        </a:solidFill>
      </dgm:spPr>
      <dgm:t>
        <a:bodyPr/>
        <a:lstStyle/>
        <a:p>
          <a:r>
            <a:rPr lang="en-US" sz="2000" b="1" dirty="0"/>
            <a:t>Gratitude Grants</a:t>
          </a:r>
        </a:p>
      </dgm:t>
    </dgm:pt>
    <dgm:pt modelId="{C410644B-370B-4B16-A459-14CF063DA112}" type="parTrans" cxnId="{71163688-00A6-4588-B123-6D3C232DDBA4}">
      <dgm:prSet/>
      <dgm:spPr/>
      <dgm:t>
        <a:bodyPr/>
        <a:lstStyle/>
        <a:p>
          <a:endParaRPr lang="en-US"/>
        </a:p>
      </dgm:t>
    </dgm:pt>
    <dgm:pt modelId="{97E65B10-8549-4250-8B3B-AB0DB7A92058}" type="sibTrans" cxnId="{71163688-00A6-4588-B123-6D3C232DDBA4}">
      <dgm:prSet/>
      <dgm:spPr/>
      <dgm:t>
        <a:bodyPr/>
        <a:lstStyle/>
        <a:p>
          <a:endParaRPr lang="en-US"/>
        </a:p>
      </dgm:t>
    </dgm:pt>
    <dgm:pt modelId="{890FECDC-C336-4E24-B19E-7A2B4843EB15}">
      <dgm:prSet phldrT="[Text]" custT="1"/>
      <dgm:spPr>
        <a:solidFill>
          <a:srgbClr val="FABE00"/>
        </a:solidFill>
      </dgm:spPr>
      <dgm:t>
        <a:bodyPr/>
        <a:lstStyle/>
        <a:p>
          <a:r>
            <a:rPr lang="en-US" sz="1400" b="1" dirty="0"/>
            <a:t>$2,000 grants. Up to $2,500</a:t>
          </a:r>
        </a:p>
      </dgm:t>
    </dgm:pt>
    <dgm:pt modelId="{7848E631-8637-43D9-80B5-E45F521562E2}" type="parTrans" cxnId="{F031D5A4-E8B6-4852-B00F-A54E2D2E1844}">
      <dgm:prSet/>
      <dgm:spPr/>
      <dgm:t>
        <a:bodyPr/>
        <a:lstStyle/>
        <a:p>
          <a:endParaRPr lang="en-US"/>
        </a:p>
      </dgm:t>
    </dgm:pt>
    <dgm:pt modelId="{8AE98990-3AA5-460E-A491-C3EA2F2D0F28}" type="sibTrans" cxnId="{F031D5A4-E8B6-4852-B00F-A54E2D2E1844}">
      <dgm:prSet/>
      <dgm:spPr/>
      <dgm:t>
        <a:bodyPr/>
        <a:lstStyle/>
        <a:p>
          <a:endParaRPr lang="en-US"/>
        </a:p>
      </dgm:t>
    </dgm:pt>
    <dgm:pt modelId="{2A65D773-474C-4A09-80F1-71D81C6DD73B}">
      <dgm:prSet phldrT="[Text]" custT="1"/>
      <dgm:spPr>
        <a:solidFill>
          <a:srgbClr val="FABE00"/>
        </a:solidFill>
      </dgm:spPr>
      <dgm:t>
        <a:bodyPr/>
        <a:lstStyle/>
        <a:p>
          <a:r>
            <a:rPr lang="en-US" sz="1400" b="1" dirty="0"/>
            <a:t>Eligibility contingent on reaching GER’s goal for per-member giving to the ENF.  Will not know the GER goal until May or June.</a:t>
          </a:r>
        </a:p>
      </dgm:t>
    </dgm:pt>
    <dgm:pt modelId="{1FD311A7-99FF-4AA5-AE4E-D1818B215699}" type="parTrans" cxnId="{D4264BE4-5BFE-421B-AB87-42B839E5B58E}">
      <dgm:prSet/>
      <dgm:spPr/>
      <dgm:t>
        <a:bodyPr/>
        <a:lstStyle/>
        <a:p>
          <a:endParaRPr lang="en-US"/>
        </a:p>
      </dgm:t>
    </dgm:pt>
    <dgm:pt modelId="{F4515CEE-F463-4198-9D04-DD66B3B4ADE6}" type="sibTrans" cxnId="{D4264BE4-5BFE-421B-AB87-42B839E5B58E}">
      <dgm:prSet/>
      <dgm:spPr/>
      <dgm:t>
        <a:bodyPr/>
        <a:lstStyle/>
        <a:p>
          <a:endParaRPr lang="en-US"/>
        </a:p>
      </dgm:t>
    </dgm:pt>
    <dgm:pt modelId="{9FA9F2C7-BC39-41BD-82B8-1911BC224159}">
      <dgm:prSet phldrT="[Text]" custT="1"/>
      <dgm:spPr>
        <a:solidFill>
          <a:srgbClr val="00B0F0"/>
        </a:solidFill>
      </dgm:spPr>
      <dgm:t>
        <a:bodyPr/>
        <a:lstStyle/>
        <a:p>
          <a:r>
            <a:rPr lang="en-US" sz="2000" b="1" dirty="0"/>
            <a:t>Promise Grants</a:t>
          </a:r>
        </a:p>
      </dgm:t>
    </dgm:pt>
    <dgm:pt modelId="{1C30ACC6-F753-4AF3-AC8D-C004D1DC076C}" type="parTrans" cxnId="{0DFD3A9B-E926-43EC-95B6-7DA3C5D75608}">
      <dgm:prSet/>
      <dgm:spPr/>
      <dgm:t>
        <a:bodyPr/>
        <a:lstStyle/>
        <a:p>
          <a:endParaRPr lang="en-US"/>
        </a:p>
      </dgm:t>
    </dgm:pt>
    <dgm:pt modelId="{A66525BF-E7CC-4724-BFAC-D728D4ADCD92}" type="sibTrans" cxnId="{0DFD3A9B-E926-43EC-95B6-7DA3C5D75608}">
      <dgm:prSet/>
      <dgm:spPr/>
      <dgm:t>
        <a:bodyPr/>
        <a:lstStyle/>
        <a:p>
          <a:endParaRPr lang="en-US"/>
        </a:p>
      </dgm:t>
    </dgm:pt>
    <dgm:pt modelId="{12C4F79E-067F-4A49-A990-CCF135163540}">
      <dgm:prSet phldrT="[Text]" custT="1"/>
      <dgm:spPr>
        <a:solidFill>
          <a:srgbClr val="00B0F0"/>
        </a:solidFill>
      </dgm:spPr>
      <dgm:t>
        <a:bodyPr/>
        <a:lstStyle/>
        <a:p>
          <a:r>
            <a:rPr lang="en-US" sz="1400" b="1" dirty="0"/>
            <a:t>$2,500 grants. </a:t>
          </a:r>
        </a:p>
      </dgm:t>
    </dgm:pt>
    <dgm:pt modelId="{ADAF6400-2881-4A0A-AC18-70AAF529FACA}" type="parTrans" cxnId="{0FEB2E55-42A1-4604-BEC6-0C0D6C4FB2B2}">
      <dgm:prSet/>
      <dgm:spPr/>
      <dgm:t>
        <a:bodyPr/>
        <a:lstStyle/>
        <a:p>
          <a:endParaRPr lang="en-US"/>
        </a:p>
      </dgm:t>
    </dgm:pt>
    <dgm:pt modelId="{5ABF9079-B50B-4B3B-B93C-5D2004A8326D}" type="sibTrans" cxnId="{0FEB2E55-42A1-4604-BEC6-0C0D6C4FB2B2}">
      <dgm:prSet/>
      <dgm:spPr/>
      <dgm:t>
        <a:bodyPr/>
        <a:lstStyle/>
        <a:p>
          <a:endParaRPr lang="en-US"/>
        </a:p>
      </dgm:t>
    </dgm:pt>
    <dgm:pt modelId="{CC8B75D3-55E3-4352-85A0-426F0D2D3961}">
      <dgm:prSet phldrT="[Text]" custT="1"/>
      <dgm:spPr>
        <a:solidFill>
          <a:srgbClr val="00B0F0"/>
        </a:solidFill>
      </dgm:spPr>
      <dgm:t>
        <a:bodyPr/>
        <a:lstStyle/>
        <a:p>
          <a:r>
            <a:rPr lang="en-US" sz="1400" b="1" dirty="0"/>
            <a:t>Available to the first 500 Lodges that pledge to host an Elks-led youth event.</a:t>
          </a:r>
        </a:p>
      </dgm:t>
    </dgm:pt>
    <dgm:pt modelId="{0B868D5C-A7CB-452E-B28C-02E57F755186}" type="parTrans" cxnId="{DCD781C0-40D7-442F-BCA6-7E22B791B3C4}">
      <dgm:prSet/>
      <dgm:spPr/>
      <dgm:t>
        <a:bodyPr/>
        <a:lstStyle/>
        <a:p>
          <a:endParaRPr lang="en-US"/>
        </a:p>
      </dgm:t>
    </dgm:pt>
    <dgm:pt modelId="{568DF246-1E4C-4136-9027-13A33621AED6}" type="sibTrans" cxnId="{DCD781C0-40D7-442F-BCA6-7E22B791B3C4}">
      <dgm:prSet/>
      <dgm:spPr/>
      <dgm:t>
        <a:bodyPr/>
        <a:lstStyle/>
        <a:p>
          <a:endParaRPr lang="en-US"/>
        </a:p>
      </dgm:t>
    </dgm:pt>
    <dgm:pt modelId="{3E116EB2-D39E-4CB8-85F6-FF98D0C9A644}">
      <dgm:prSet phldrT="[Text]" custT="1"/>
      <dgm:spPr>
        <a:solidFill>
          <a:srgbClr val="993366"/>
        </a:solidFill>
      </dgm:spPr>
      <dgm:t>
        <a:bodyPr/>
        <a:lstStyle/>
        <a:p>
          <a:r>
            <a:rPr lang="en-US" sz="2000" b="1" dirty="0"/>
            <a:t>Beacon Grants</a:t>
          </a:r>
        </a:p>
      </dgm:t>
    </dgm:pt>
    <dgm:pt modelId="{E2A1BDFC-6E97-484F-9B57-225891CBA6AE}" type="parTrans" cxnId="{A21F7194-D362-4F23-A4EB-4C34148E214C}">
      <dgm:prSet/>
      <dgm:spPr/>
      <dgm:t>
        <a:bodyPr/>
        <a:lstStyle/>
        <a:p>
          <a:endParaRPr lang="en-US"/>
        </a:p>
      </dgm:t>
    </dgm:pt>
    <dgm:pt modelId="{251236DC-A7BC-4F41-BA92-834E17F84B68}" type="sibTrans" cxnId="{A21F7194-D362-4F23-A4EB-4C34148E214C}">
      <dgm:prSet/>
      <dgm:spPr/>
      <dgm:t>
        <a:bodyPr/>
        <a:lstStyle/>
        <a:p>
          <a:endParaRPr lang="en-US"/>
        </a:p>
      </dgm:t>
    </dgm:pt>
    <dgm:pt modelId="{7A457E4E-E119-4AD2-8BEA-A6D6DB0D757A}">
      <dgm:prSet phldrT="[Text]" custT="1"/>
      <dgm:spPr>
        <a:solidFill>
          <a:srgbClr val="993366"/>
        </a:solidFill>
      </dgm:spPr>
      <dgm:t>
        <a:bodyPr/>
        <a:lstStyle/>
        <a:p>
          <a:r>
            <a:rPr lang="en-US" sz="1400" b="1" dirty="0"/>
            <a:t>$2,000 grants. </a:t>
          </a:r>
        </a:p>
      </dgm:t>
    </dgm:pt>
    <dgm:pt modelId="{CF564397-DCFB-4ADB-B19B-539933999B0A}" type="parTrans" cxnId="{09D66395-3345-404F-B5A8-17A7905FC568}">
      <dgm:prSet/>
      <dgm:spPr/>
      <dgm:t>
        <a:bodyPr/>
        <a:lstStyle/>
        <a:p>
          <a:endParaRPr lang="en-US"/>
        </a:p>
      </dgm:t>
    </dgm:pt>
    <dgm:pt modelId="{014058F5-B6FA-4CC5-A7A7-977EBBCB9B06}" type="sibTrans" cxnId="{09D66395-3345-404F-B5A8-17A7905FC568}">
      <dgm:prSet/>
      <dgm:spPr/>
      <dgm:t>
        <a:bodyPr/>
        <a:lstStyle/>
        <a:p>
          <a:endParaRPr lang="en-US"/>
        </a:p>
      </dgm:t>
    </dgm:pt>
    <dgm:pt modelId="{86B593EF-43A7-4D55-AECD-38CB900F1FEA}">
      <dgm:prSet phldrT="[Text]" custT="1"/>
      <dgm:spPr>
        <a:solidFill>
          <a:srgbClr val="993366"/>
        </a:solidFill>
      </dgm:spPr>
      <dgm:t>
        <a:bodyPr/>
        <a:lstStyle/>
        <a:p>
          <a:r>
            <a:rPr lang="en-US" sz="1400" b="1" dirty="0"/>
            <a:t>Available to every Lodge.</a:t>
          </a:r>
          <a:endParaRPr lang="en-US" sz="1500" b="1" dirty="0"/>
        </a:p>
      </dgm:t>
    </dgm:pt>
    <dgm:pt modelId="{25A81B22-02FC-46B7-8565-BC14B70C37C8}" type="parTrans" cxnId="{4ED05106-A898-43E0-95DF-1EC8EAA13957}">
      <dgm:prSet/>
      <dgm:spPr/>
      <dgm:t>
        <a:bodyPr/>
        <a:lstStyle/>
        <a:p>
          <a:endParaRPr lang="en-US"/>
        </a:p>
      </dgm:t>
    </dgm:pt>
    <dgm:pt modelId="{354416ED-879B-444F-ABDE-8CBF641C3EB7}" type="sibTrans" cxnId="{4ED05106-A898-43E0-95DF-1EC8EAA13957}">
      <dgm:prSet/>
      <dgm:spPr/>
      <dgm:t>
        <a:bodyPr/>
        <a:lstStyle/>
        <a:p>
          <a:endParaRPr lang="en-US"/>
        </a:p>
      </dgm:t>
    </dgm:pt>
    <dgm:pt modelId="{22145570-72A0-4EEF-8AB7-E19DC1C02B62}">
      <dgm:prSet phldrT="[Text]" custT="1"/>
      <dgm:spPr>
        <a:solidFill>
          <a:srgbClr val="99CC00"/>
        </a:solidFill>
      </dgm:spPr>
      <dgm:t>
        <a:bodyPr/>
        <a:lstStyle/>
        <a:p>
          <a:r>
            <a:rPr lang="en-US" sz="1400" b="1" dirty="0"/>
            <a:t>Competitive selection process.</a:t>
          </a:r>
        </a:p>
      </dgm:t>
    </dgm:pt>
    <dgm:pt modelId="{3E402756-F9AD-4172-9D99-DEEBF77DE903}" type="parTrans" cxnId="{F59794C6-874F-4A91-8995-9EE823734EB3}">
      <dgm:prSet/>
      <dgm:spPr/>
      <dgm:t>
        <a:bodyPr/>
        <a:lstStyle/>
        <a:p>
          <a:endParaRPr lang="en-US"/>
        </a:p>
      </dgm:t>
    </dgm:pt>
    <dgm:pt modelId="{5331FD48-ABDC-4B27-8344-12045508971E}" type="sibTrans" cxnId="{F59794C6-874F-4A91-8995-9EE823734EB3}">
      <dgm:prSet/>
      <dgm:spPr/>
      <dgm:t>
        <a:bodyPr/>
        <a:lstStyle/>
        <a:p>
          <a:endParaRPr lang="en-US"/>
        </a:p>
      </dgm:t>
    </dgm:pt>
    <dgm:pt modelId="{9428022B-C57B-492D-B2C0-1581C0F24B09}">
      <dgm:prSet phldrT="[Text]" custT="1"/>
      <dgm:spPr>
        <a:solidFill>
          <a:srgbClr val="FABE00"/>
        </a:solidFill>
      </dgm:spPr>
      <dgm:t>
        <a:bodyPr/>
        <a:lstStyle/>
        <a:p>
          <a:r>
            <a:rPr lang="en-US" sz="1400" b="1" dirty="0"/>
            <a:t>Charitable community activity. </a:t>
          </a:r>
        </a:p>
      </dgm:t>
    </dgm:pt>
    <dgm:pt modelId="{76CE1B95-3BFD-4DEF-BB9B-2AE7478D5080}" type="parTrans" cxnId="{8DB9B191-A003-43CD-A224-FCAA29FDCFAF}">
      <dgm:prSet/>
      <dgm:spPr/>
      <dgm:t>
        <a:bodyPr/>
        <a:lstStyle/>
        <a:p>
          <a:endParaRPr lang="en-US"/>
        </a:p>
      </dgm:t>
    </dgm:pt>
    <dgm:pt modelId="{3BCBDAE5-1807-41E3-9B92-E42D2619019B}" type="sibTrans" cxnId="{8DB9B191-A003-43CD-A224-FCAA29FDCFAF}">
      <dgm:prSet/>
      <dgm:spPr/>
      <dgm:t>
        <a:bodyPr/>
        <a:lstStyle/>
        <a:p>
          <a:endParaRPr lang="en-US"/>
        </a:p>
      </dgm:t>
    </dgm:pt>
    <dgm:pt modelId="{6107B378-5BA8-4C7D-BDF1-1C8D6236F516}">
      <dgm:prSet phldrT="[Text]" custT="1"/>
      <dgm:spPr>
        <a:solidFill>
          <a:srgbClr val="993366"/>
        </a:solidFill>
      </dgm:spPr>
      <dgm:t>
        <a:bodyPr/>
        <a:lstStyle/>
        <a:p>
          <a:r>
            <a:rPr lang="en-US" sz="1400" b="1" dirty="0"/>
            <a:t>Must be used for an ongoing, Elks-led community project.</a:t>
          </a:r>
          <a:r>
            <a:rPr lang="en-US" sz="1500" b="1" dirty="0"/>
            <a:t> </a:t>
          </a:r>
        </a:p>
      </dgm:t>
    </dgm:pt>
    <dgm:pt modelId="{9FA64AB3-D8A9-4401-BF34-0FB57A094B11}" type="parTrans" cxnId="{B3F6D954-B8BA-485F-9FB6-2E541682304B}">
      <dgm:prSet/>
      <dgm:spPr/>
      <dgm:t>
        <a:bodyPr/>
        <a:lstStyle/>
        <a:p>
          <a:endParaRPr lang="en-US"/>
        </a:p>
      </dgm:t>
    </dgm:pt>
    <dgm:pt modelId="{21C87278-BD37-4D8C-8A59-106E005C6E98}" type="sibTrans" cxnId="{B3F6D954-B8BA-485F-9FB6-2E541682304B}">
      <dgm:prSet/>
      <dgm:spPr/>
      <dgm:t>
        <a:bodyPr/>
        <a:lstStyle/>
        <a:p>
          <a:endParaRPr lang="en-US"/>
        </a:p>
      </dgm:t>
    </dgm:pt>
    <dgm:pt modelId="{22D99E5D-8777-4118-A87C-3CBE0C3A6715}" type="pres">
      <dgm:prSet presAssocID="{C0B0130E-AF5B-4382-8FA3-DDFA7D9FD164}" presName="linear" presStyleCnt="0">
        <dgm:presLayoutVars>
          <dgm:dir/>
          <dgm:resizeHandles val="exact"/>
        </dgm:presLayoutVars>
      </dgm:prSet>
      <dgm:spPr/>
      <dgm:t>
        <a:bodyPr/>
        <a:lstStyle/>
        <a:p>
          <a:endParaRPr lang="en-US"/>
        </a:p>
      </dgm:t>
    </dgm:pt>
    <dgm:pt modelId="{B49B9E4F-D07E-494A-9444-393D14A52837}" type="pres">
      <dgm:prSet presAssocID="{3971CDA9-652E-467B-812E-8505208CEA3B}" presName="comp" presStyleCnt="0"/>
      <dgm:spPr/>
    </dgm:pt>
    <dgm:pt modelId="{E306DB98-42CD-4CF3-A87C-EE24855925E0}" type="pres">
      <dgm:prSet presAssocID="{3971CDA9-652E-467B-812E-8505208CEA3B}" presName="box" presStyleLbl="node1" presStyleIdx="0" presStyleCnt="4" custScaleY="180141"/>
      <dgm:spPr/>
      <dgm:t>
        <a:bodyPr/>
        <a:lstStyle/>
        <a:p>
          <a:endParaRPr lang="en-US"/>
        </a:p>
      </dgm:t>
    </dgm:pt>
    <dgm:pt modelId="{F9ABCDE0-EF9F-4AE7-992E-9ADB8430B673}" type="pres">
      <dgm:prSet presAssocID="{3971CDA9-652E-467B-812E-8505208CEA3B}" presName="img" presStyleLbl="fgImgPlace1" presStyleIdx="0" presStyleCnt="4" custScaleX="98785" custScaleY="188761" custLinFactNeighborX="-7578" custLinFactNeighborY="-2596"/>
      <dgm:spPr>
        <a:blipFill rotWithShape="1">
          <a:blip xmlns:r="http://schemas.openxmlformats.org/officeDocument/2006/relationships" r:embed="rId1"/>
          <a:stretch>
            <a:fillRect/>
          </a:stretch>
        </a:blipFill>
      </dgm:spPr>
    </dgm:pt>
    <dgm:pt modelId="{A75D57F6-6E67-4B9D-A614-BA2D4967A5F0}" type="pres">
      <dgm:prSet presAssocID="{3971CDA9-652E-467B-812E-8505208CEA3B}" presName="text" presStyleLbl="node1" presStyleIdx="0" presStyleCnt="4">
        <dgm:presLayoutVars>
          <dgm:bulletEnabled val="1"/>
        </dgm:presLayoutVars>
      </dgm:prSet>
      <dgm:spPr/>
      <dgm:t>
        <a:bodyPr/>
        <a:lstStyle/>
        <a:p>
          <a:endParaRPr lang="en-US"/>
        </a:p>
      </dgm:t>
    </dgm:pt>
    <dgm:pt modelId="{77E20F3E-2218-4786-B277-63DAA71B7019}" type="pres">
      <dgm:prSet presAssocID="{DEDCB584-DF8A-4E1A-885F-8465AAF4E602}" presName="spacer" presStyleCnt="0"/>
      <dgm:spPr/>
    </dgm:pt>
    <dgm:pt modelId="{798E6BA8-A05D-4166-B501-D7CA8B0CF8D1}" type="pres">
      <dgm:prSet presAssocID="{66124542-8DC8-4C0B-BD69-53DDDF95FCE7}" presName="comp" presStyleCnt="0"/>
      <dgm:spPr/>
    </dgm:pt>
    <dgm:pt modelId="{6A91E07C-BD2E-400B-99C1-540A2DE6D9F4}" type="pres">
      <dgm:prSet presAssocID="{66124542-8DC8-4C0B-BD69-53DDDF95FCE7}" presName="box" presStyleLbl="node1" presStyleIdx="1" presStyleCnt="4" custScaleY="225361" custLinFactNeighborY="1691"/>
      <dgm:spPr/>
      <dgm:t>
        <a:bodyPr/>
        <a:lstStyle/>
        <a:p>
          <a:endParaRPr lang="en-US"/>
        </a:p>
      </dgm:t>
    </dgm:pt>
    <dgm:pt modelId="{FC6CABEE-8503-4FD1-B61D-D9D82CB616AB}" type="pres">
      <dgm:prSet presAssocID="{66124542-8DC8-4C0B-BD69-53DDDF95FCE7}" presName="img" presStyleLbl="fgImgPlace1" presStyleIdx="1" presStyleCnt="4" custScaleX="99172" custScaleY="275475" custLinFactNeighborX="-7686" custLinFactNeighborY="-999"/>
      <dgm:spPr>
        <a:blipFill rotWithShape="1">
          <a:blip xmlns:r="http://schemas.openxmlformats.org/officeDocument/2006/relationships" r:embed="rId2"/>
          <a:stretch>
            <a:fillRect/>
          </a:stretch>
        </a:blipFill>
      </dgm:spPr>
    </dgm:pt>
    <dgm:pt modelId="{60D6499D-30C0-4347-A26E-60EBA684AEC3}" type="pres">
      <dgm:prSet presAssocID="{66124542-8DC8-4C0B-BD69-53DDDF95FCE7}" presName="text" presStyleLbl="node1" presStyleIdx="1" presStyleCnt="4">
        <dgm:presLayoutVars>
          <dgm:bulletEnabled val="1"/>
        </dgm:presLayoutVars>
      </dgm:prSet>
      <dgm:spPr/>
      <dgm:t>
        <a:bodyPr/>
        <a:lstStyle/>
        <a:p>
          <a:endParaRPr lang="en-US"/>
        </a:p>
      </dgm:t>
    </dgm:pt>
    <dgm:pt modelId="{383D0083-7816-4E97-8FD2-483140C55CB4}" type="pres">
      <dgm:prSet presAssocID="{97E65B10-8549-4250-8B3B-AB0DB7A92058}" presName="spacer" presStyleCnt="0"/>
      <dgm:spPr/>
    </dgm:pt>
    <dgm:pt modelId="{43A915D0-8D13-46EA-9F86-F6190382C5B4}" type="pres">
      <dgm:prSet presAssocID="{9FA9F2C7-BC39-41BD-82B8-1911BC224159}" presName="comp" presStyleCnt="0"/>
      <dgm:spPr/>
    </dgm:pt>
    <dgm:pt modelId="{77DE208C-04E3-4A28-91C2-1F7E35680C98}" type="pres">
      <dgm:prSet presAssocID="{9FA9F2C7-BC39-41BD-82B8-1911BC224159}" presName="box" presStyleLbl="node1" presStyleIdx="2" presStyleCnt="4" custScaleX="100000" custScaleY="204999" custLinFactY="100000" custLinFactNeighborY="120390"/>
      <dgm:spPr/>
      <dgm:t>
        <a:bodyPr/>
        <a:lstStyle/>
        <a:p>
          <a:endParaRPr lang="en-US"/>
        </a:p>
      </dgm:t>
    </dgm:pt>
    <dgm:pt modelId="{0620A87B-8083-490B-A561-AE99FB2E17EC}" type="pres">
      <dgm:prSet presAssocID="{9FA9F2C7-BC39-41BD-82B8-1911BC224159}" presName="img" presStyleLbl="fgImgPlace1" presStyleIdx="2" presStyleCnt="4" custScaleX="100783" custScaleY="272093" custLinFactY="100000" custLinFactNeighborX="-3163" custLinFactNeighborY="167423"/>
      <dgm:spPr>
        <a:blipFill rotWithShape="1">
          <a:blip xmlns:r="http://schemas.openxmlformats.org/officeDocument/2006/relationships" r:embed="rId3"/>
          <a:stretch>
            <a:fillRect/>
          </a:stretch>
        </a:blipFill>
      </dgm:spPr>
    </dgm:pt>
    <dgm:pt modelId="{78133D12-FEEC-4E88-A5EB-30C33BC5AD7E}" type="pres">
      <dgm:prSet presAssocID="{9FA9F2C7-BC39-41BD-82B8-1911BC224159}" presName="text" presStyleLbl="node1" presStyleIdx="2" presStyleCnt="4">
        <dgm:presLayoutVars>
          <dgm:bulletEnabled val="1"/>
        </dgm:presLayoutVars>
      </dgm:prSet>
      <dgm:spPr/>
      <dgm:t>
        <a:bodyPr/>
        <a:lstStyle/>
        <a:p>
          <a:endParaRPr lang="en-US"/>
        </a:p>
      </dgm:t>
    </dgm:pt>
    <dgm:pt modelId="{83966036-0A90-4EC7-9F10-E5E3EA78D338}" type="pres">
      <dgm:prSet presAssocID="{A66525BF-E7CC-4724-BFAC-D728D4ADCD92}" presName="spacer" presStyleCnt="0"/>
      <dgm:spPr/>
    </dgm:pt>
    <dgm:pt modelId="{E7A48A5A-49D0-4D34-82A5-ED34585A9593}" type="pres">
      <dgm:prSet presAssocID="{3E116EB2-D39E-4CB8-85F6-FF98D0C9A644}" presName="comp" presStyleCnt="0"/>
      <dgm:spPr/>
    </dgm:pt>
    <dgm:pt modelId="{961E7B87-ABF4-4008-8ECA-DDFCCDDC0190}" type="pres">
      <dgm:prSet presAssocID="{3E116EB2-D39E-4CB8-85F6-FF98D0C9A644}" presName="box" presStyleLbl="node1" presStyleIdx="3" presStyleCnt="4" custScaleY="216378" custLinFactY="-100000" custLinFactNeighborY="-131146"/>
      <dgm:spPr/>
      <dgm:t>
        <a:bodyPr/>
        <a:lstStyle/>
        <a:p>
          <a:endParaRPr lang="en-US"/>
        </a:p>
      </dgm:t>
    </dgm:pt>
    <dgm:pt modelId="{0C379761-E6B1-4B94-84EF-9AC586D29532}" type="pres">
      <dgm:prSet presAssocID="{3E116EB2-D39E-4CB8-85F6-FF98D0C9A644}" presName="img" presStyleLbl="fgImgPlace1" presStyleIdx="3" presStyleCnt="4" custScaleX="103720" custScaleY="221112" custLinFactY="-100000" custLinFactNeighborX="-1694" custLinFactNeighborY="-197626"/>
      <dgm:spPr>
        <a:blipFill rotWithShape="1">
          <a:blip xmlns:r="http://schemas.openxmlformats.org/officeDocument/2006/relationships" r:embed="rId4"/>
          <a:stretch>
            <a:fillRect/>
          </a:stretch>
        </a:blipFill>
      </dgm:spPr>
    </dgm:pt>
    <dgm:pt modelId="{286B1A28-5DD2-42D7-AD9A-3C67D578EAA3}" type="pres">
      <dgm:prSet presAssocID="{3E116EB2-D39E-4CB8-85F6-FF98D0C9A644}" presName="text" presStyleLbl="node1" presStyleIdx="3" presStyleCnt="4">
        <dgm:presLayoutVars>
          <dgm:bulletEnabled val="1"/>
        </dgm:presLayoutVars>
      </dgm:prSet>
      <dgm:spPr/>
      <dgm:t>
        <a:bodyPr/>
        <a:lstStyle/>
        <a:p>
          <a:endParaRPr lang="en-US"/>
        </a:p>
      </dgm:t>
    </dgm:pt>
  </dgm:ptLst>
  <dgm:cxnLst>
    <dgm:cxn modelId="{C730A713-0FF6-4CD0-9EB6-051D13846F40}" type="presOf" srcId="{6107B378-5BA8-4C7D-BDF1-1C8D6236F516}" destId="{286B1A28-5DD2-42D7-AD9A-3C67D578EAA3}" srcOrd="1" destOrd="3" presId="urn:microsoft.com/office/officeart/2005/8/layout/vList4"/>
    <dgm:cxn modelId="{74CFC50D-DA64-49FB-AA38-0175A54E6237}" srcId="{3971CDA9-652E-467B-812E-8505208CEA3B}" destId="{D8BDBE21-39AE-4C8A-B448-37B527645D18}" srcOrd="0" destOrd="0" parTransId="{DB65DA14-CAA6-4A66-94EA-5D3BD5F32DE3}" sibTransId="{575AC14F-74ED-4DBC-A9FB-35077C48A9DC}"/>
    <dgm:cxn modelId="{448E0C56-9E7E-4170-95C1-2C83D8BD4802}" type="presOf" srcId="{9FA9F2C7-BC39-41BD-82B8-1911BC224159}" destId="{78133D12-FEEC-4E88-A5EB-30C33BC5AD7E}" srcOrd="1" destOrd="0" presId="urn:microsoft.com/office/officeart/2005/8/layout/vList4"/>
    <dgm:cxn modelId="{55F30489-545B-4F8F-8A8F-18C2A1D17463}" type="presOf" srcId="{3E116EB2-D39E-4CB8-85F6-FF98D0C9A644}" destId="{961E7B87-ABF4-4008-8ECA-DDFCCDDC0190}" srcOrd="0" destOrd="0" presId="urn:microsoft.com/office/officeart/2005/8/layout/vList4"/>
    <dgm:cxn modelId="{50C3830C-7F88-4FF4-90CE-7E9DC8A3802C}" type="presOf" srcId="{12C4F79E-067F-4A49-A990-CCF135163540}" destId="{77DE208C-04E3-4A28-91C2-1F7E35680C98}" srcOrd="0" destOrd="1" presId="urn:microsoft.com/office/officeart/2005/8/layout/vList4"/>
    <dgm:cxn modelId="{6EFCDDC5-6ACF-435D-8668-8F2C8F139792}" type="presOf" srcId="{86B593EF-43A7-4D55-AECD-38CB900F1FEA}" destId="{286B1A28-5DD2-42D7-AD9A-3C67D578EAA3}" srcOrd="1" destOrd="2" presId="urn:microsoft.com/office/officeart/2005/8/layout/vList4"/>
    <dgm:cxn modelId="{16E9838F-8324-42E2-8DC5-2CF131122718}" type="presOf" srcId="{3971CDA9-652E-467B-812E-8505208CEA3B}" destId="{A75D57F6-6E67-4B9D-A614-BA2D4967A5F0}" srcOrd="1" destOrd="0" presId="urn:microsoft.com/office/officeart/2005/8/layout/vList4"/>
    <dgm:cxn modelId="{A21F7194-D362-4F23-A4EB-4C34148E214C}" srcId="{C0B0130E-AF5B-4382-8FA3-DDFA7D9FD164}" destId="{3E116EB2-D39E-4CB8-85F6-FF98D0C9A644}" srcOrd="3" destOrd="0" parTransId="{E2A1BDFC-6E97-484F-9B57-225891CBA6AE}" sibTransId="{251236DC-A7BC-4F41-BA92-834E17F84B68}"/>
    <dgm:cxn modelId="{B3F6D954-B8BA-485F-9FB6-2E541682304B}" srcId="{3E116EB2-D39E-4CB8-85F6-FF98D0C9A644}" destId="{6107B378-5BA8-4C7D-BDF1-1C8D6236F516}" srcOrd="2" destOrd="0" parTransId="{9FA64AB3-D8A9-4401-BF34-0FB57A094B11}" sibTransId="{21C87278-BD37-4D8C-8A59-106E005C6E98}"/>
    <dgm:cxn modelId="{D432CC63-620A-4F3D-AC64-6964F95BBC4D}" srcId="{C0B0130E-AF5B-4382-8FA3-DDFA7D9FD164}" destId="{3971CDA9-652E-467B-812E-8505208CEA3B}" srcOrd="0" destOrd="0" parTransId="{EECD88FE-97EF-4CB6-89A2-519059E78A6C}" sibTransId="{DEDCB584-DF8A-4E1A-885F-8465AAF4E602}"/>
    <dgm:cxn modelId="{0FEB2E55-42A1-4604-BEC6-0C0D6C4FB2B2}" srcId="{9FA9F2C7-BC39-41BD-82B8-1911BC224159}" destId="{12C4F79E-067F-4A49-A990-CCF135163540}" srcOrd="0" destOrd="0" parTransId="{ADAF6400-2881-4A0A-AC18-70AAF529FACA}" sibTransId="{5ABF9079-B50B-4B3B-B93C-5D2004A8326D}"/>
    <dgm:cxn modelId="{8DB9B191-A003-43CD-A224-FCAA29FDCFAF}" srcId="{66124542-8DC8-4C0B-BD69-53DDDF95FCE7}" destId="{9428022B-C57B-492D-B2C0-1581C0F24B09}" srcOrd="2" destOrd="0" parTransId="{76CE1B95-3BFD-4DEF-BB9B-2AE7478D5080}" sibTransId="{3BCBDAE5-1807-41E3-9B92-E42D2619019B}"/>
    <dgm:cxn modelId="{A0625BEB-D38F-4CC1-A10B-3D678220C6D5}" type="presOf" srcId="{890FECDC-C336-4E24-B19E-7A2B4843EB15}" destId="{6A91E07C-BD2E-400B-99C1-540A2DE6D9F4}" srcOrd="0" destOrd="1" presId="urn:microsoft.com/office/officeart/2005/8/layout/vList4"/>
    <dgm:cxn modelId="{2F3ADE46-28C8-4D63-9DF8-5451B15E369F}" type="presOf" srcId="{12C4F79E-067F-4A49-A990-CCF135163540}" destId="{78133D12-FEEC-4E88-A5EB-30C33BC5AD7E}" srcOrd="1" destOrd="1" presId="urn:microsoft.com/office/officeart/2005/8/layout/vList4"/>
    <dgm:cxn modelId="{49EDFA12-6CA1-4F6E-A1E4-CD724DC80516}" type="presOf" srcId="{890FECDC-C336-4E24-B19E-7A2B4843EB15}" destId="{60D6499D-30C0-4347-A26E-60EBA684AEC3}" srcOrd="1" destOrd="1" presId="urn:microsoft.com/office/officeart/2005/8/layout/vList4"/>
    <dgm:cxn modelId="{E307DEE0-CE67-478C-B864-26CC438767F4}" type="presOf" srcId="{D8BDBE21-39AE-4C8A-B448-37B527645D18}" destId="{A75D57F6-6E67-4B9D-A614-BA2D4967A5F0}" srcOrd="1" destOrd="1" presId="urn:microsoft.com/office/officeart/2005/8/layout/vList4"/>
    <dgm:cxn modelId="{1DD72438-5B3D-40F8-A3FA-E538E48BF089}" type="presOf" srcId="{2A65D773-474C-4A09-80F1-71D81C6DD73B}" destId="{60D6499D-30C0-4347-A26E-60EBA684AEC3}" srcOrd="1" destOrd="2" presId="urn:microsoft.com/office/officeart/2005/8/layout/vList4"/>
    <dgm:cxn modelId="{CF4E2A6E-5135-49C0-8E38-2FEE32544C4D}" type="presOf" srcId="{86B593EF-43A7-4D55-AECD-38CB900F1FEA}" destId="{961E7B87-ABF4-4008-8ECA-DDFCCDDC0190}" srcOrd="0" destOrd="2" presId="urn:microsoft.com/office/officeart/2005/8/layout/vList4"/>
    <dgm:cxn modelId="{C1DDBD89-B4F0-417E-B0C2-00CE424811E3}" type="presOf" srcId="{66124542-8DC8-4C0B-BD69-53DDDF95FCE7}" destId="{6A91E07C-BD2E-400B-99C1-540A2DE6D9F4}" srcOrd="0" destOrd="0" presId="urn:microsoft.com/office/officeart/2005/8/layout/vList4"/>
    <dgm:cxn modelId="{E832574E-49A8-4064-BFE3-4E245696F17C}" type="presOf" srcId="{CC8B75D3-55E3-4352-85A0-426F0D2D3961}" destId="{78133D12-FEEC-4E88-A5EB-30C33BC5AD7E}" srcOrd="1" destOrd="2" presId="urn:microsoft.com/office/officeart/2005/8/layout/vList4"/>
    <dgm:cxn modelId="{D4264BE4-5BFE-421B-AB87-42B839E5B58E}" srcId="{66124542-8DC8-4C0B-BD69-53DDDF95FCE7}" destId="{2A65D773-474C-4A09-80F1-71D81C6DD73B}" srcOrd="1" destOrd="0" parTransId="{1FD311A7-99FF-4AA5-AE4E-D1818B215699}" sibTransId="{F4515CEE-F463-4198-9D04-DD66B3B4ADE6}"/>
    <dgm:cxn modelId="{7815E41E-E00A-4EB2-8E36-0335D6A552F9}" type="presOf" srcId="{D8BDBE21-39AE-4C8A-B448-37B527645D18}" destId="{E306DB98-42CD-4CF3-A87C-EE24855925E0}" srcOrd="0" destOrd="1" presId="urn:microsoft.com/office/officeart/2005/8/layout/vList4"/>
    <dgm:cxn modelId="{F031D5A4-E8B6-4852-B00F-A54E2D2E1844}" srcId="{66124542-8DC8-4C0B-BD69-53DDDF95FCE7}" destId="{890FECDC-C336-4E24-B19E-7A2B4843EB15}" srcOrd="0" destOrd="0" parTransId="{7848E631-8637-43D9-80B5-E45F521562E2}" sibTransId="{8AE98990-3AA5-460E-A491-C3EA2F2D0F28}"/>
    <dgm:cxn modelId="{09D66395-3345-404F-B5A8-17A7905FC568}" srcId="{3E116EB2-D39E-4CB8-85F6-FF98D0C9A644}" destId="{7A457E4E-E119-4AD2-8BEA-A6D6DB0D757A}" srcOrd="0" destOrd="0" parTransId="{CF564397-DCFB-4ADB-B19B-539933999B0A}" sibTransId="{014058F5-B6FA-4CC5-A7A7-977EBBCB9B06}"/>
    <dgm:cxn modelId="{0F485199-7A99-465B-BFA4-0F70A4D2B7C2}" type="presOf" srcId="{6107B378-5BA8-4C7D-BDF1-1C8D6236F516}" destId="{961E7B87-ABF4-4008-8ECA-DDFCCDDC0190}" srcOrd="0" destOrd="3" presId="urn:microsoft.com/office/officeart/2005/8/layout/vList4"/>
    <dgm:cxn modelId="{8167C44E-32FA-4C41-910A-27BA89C1B1E3}" type="presOf" srcId="{C0B0130E-AF5B-4382-8FA3-DDFA7D9FD164}" destId="{22D99E5D-8777-4118-A87C-3CBE0C3A6715}" srcOrd="0" destOrd="0" presId="urn:microsoft.com/office/officeart/2005/8/layout/vList4"/>
    <dgm:cxn modelId="{A00FD9C7-96C5-4667-9A1F-EE3CCBF84087}" type="presOf" srcId="{9FA9F2C7-BC39-41BD-82B8-1911BC224159}" destId="{77DE208C-04E3-4A28-91C2-1F7E35680C98}" srcOrd="0" destOrd="0" presId="urn:microsoft.com/office/officeart/2005/8/layout/vList4"/>
    <dgm:cxn modelId="{83589E0B-C910-4B98-88A3-554799608B88}" type="presOf" srcId="{22145570-72A0-4EEF-8AB7-E19DC1C02B62}" destId="{E306DB98-42CD-4CF3-A87C-EE24855925E0}" srcOrd="0" destOrd="3" presId="urn:microsoft.com/office/officeart/2005/8/layout/vList4"/>
    <dgm:cxn modelId="{FAF0A678-6C11-444F-84DF-A7BF24AEDD31}" type="presOf" srcId="{9428022B-C57B-492D-B2C0-1581C0F24B09}" destId="{6A91E07C-BD2E-400B-99C1-540A2DE6D9F4}" srcOrd="0" destOrd="3" presId="urn:microsoft.com/office/officeart/2005/8/layout/vList4"/>
    <dgm:cxn modelId="{0DFD3A9B-E926-43EC-95B6-7DA3C5D75608}" srcId="{C0B0130E-AF5B-4382-8FA3-DDFA7D9FD164}" destId="{9FA9F2C7-BC39-41BD-82B8-1911BC224159}" srcOrd="2" destOrd="0" parTransId="{1C30ACC6-F753-4AF3-AC8D-C004D1DC076C}" sibTransId="{A66525BF-E7CC-4724-BFAC-D728D4ADCD92}"/>
    <dgm:cxn modelId="{DCD781C0-40D7-442F-BCA6-7E22B791B3C4}" srcId="{9FA9F2C7-BC39-41BD-82B8-1911BC224159}" destId="{CC8B75D3-55E3-4352-85A0-426F0D2D3961}" srcOrd="1" destOrd="0" parTransId="{0B868D5C-A7CB-452E-B28C-02E57F755186}" sibTransId="{568DF246-1E4C-4136-9027-13A33621AED6}"/>
    <dgm:cxn modelId="{5F27452A-5802-4D1B-B02A-CB7DC6634482}" type="presOf" srcId="{66124542-8DC8-4C0B-BD69-53DDDF95FCE7}" destId="{60D6499D-30C0-4347-A26E-60EBA684AEC3}" srcOrd="1" destOrd="0" presId="urn:microsoft.com/office/officeart/2005/8/layout/vList4"/>
    <dgm:cxn modelId="{55E71F77-2E10-4F49-BBEF-89454554212F}" type="presOf" srcId="{2A65D773-474C-4A09-80F1-71D81C6DD73B}" destId="{6A91E07C-BD2E-400B-99C1-540A2DE6D9F4}" srcOrd="0" destOrd="2" presId="urn:microsoft.com/office/officeart/2005/8/layout/vList4"/>
    <dgm:cxn modelId="{BE57154A-4217-41C1-9AFC-E55FD9132F5B}" type="presOf" srcId="{CF303D90-DDE8-4947-A020-0D9C87815D1B}" destId="{A75D57F6-6E67-4B9D-A614-BA2D4967A5F0}" srcOrd="1" destOrd="2" presId="urn:microsoft.com/office/officeart/2005/8/layout/vList4"/>
    <dgm:cxn modelId="{4ED05106-A898-43E0-95DF-1EC8EAA13957}" srcId="{3E116EB2-D39E-4CB8-85F6-FF98D0C9A644}" destId="{86B593EF-43A7-4D55-AECD-38CB900F1FEA}" srcOrd="1" destOrd="0" parTransId="{25A81B22-02FC-46B7-8565-BC14B70C37C8}" sibTransId="{354416ED-879B-444F-ABDE-8CBF641C3EB7}"/>
    <dgm:cxn modelId="{2DAC0381-72D2-4B07-81AE-DCBF83602341}" srcId="{3971CDA9-652E-467B-812E-8505208CEA3B}" destId="{CF303D90-DDE8-4947-A020-0D9C87815D1B}" srcOrd="1" destOrd="0" parTransId="{1271DB89-72FB-43B7-BBF2-4F3F61D153D9}" sibTransId="{5E435E0C-A019-4DD8-8380-F44C69609271}"/>
    <dgm:cxn modelId="{D725407E-7733-48EB-9BEA-7F609641A1F7}" type="presOf" srcId="{22145570-72A0-4EEF-8AB7-E19DC1C02B62}" destId="{A75D57F6-6E67-4B9D-A614-BA2D4967A5F0}" srcOrd="1" destOrd="3" presId="urn:microsoft.com/office/officeart/2005/8/layout/vList4"/>
    <dgm:cxn modelId="{48FE24AA-A85E-4E3B-AAD3-02528FB1AC94}" type="presOf" srcId="{7A457E4E-E119-4AD2-8BEA-A6D6DB0D757A}" destId="{961E7B87-ABF4-4008-8ECA-DDFCCDDC0190}" srcOrd="0" destOrd="1" presId="urn:microsoft.com/office/officeart/2005/8/layout/vList4"/>
    <dgm:cxn modelId="{19860CF2-773A-4538-8D70-1E8C654D57CD}" type="presOf" srcId="{CC8B75D3-55E3-4352-85A0-426F0D2D3961}" destId="{77DE208C-04E3-4A28-91C2-1F7E35680C98}" srcOrd="0" destOrd="2" presId="urn:microsoft.com/office/officeart/2005/8/layout/vList4"/>
    <dgm:cxn modelId="{77F99B0C-99F4-4E71-982E-2EC49BD3ACB4}" type="presOf" srcId="{3971CDA9-652E-467B-812E-8505208CEA3B}" destId="{E306DB98-42CD-4CF3-A87C-EE24855925E0}" srcOrd="0" destOrd="0" presId="urn:microsoft.com/office/officeart/2005/8/layout/vList4"/>
    <dgm:cxn modelId="{D2C05910-828E-45A3-8FB4-B3A89CDA5D82}" type="presOf" srcId="{7A457E4E-E119-4AD2-8BEA-A6D6DB0D757A}" destId="{286B1A28-5DD2-42D7-AD9A-3C67D578EAA3}" srcOrd="1" destOrd="1" presId="urn:microsoft.com/office/officeart/2005/8/layout/vList4"/>
    <dgm:cxn modelId="{71163688-00A6-4588-B123-6D3C232DDBA4}" srcId="{C0B0130E-AF5B-4382-8FA3-DDFA7D9FD164}" destId="{66124542-8DC8-4C0B-BD69-53DDDF95FCE7}" srcOrd="1" destOrd="0" parTransId="{C410644B-370B-4B16-A459-14CF063DA112}" sibTransId="{97E65B10-8549-4250-8B3B-AB0DB7A92058}"/>
    <dgm:cxn modelId="{0F9F5682-F1AC-4F18-ABEC-53E82882F28A}" type="presOf" srcId="{CF303D90-DDE8-4947-A020-0D9C87815D1B}" destId="{E306DB98-42CD-4CF3-A87C-EE24855925E0}" srcOrd="0" destOrd="2" presId="urn:microsoft.com/office/officeart/2005/8/layout/vList4"/>
    <dgm:cxn modelId="{3A88192E-23A7-4C6E-B525-781BA77C2388}" type="presOf" srcId="{9428022B-C57B-492D-B2C0-1581C0F24B09}" destId="{60D6499D-30C0-4347-A26E-60EBA684AEC3}" srcOrd="1" destOrd="3" presId="urn:microsoft.com/office/officeart/2005/8/layout/vList4"/>
    <dgm:cxn modelId="{8DB6F6D9-6BFD-434E-9C31-3F2F9381DD5A}" type="presOf" srcId="{3E116EB2-D39E-4CB8-85F6-FF98D0C9A644}" destId="{286B1A28-5DD2-42D7-AD9A-3C67D578EAA3}" srcOrd="1" destOrd="0" presId="urn:microsoft.com/office/officeart/2005/8/layout/vList4"/>
    <dgm:cxn modelId="{F59794C6-874F-4A91-8995-9EE823734EB3}" srcId="{3971CDA9-652E-467B-812E-8505208CEA3B}" destId="{22145570-72A0-4EEF-8AB7-E19DC1C02B62}" srcOrd="2" destOrd="0" parTransId="{3E402756-F9AD-4172-9D99-DEEBF77DE903}" sibTransId="{5331FD48-ABDC-4B27-8344-12045508971E}"/>
    <dgm:cxn modelId="{77F67AFF-4237-4907-A0F8-5912081B0AFC}" type="presParOf" srcId="{22D99E5D-8777-4118-A87C-3CBE0C3A6715}" destId="{B49B9E4F-D07E-494A-9444-393D14A52837}" srcOrd="0" destOrd="0" presId="urn:microsoft.com/office/officeart/2005/8/layout/vList4"/>
    <dgm:cxn modelId="{E27C0A49-C1C2-4178-AD0A-0CAE21BAB989}" type="presParOf" srcId="{B49B9E4F-D07E-494A-9444-393D14A52837}" destId="{E306DB98-42CD-4CF3-A87C-EE24855925E0}" srcOrd="0" destOrd="0" presId="urn:microsoft.com/office/officeart/2005/8/layout/vList4"/>
    <dgm:cxn modelId="{EE30A2F6-0D00-4200-9A2A-0B7A88B0E763}" type="presParOf" srcId="{B49B9E4F-D07E-494A-9444-393D14A52837}" destId="{F9ABCDE0-EF9F-4AE7-992E-9ADB8430B673}" srcOrd="1" destOrd="0" presId="urn:microsoft.com/office/officeart/2005/8/layout/vList4"/>
    <dgm:cxn modelId="{74F96C59-1917-4358-9A56-FFE4EB7757C7}" type="presParOf" srcId="{B49B9E4F-D07E-494A-9444-393D14A52837}" destId="{A75D57F6-6E67-4B9D-A614-BA2D4967A5F0}" srcOrd="2" destOrd="0" presId="urn:microsoft.com/office/officeart/2005/8/layout/vList4"/>
    <dgm:cxn modelId="{1F32F8DD-0A11-48C6-9689-4ABEE069527E}" type="presParOf" srcId="{22D99E5D-8777-4118-A87C-3CBE0C3A6715}" destId="{77E20F3E-2218-4786-B277-63DAA71B7019}" srcOrd="1" destOrd="0" presId="urn:microsoft.com/office/officeart/2005/8/layout/vList4"/>
    <dgm:cxn modelId="{D12369F9-7271-4F0D-9006-2089D2192701}" type="presParOf" srcId="{22D99E5D-8777-4118-A87C-3CBE0C3A6715}" destId="{798E6BA8-A05D-4166-B501-D7CA8B0CF8D1}" srcOrd="2" destOrd="0" presId="urn:microsoft.com/office/officeart/2005/8/layout/vList4"/>
    <dgm:cxn modelId="{A66DA4D8-AB33-44A7-9041-50FD05620C43}" type="presParOf" srcId="{798E6BA8-A05D-4166-B501-D7CA8B0CF8D1}" destId="{6A91E07C-BD2E-400B-99C1-540A2DE6D9F4}" srcOrd="0" destOrd="0" presId="urn:microsoft.com/office/officeart/2005/8/layout/vList4"/>
    <dgm:cxn modelId="{DDE62196-8DC5-446C-81E0-D7EE70E83FB1}" type="presParOf" srcId="{798E6BA8-A05D-4166-B501-D7CA8B0CF8D1}" destId="{FC6CABEE-8503-4FD1-B61D-D9D82CB616AB}" srcOrd="1" destOrd="0" presId="urn:microsoft.com/office/officeart/2005/8/layout/vList4"/>
    <dgm:cxn modelId="{2EF93427-FDD1-48A8-ACC4-AFCE963CA167}" type="presParOf" srcId="{798E6BA8-A05D-4166-B501-D7CA8B0CF8D1}" destId="{60D6499D-30C0-4347-A26E-60EBA684AEC3}" srcOrd="2" destOrd="0" presId="urn:microsoft.com/office/officeart/2005/8/layout/vList4"/>
    <dgm:cxn modelId="{D46B74DC-3DFA-4DF4-9219-3259F1C7AC71}" type="presParOf" srcId="{22D99E5D-8777-4118-A87C-3CBE0C3A6715}" destId="{383D0083-7816-4E97-8FD2-483140C55CB4}" srcOrd="3" destOrd="0" presId="urn:microsoft.com/office/officeart/2005/8/layout/vList4"/>
    <dgm:cxn modelId="{C6E00BC8-F514-478F-979F-D04B34234A6F}" type="presParOf" srcId="{22D99E5D-8777-4118-A87C-3CBE0C3A6715}" destId="{43A915D0-8D13-46EA-9F86-F6190382C5B4}" srcOrd="4" destOrd="0" presId="urn:microsoft.com/office/officeart/2005/8/layout/vList4"/>
    <dgm:cxn modelId="{FFD02A45-0F69-44C0-9378-C64C47E1A83E}" type="presParOf" srcId="{43A915D0-8D13-46EA-9F86-F6190382C5B4}" destId="{77DE208C-04E3-4A28-91C2-1F7E35680C98}" srcOrd="0" destOrd="0" presId="urn:microsoft.com/office/officeart/2005/8/layout/vList4"/>
    <dgm:cxn modelId="{DA1DB89C-D233-4156-8459-ED5ADFA3C6EC}" type="presParOf" srcId="{43A915D0-8D13-46EA-9F86-F6190382C5B4}" destId="{0620A87B-8083-490B-A561-AE99FB2E17EC}" srcOrd="1" destOrd="0" presId="urn:microsoft.com/office/officeart/2005/8/layout/vList4"/>
    <dgm:cxn modelId="{35AE750A-22C5-49B5-AEDF-FC21C4995506}" type="presParOf" srcId="{43A915D0-8D13-46EA-9F86-F6190382C5B4}" destId="{78133D12-FEEC-4E88-A5EB-30C33BC5AD7E}" srcOrd="2" destOrd="0" presId="urn:microsoft.com/office/officeart/2005/8/layout/vList4"/>
    <dgm:cxn modelId="{20BD4E2A-8A04-4D48-ADC2-348C8D62A9E5}" type="presParOf" srcId="{22D99E5D-8777-4118-A87C-3CBE0C3A6715}" destId="{83966036-0A90-4EC7-9F10-E5E3EA78D338}" srcOrd="5" destOrd="0" presId="urn:microsoft.com/office/officeart/2005/8/layout/vList4"/>
    <dgm:cxn modelId="{40059C34-C367-459D-B781-5040474EE056}" type="presParOf" srcId="{22D99E5D-8777-4118-A87C-3CBE0C3A6715}" destId="{E7A48A5A-49D0-4D34-82A5-ED34585A9593}" srcOrd="6" destOrd="0" presId="urn:microsoft.com/office/officeart/2005/8/layout/vList4"/>
    <dgm:cxn modelId="{22E3C3C2-7394-4C46-B30B-F21A14BABA7E}" type="presParOf" srcId="{E7A48A5A-49D0-4D34-82A5-ED34585A9593}" destId="{961E7B87-ABF4-4008-8ECA-DDFCCDDC0190}" srcOrd="0" destOrd="0" presId="urn:microsoft.com/office/officeart/2005/8/layout/vList4"/>
    <dgm:cxn modelId="{6F6184E1-66C8-44EA-8E29-8B5500DF7F04}" type="presParOf" srcId="{E7A48A5A-49D0-4D34-82A5-ED34585A9593}" destId="{0C379761-E6B1-4B94-84EF-9AC586D29532}" srcOrd="1" destOrd="0" presId="urn:microsoft.com/office/officeart/2005/8/layout/vList4"/>
    <dgm:cxn modelId="{7D0E3097-617E-4815-A744-52DB2920676A}" type="presParOf" srcId="{E7A48A5A-49D0-4D34-82A5-ED34585A9593}" destId="{286B1A28-5DD2-42D7-AD9A-3C67D578EAA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6DB98-42CD-4CF3-A87C-EE24855925E0}">
      <dsp:nvSpPr>
        <dsp:cNvPr id="0" name=""/>
        <dsp:cNvSpPr/>
      </dsp:nvSpPr>
      <dsp:spPr>
        <a:xfrm>
          <a:off x="0" y="0"/>
          <a:ext cx="8382000" cy="1073340"/>
        </a:xfrm>
        <a:prstGeom prst="roundRect">
          <a:avLst>
            <a:gd name="adj" fmla="val 10000"/>
          </a:avLst>
        </a:prstGeom>
        <a:solidFill>
          <a:srgbClr val="99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kern="1200" dirty="0"/>
            <a:t>Impact Grants</a:t>
          </a:r>
        </a:p>
        <a:p>
          <a:pPr marL="114300" lvl="1" indent="-114300" algn="l" defTabSz="622300">
            <a:lnSpc>
              <a:spcPct val="90000"/>
            </a:lnSpc>
            <a:spcBef>
              <a:spcPct val="0"/>
            </a:spcBef>
            <a:spcAft>
              <a:spcPct val="15000"/>
            </a:spcAft>
            <a:buChar char="••"/>
          </a:pPr>
          <a:r>
            <a:rPr lang="en-US" sz="1400" b="1" kern="1200" dirty="0"/>
            <a:t>$2,500 to $10,000 grants.</a:t>
          </a:r>
        </a:p>
        <a:p>
          <a:pPr marL="114300" lvl="1" indent="-114300" algn="l" defTabSz="622300">
            <a:lnSpc>
              <a:spcPct val="90000"/>
            </a:lnSpc>
            <a:spcBef>
              <a:spcPct val="0"/>
            </a:spcBef>
            <a:spcAft>
              <a:spcPct val="15000"/>
            </a:spcAft>
            <a:buChar char="••"/>
          </a:pPr>
          <a:r>
            <a:rPr lang="en-US" sz="1400" b="1" kern="1200" dirty="0"/>
            <a:t>All Lodges welcome to apply. </a:t>
          </a:r>
        </a:p>
        <a:p>
          <a:pPr marL="114300" lvl="1" indent="-114300" algn="l" defTabSz="622300">
            <a:lnSpc>
              <a:spcPct val="90000"/>
            </a:lnSpc>
            <a:spcBef>
              <a:spcPct val="0"/>
            </a:spcBef>
            <a:spcAft>
              <a:spcPct val="15000"/>
            </a:spcAft>
            <a:buChar char="••"/>
          </a:pPr>
          <a:r>
            <a:rPr lang="en-US" sz="1400" b="1" kern="1200" dirty="0"/>
            <a:t>Competitive selection process.</a:t>
          </a:r>
        </a:p>
      </dsp:txBody>
      <dsp:txXfrm>
        <a:off x="1735983" y="0"/>
        <a:ext cx="6646016" cy="1073340"/>
      </dsp:txXfrm>
    </dsp:sp>
    <dsp:sp modelId="{F9ABCDE0-EF9F-4AE7-992E-9ADB8430B673}">
      <dsp:nvSpPr>
        <dsp:cNvPr id="0" name=""/>
        <dsp:cNvSpPr/>
      </dsp:nvSpPr>
      <dsp:spPr>
        <a:xfrm>
          <a:off x="0" y="74415"/>
          <a:ext cx="1656031" cy="899760"/>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91E07C-BD2E-400B-99C1-540A2DE6D9F4}">
      <dsp:nvSpPr>
        <dsp:cNvPr id="0" name=""/>
        <dsp:cNvSpPr/>
      </dsp:nvSpPr>
      <dsp:spPr>
        <a:xfrm>
          <a:off x="0" y="1142999"/>
          <a:ext cx="8382000" cy="1342776"/>
        </a:xfrm>
        <a:prstGeom prst="roundRect">
          <a:avLst>
            <a:gd name="adj" fmla="val 10000"/>
          </a:avLst>
        </a:prstGeom>
        <a:solidFill>
          <a:srgbClr val="FABE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kern="1200" dirty="0"/>
            <a:t>Gratitude Grants</a:t>
          </a:r>
        </a:p>
        <a:p>
          <a:pPr marL="114300" lvl="1" indent="-114300" algn="l" defTabSz="622300">
            <a:lnSpc>
              <a:spcPct val="90000"/>
            </a:lnSpc>
            <a:spcBef>
              <a:spcPct val="0"/>
            </a:spcBef>
            <a:spcAft>
              <a:spcPct val="15000"/>
            </a:spcAft>
            <a:buChar char="••"/>
          </a:pPr>
          <a:r>
            <a:rPr lang="en-US" sz="1400" b="1" kern="1200" dirty="0"/>
            <a:t>$2,000 grants. Up to $2,500</a:t>
          </a:r>
        </a:p>
        <a:p>
          <a:pPr marL="114300" lvl="1" indent="-114300" algn="l" defTabSz="622300">
            <a:lnSpc>
              <a:spcPct val="90000"/>
            </a:lnSpc>
            <a:spcBef>
              <a:spcPct val="0"/>
            </a:spcBef>
            <a:spcAft>
              <a:spcPct val="15000"/>
            </a:spcAft>
            <a:buChar char="••"/>
          </a:pPr>
          <a:r>
            <a:rPr lang="en-US" sz="1400" b="1" kern="1200" dirty="0"/>
            <a:t>Eligibility contingent on reaching GER’s goal for per-member giving to the ENF.  Will not know the GER goal until May or June.</a:t>
          </a:r>
        </a:p>
        <a:p>
          <a:pPr marL="114300" lvl="1" indent="-114300" algn="l" defTabSz="622300">
            <a:lnSpc>
              <a:spcPct val="90000"/>
            </a:lnSpc>
            <a:spcBef>
              <a:spcPct val="0"/>
            </a:spcBef>
            <a:spcAft>
              <a:spcPct val="15000"/>
            </a:spcAft>
            <a:buChar char="••"/>
          </a:pPr>
          <a:r>
            <a:rPr lang="en-US" sz="1400" b="1" kern="1200" dirty="0"/>
            <a:t>Charitable community activity. </a:t>
          </a:r>
        </a:p>
      </dsp:txBody>
      <dsp:txXfrm>
        <a:off x="1735983" y="1142999"/>
        <a:ext cx="6646016" cy="1342776"/>
      </dsp:txXfrm>
    </dsp:sp>
    <dsp:sp modelId="{FC6CABEE-8503-4FD1-B61D-D9D82CB616AB}">
      <dsp:nvSpPr>
        <dsp:cNvPr id="0" name=""/>
        <dsp:cNvSpPr/>
      </dsp:nvSpPr>
      <dsp:spPr>
        <a:xfrm>
          <a:off x="0" y="1143000"/>
          <a:ext cx="1662519" cy="1313097"/>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DE208C-04E3-4A28-91C2-1F7E35680C98}">
      <dsp:nvSpPr>
        <dsp:cNvPr id="0" name=""/>
        <dsp:cNvSpPr/>
      </dsp:nvSpPr>
      <dsp:spPr>
        <a:xfrm>
          <a:off x="0" y="3886202"/>
          <a:ext cx="8382000" cy="1221452"/>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kern="1200" dirty="0"/>
            <a:t>Promise Grants</a:t>
          </a:r>
        </a:p>
        <a:p>
          <a:pPr marL="114300" lvl="1" indent="-114300" algn="l" defTabSz="622300">
            <a:lnSpc>
              <a:spcPct val="90000"/>
            </a:lnSpc>
            <a:spcBef>
              <a:spcPct val="0"/>
            </a:spcBef>
            <a:spcAft>
              <a:spcPct val="15000"/>
            </a:spcAft>
            <a:buChar char="••"/>
          </a:pPr>
          <a:r>
            <a:rPr lang="en-US" sz="1400" b="1" kern="1200" dirty="0"/>
            <a:t>$2,500 grants. </a:t>
          </a:r>
        </a:p>
        <a:p>
          <a:pPr marL="114300" lvl="1" indent="-114300" algn="l" defTabSz="622300">
            <a:lnSpc>
              <a:spcPct val="90000"/>
            </a:lnSpc>
            <a:spcBef>
              <a:spcPct val="0"/>
            </a:spcBef>
            <a:spcAft>
              <a:spcPct val="15000"/>
            </a:spcAft>
            <a:buChar char="••"/>
          </a:pPr>
          <a:r>
            <a:rPr lang="en-US" sz="1400" b="1" kern="1200" dirty="0"/>
            <a:t>Available to the first 500 Lodges that pledge to host an Elks-led youth event.</a:t>
          </a:r>
        </a:p>
      </dsp:txBody>
      <dsp:txXfrm>
        <a:off x="1735983" y="3886202"/>
        <a:ext cx="6646016" cy="1221452"/>
      </dsp:txXfrm>
    </dsp:sp>
    <dsp:sp modelId="{0620A87B-8083-490B-A561-AE99FB2E17EC}">
      <dsp:nvSpPr>
        <dsp:cNvPr id="0" name=""/>
        <dsp:cNvSpPr/>
      </dsp:nvSpPr>
      <dsp:spPr>
        <a:xfrm>
          <a:off x="0" y="3809999"/>
          <a:ext cx="1689526" cy="1296976"/>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1E7B87-ABF4-4008-8ECA-DDFCCDDC0190}">
      <dsp:nvSpPr>
        <dsp:cNvPr id="0" name=""/>
        <dsp:cNvSpPr/>
      </dsp:nvSpPr>
      <dsp:spPr>
        <a:xfrm>
          <a:off x="0" y="2514598"/>
          <a:ext cx="8382000" cy="1289252"/>
        </a:xfrm>
        <a:prstGeom prst="roundRect">
          <a:avLst>
            <a:gd name="adj" fmla="val 10000"/>
          </a:avLst>
        </a:prstGeom>
        <a:solidFill>
          <a:srgbClr val="9933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US" sz="2000" b="1" kern="1200" dirty="0"/>
            <a:t>Beacon Grants</a:t>
          </a:r>
        </a:p>
        <a:p>
          <a:pPr marL="114300" lvl="1" indent="-114300" algn="l" defTabSz="622300">
            <a:lnSpc>
              <a:spcPct val="90000"/>
            </a:lnSpc>
            <a:spcBef>
              <a:spcPct val="0"/>
            </a:spcBef>
            <a:spcAft>
              <a:spcPct val="15000"/>
            </a:spcAft>
            <a:buChar char="••"/>
          </a:pPr>
          <a:r>
            <a:rPr lang="en-US" sz="1400" b="1" kern="1200" dirty="0"/>
            <a:t>$2,000 grants. </a:t>
          </a:r>
        </a:p>
        <a:p>
          <a:pPr marL="114300" lvl="1" indent="-114300" algn="l" defTabSz="622300">
            <a:lnSpc>
              <a:spcPct val="90000"/>
            </a:lnSpc>
            <a:spcBef>
              <a:spcPct val="0"/>
            </a:spcBef>
            <a:spcAft>
              <a:spcPct val="15000"/>
            </a:spcAft>
            <a:buChar char="••"/>
          </a:pPr>
          <a:r>
            <a:rPr lang="en-US" sz="1400" b="1" kern="1200" dirty="0"/>
            <a:t>Available to every Lodge.</a:t>
          </a:r>
          <a:endParaRPr lang="en-US" sz="1500" b="1" kern="1200" dirty="0"/>
        </a:p>
        <a:p>
          <a:pPr marL="114300" lvl="1" indent="-114300" algn="l" defTabSz="622300">
            <a:lnSpc>
              <a:spcPct val="90000"/>
            </a:lnSpc>
            <a:spcBef>
              <a:spcPct val="0"/>
            </a:spcBef>
            <a:spcAft>
              <a:spcPct val="15000"/>
            </a:spcAft>
            <a:buChar char="••"/>
          </a:pPr>
          <a:r>
            <a:rPr lang="en-US" sz="1400" b="1" kern="1200" dirty="0"/>
            <a:t>Must be used for an ongoing, Elks-led community project.</a:t>
          </a:r>
          <a:r>
            <a:rPr lang="en-US" sz="1500" b="1" kern="1200" dirty="0"/>
            <a:t> </a:t>
          </a:r>
        </a:p>
      </dsp:txBody>
      <dsp:txXfrm>
        <a:off x="1735983" y="2514598"/>
        <a:ext cx="6646016" cy="1289252"/>
      </dsp:txXfrm>
    </dsp:sp>
    <dsp:sp modelId="{0C379761-E6B1-4B94-84EF-9AC586D29532}">
      <dsp:nvSpPr>
        <dsp:cNvPr id="0" name=""/>
        <dsp:cNvSpPr/>
      </dsp:nvSpPr>
      <dsp:spPr>
        <a:xfrm>
          <a:off x="4" y="2590801"/>
          <a:ext cx="1738762" cy="1053967"/>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64A90CC-1139-4974-A3F5-B0E2DA9650E0}" type="datetimeFigureOut">
              <a:rPr lang="en-US" smtClean="0"/>
              <a:t>3/4/2017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9FEE161-4F4D-4730-8D38-D1D7B17DE6D5}" type="slidenum">
              <a:rPr lang="en-US" smtClean="0"/>
              <a:t>‹#›</a:t>
            </a:fld>
            <a:endParaRPr lang="en-US"/>
          </a:p>
        </p:txBody>
      </p:sp>
    </p:spTree>
    <p:extLst>
      <p:ext uri="{BB962C8B-B14F-4D97-AF65-F5344CB8AC3E}">
        <p14:creationId xmlns:p14="http://schemas.microsoft.com/office/powerpoint/2010/main" val="2482025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FEE161-4F4D-4730-8D38-D1D7B17DE6D5}" type="slidenum">
              <a:rPr lang="en-US" smtClean="0"/>
              <a:t>10</a:t>
            </a:fld>
            <a:endParaRPr lang="en-US"/>
          </a:p>
        </p:txBody>
      </p:sp>
    </p:spTree>
    <p:extLst>
      <p:ext uri="{BB962C8B-B14F-4D97-AF65-F5344CB8AC3E}">
        <p14:creationId xmlns:p14="http://schemas.microsoft.com/office/powerpoint/2010/main" val="504279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874" eaLnBrk="0" hangingPunct="0">
              <a:defRPr>
                <a:solidFill>
                  <a:schemeClr val="tx1"/>
                </a:solidFill>
                <a:latin typeface="Tahoma" pitchFamily="34" charset="0"/>
              </a:defRPr>
            </a:lvl1pPr>
            <a:lvl2pPr marL="742909" indent="-285734" defTabSz="923874" eaLnBrk="0" hangingPunct="0">
              <a:defRPr>
                <a:solidFill>
                  <a:schemeClr val="tx1"/>
                </a:solidFill>
                <a:latin typeface="Tahoma" pitchFamily="34" charset="0"/>
              </a:defRPr>
            </a:lvl2pPr>
            <a:lvl3pPr marL="1142937" indent="-228587" defTabSz="923874" eaLnBrk="0" hangingPunct="0">
              <a:defRPr>
                <a:solidFill>
                  <a:schemeClr val="tx1"/>
                </a:solidFill>
                <a:latin typeface="Tahoma" pitchFamily="34" charset="0"/>
              </a:defRPr>
            </a:lvl3pPr>
            <a:lvl4pPr marL="1600111" indent="-228587" defTabSz="923874" eaLnBrk="0" hangingPunct="0">
              <a:defRPr>
                <a:solidFill>
                  <a:schemeClr val="tx1"/>
                </a:solidFill>
                <a:latin typeface="Tahoma" pitchFamily="34" charset="0"/>
              </a:defRPr>
            </a:lvl4pPr>
            <a:lvl5pPr marL="2057287" indent="-228587" defTabSz="923874" eaLnBrk="0" hangingPunct="0">
              <a:defRPr>
                <a:solidFill>
                  <a:schemeClr val="tx1"/>
                </a:solidFill>
                <a:latin typeface="Tahoma" pitchFamily="34" charset="0"/>
              </a:defRPr>
            </a:lvl5pPr>
            <a:lvl6pPr marL="2514461" indent="-228587" defTabSz="923874" eaLnBrk="0" fontAlgn="base" hangingPunct="0">
              <a:spcBef>
                <a:spcPct val="0"/>
              </a:spcBef>
              <a:spcAft>
                <a:spcPct val="0"/>
              </a:spcAft>
              <a:defRPr>
                <a:solidFill>
                  <a:schemeClr val="tx1"/>
                </a:solidFill>
                <a:latin typeface="Tahoma" pitchFamily="34" charset="0"/>
              </a:defRPr>
            </a:lvl6pPr>
            <a:lvl7pPr marL="2971635" indent="-228587" defTabSz="923874" eaLnBrk="0" fontAlgn="base" hangingPunct="0">
              <a:spcBef>
                <a:spcPct val="0"/>
              </a:spcBef>
              <a:spcAft>
                <a:spcPct val="0"/>
              </a:spcAft>
              <a:defRPr>
                <a:solidFill>
                  <a:schemeClr val="tx1"/>
                </a:solidFill>
                <a:latin typeface="Tahoma" pitchFamily="34" charset="0"/>
              </a:defRPr>
            </a:lvl7pPr>
            <a:lvl8pPr marL="3428811" indent="-228587" defTabSz="923874" eaLnBrk="0" fontAlgn="base" hangingPunct="0">
              <a:spcBef>
                <a:spcPct val="0"/>
              </a:spcBef>
              <a:spcAft>
                <a:spcPct val="0"/>
              </a:spcAft>
              <a:defRPr>
                <a:solidFill>
                  <a:schemeClr val="tx1"/>
                </a:solidFill>
                <a:latin typeface="Tahoma" pitchFamily="34" charset="0"/>
              </a:defRPr>
            </a:lvl8pPr>
            <a:lvl9pPr marL="3885985" indent="-228587" defTabSz="923874" eaLnBrk="0" fontAlgn="base" hangingPunct="0">
              <a:spcBef>
                <a:spcPct val="0"/>
              </a:spcBef>
              <a:spcAft>
                <a:spcPct val="0"/>
              </a:spcAft>
              <a:defRPr>
                <a:solidFill>
                  <a:schemeClr val="tx1"/>
                </a:solidFill>
                <a:latin typeface="Tahoma" pitchFamily="34" charset="0"/>
              </a:defRPr>
            </a:lvl9pPr>
          </a:lstStyle>
          <a:p>
            <a:pPr eaLnBrk="1" hangingPunct="1"/>
            <a:fld id="{4142240D-9821-4958-944A-596FDD1423E6}" type="slidenum">
              <a:rPr lang="en-US" smtClean="0">
                <a:latin typeface="Arial" charset="0"/>
              </a:rPr>
              <a:pPr eaLnBrk="1" hangingPunct="1"/>
              <a:t>11</a:t>
            </a:fld>
            <a:endParaRPr lang="en-US">
              <a:latin typeface="Arial" charset="0"/>
            </a:endParaRPr>
          </a:p>
        </p:txBody>
      </p:sp>
      <p:sp>
        <p:nvSpPr>
          <p:cNvPr id="54275" name="Rectangle 2"/>
          <p:cNvSpPr>
            <a:spLocks noGrp="1" noRot="1" noChangeAspect="1" noChangeArrowheads="1" noTextEdit="1"/>
          </p:cNvSpPr>
          <p:nvPr>
            <p:ph type="sldImg"/>
          </p:nvPr>
        </p:nvSpPr>
        <p:spPr>
          <a:xfrm>
            <a:off x="1169988" y="685800"/>
            <a:ext cx="4673600" cy="3505200"/>
          </a:xfrm>
          <a:ln/>
        </p:spPr>
      </p:sp>
      <p:sp>
        <p:nvSpPr>
          <p:cNvPr id="54276" name="Rectangle 3"/>
          <p:cNvSpPr>
            <a:spLocks noGrp="1" noChangeArrowheads="1"/>
          </p:cNvSpPr>
          <p:nvPr>
            <p:ph type="body" idx="1"/>
          </p:nvPr>
        </p:nvSpPr>
        <p:spPr>
          <a:xfrm>
            <a:off x="914401" y="4419601"/>
            <a:ext cx="51816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31774"/>
            <a:r>
              <a:rPr lang="en-US" sz="1800" dirty="0"/>
              <a:t>T</a:t>
            </a:r>
          </a:p>
          <a:p>
            <a:pPr eaLnBrk="1" hangingPunct="1"/>
            <a:endParaRPr lang="en-US" sz="1100" dirty="0"/>
          </a:p>
        </p:txBody>
      </p:sp>
    </p:spTree>
    <p:extLst>
      <p:ext uri="{BB962C8B-B14F-4D97-AF65-F5344CB8AC3E}">
        <p14:creationId xmlns:p14="http://schemas.microsoft.com/office/powerpoint/2010/main" val="1727944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a:t>
            </a:r>
          </a:p>
        </p:txBody>
      </p:sp>
      <p:sp>
        <p:nvSpPr>
          <p:cNvPr id="4" name="Slide Number Placeholder 3"/>
          <p:cNvSpPr>
            <a:spLocks noGrp="1"/>
          </p:cNvSpPr>
          <p:nvPr>
            <p:ph type="sldNum" sz="quarter" idx="10"/>
          </p:nvPr>
        </p:nvSpPr>
        <p:spPr/>
        <p:txBody>
          <a:bodyPr/>
          <a:lstStyle/>
          <a:p>
            <a:fld id="{59FEE161-4F4D-4730-8D38-D1D7B17DE6D5}" type="slidenum">
              <a:rPr lang="en-US" smtClean="0"/>
              <a:t>14</a:t>
            </a:fld>
            <a:endParaRPr lang="en-US"/>
          </a:p>
        </p:txBody>
      </p:sp>
    </p:spTree>
    <p:extLst>
      <p:ext uri="{BB962C8B-B14F-4D97-AF65-F5344CB8AC3E}">
        <p14:creationId xmlns:p14="http://schemas.microsoft.com/office/powerpoint/2010/main" val="2636583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587" indent="-228587">
              <a:buFontTx/>
              <a:buAutoNum type="arabicParenR"/>
            </a:pPr>
            <a:endParaRPr lang="en-US" dirty="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874" eaLnBrk="0" hangingPunct="0">
              <a:defRPr>
                <a:solidFill>
                  <a:schemeClr val="tx1"/>
                </a:solidFill>
                <a:latin typeface="Tahoma" pitchFamily="34" charset="0"/>
              </a:defRPr>
            </a:lvl1pPr>
            <a:lvl2pPr marL="742909" indent="-285734" defTabSz="923874" eaLnBrk="0" hangingPunct="0">
              <a:defRPr>
                <a:solidFill>
                  <a:schemeClr val="tx1"/>
                </a:solidFill>
                <a:latin typeface="Tahoma" pitchFamily="34" charset="0"/>
              </a:defRPr>
            </a:lvl2pPr>
            <a:lvl3pPr marL="1142937" indent="-228587" defTabSz="923874" eaLnBrk="0" hangingPunct="0">
              <a:defRPr>
                <a:solidFill>
                  <a:schemeClr val="tx1"/>
                </a:solidFill>
                <a:latin typeface="Tahoma" pitchFamily="34" charset="0"/>
              </a:defRPr>
            </a:lvl3pPr>
            <a:lvl4pPr marL="1600111" indent="-228587" defTabSz="923874" eaLnBrk="0" hangingPunct="0">
              <a:defRPr>
                <a:solidFill>
                  <a:schemeClr val="tx1"/>
                </a:solidFill>
                <a:latin typeface="Tahoma" pitchFamily="34" charset="0"/>
              </a:defRPr>
            </a:lvl4pPr>
            <a:lvl5pPr marL="2057287" indent="-228587" defTabSz="923874" eaLnBrk="0" hangingPunct="0">
              <a:defRPr>
                <a:solidFill>
                  <a:schemeClr val="tx1"/>
                </a:solidFill>
                <a:latin typeface="Tahoma" pitchFamily="34" charset="0"/>
              </a:defRPr>
            </a:lvl5pPr>
            <a:lvl6pPr marL="2514461" indent="-228587" defTabSz="923874" eaLnBrk="0" fontAlgn="base" hangingPunct="0">
              <a:spcBef>
                <a:spcPct val="0"/>
              </a:spcBef>
              <a:spcAft>
                <a:spcPct val="0"/>
              </a:spcAft>
              <a:defRPr>
                <a:solidFill>
                  <a:schemeClr val="tx1"/>
                </a:solidFill>
                <a:latin typeface="Tahoma" pitchFamily="34" charset="0"/>
              </a:defRPr>
            </a:lvl6pPr>
            <a:lvl7pPr marL="2971635" indent="-228587" defTabSz="923874" eaLnBrk="0" fontAlgn="base" hangingPunct="0">
              <a:spcBef>
                <a:spcPct val="0"/>
              </a:spcBef>
              <a:spcAft>
                <a:spcPct val="0"/>
              </a:spcAft>
              <a:defRPr>
                <a:solidFill>
                  <a:schemeClr val="tx1"/>
                </a:solidFill>
                <a:latin typeface="Tahoma" pitchFamily="34" charset="0"/>
              </a:defRPr>
            </a:lvl7pPr>
            <a:lvl8pPr marL="3428811" indent="-228587" defTabSz="923874" eaLnBrk="0" fontAlgn="base" hangingPunct="0">
              <a:spcBef>
                <a:spcPct val="0"/>
              </a:spcBef>
              <a:spcAft>
                <a:spcPct val="0"/>
              </a:spcAft>
              <a:defRPr>
                <a:solidFill>
                  <a:schemeClr val="tx1"/>
                </a:solidFill>
                <a:latin typeface="Tahoma" pitchFamily="34" charset="0"/>
              </a:defRPr>
            </a:lvl8pPr>
            <a:lvl9pPr marL="3885985" indent="-228587" defTabSz="923874" eaLnBrk="0" fontAlgn="base" hangingPunct="0">
              <a:spcBef>
                <a:spcPct val="0"/>
              </a:spcBef>
              <a:spcAft>
                <a:spcPct val="0"/>
              </a:spcAft>
              <a:defRPr>
                <a:solidFill>
                  <a:schemeClr val="tx1"/>
                </a:solidFill>
                <a:latin typeface="Tahoma" pitchFamily="34" charset="0"/>
              </a:defRPr>
            </a:lvl9pPr>
          </a:lstStyle>
          <a:p>
            <a:pPr eaLnBrk="1" hangingPunct="1"/>
            <a:fld id="{E25996D7-9CC1-445C-8E50-9D129502422C}" type="slidenum">
              <a:rPr lang="en-US" smtClean="0">
                <a:latin typeface="Arial" charset="0"/>
              </a:rPr>
              <a:pPr eaLnBrk="1" hangingPunct="1"/>
              <a:t>16</a:t>
            </a:fld>
            <a:endParaRPr lang="en-US">
              <a:latin typeface="Arial" charset="0"/>
            </a:endParaRPr>
          </a:p>
        </p:txBody>
      </p:sp>
    </p:spTree>
    <p:extLst>
      <p:ext uri="{BB962C8B-B14F-4D97-AF65-F5344CB8AC3E}">
        <p14:creationId xmlns:p14="http://schemas.microsoft.com/office/powerpoint/2010/main" val="4047177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FEE161-4F4D-4730-8D38-D1D7B17DE6D5}" type="slidenum">
              <a:rPr lang="en-US" smtClean="0"/>
              <a:t>17</a:t>
            </a:fld>
            <a:endParaRPr lang="en-US"/>
          </a:p>
        </p:txBody>
      </p:sp>
    </p:spTree>
    <p:extLst>
      <p:ext uri="{BB962C8B-B14F-4D97-AF65-F5344CB8AC3E}">
        <p14:creationId xmlns:p14="http://schemas.microsoft.com/office/powerpoint/2010/main" val="1785859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59FEE161-4F4D-4730-8D38-D1D7B17DE6D5}" type="slidenum">
              <a:rPr lang="en-US" smtClean="0"/>
              <a:t>18</a:t>
            </a:fld>
            <a:endParaRPr lang="en-US"/>
          </a:p>
        </p:txBody>
      </p:sp>
    </p:spTree>
    <p:extLst>
      <p:ext uri="{BB962C8B-B14F-4D97-AF65-F5344CB8AC3E}">
        <p14:creationId xmlns:p14="http://schemas.microsoft.com/office/powerpoint/2010/main" val="2686964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59FEE161-4F4D-4730-8D38-D1D7B17DE6D5}" type="slidenum">
              <a:rPr lang="en-US" smtClean="0"/>
              <a:t>19</a:t>
            </a:fld>
            <a:endParaRPr lang="en-US"/>
          </a:p>
        </p:txBody>
      </p:sp>
    </p:spTree>
    <p:extLst>
      <p:ext uri="{BB962C8B-B14F-4D97-AF65-F5344CB8AC3E}">
        <p14:creationId xmlns:p14="http://schemas.microsoft.com/office/powerpoint/2010/main" val="216608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 </a:t>
            </a:r>
          </a:p>
        </p:txBody>
      </p:sp>
      <p:sp>
        <p:nvSpPr>
          <p:cNvPr id="4" name="Slide Number Placeholder 3"/>
          <p:cNvSpPr>
            <a:spLocks noGrp="1"/>
          </p:cNvSpPr>
          <p:nvPr>
            <p:ph type="sldNum" sz="quarter" idx="10"/>
          </p:nvPr>
        </p:nvSpPr>
        <p:spPr/>
        <p:txBody>
          <a:bodyPr/>
          <a:lstStyle/>
          <a:p>
            <a:fld id="{59FEE161-4F4D-4730-8D38-D1D7B17DE6D5}" type="slidenum">
              <a:rPr lang="en-US" smtClean="0"/>
              <a:t>20</a:t>
            </a:fld>
            <a:endParaRPr lang="en-US"/>
          </a:p>
        </p:txBody>
      </p:sp>
    </p:spTree>
    <p:extLst>
      <p:ext uri="{BB962C8B-B14F-4D97-AF65-F5344CB8AC3E}">
        <p14:creationId xmlns:p14="http://schemas.microsoft.com/office/powerpoint/2010/main" val="3480356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FEE161-4F4D-4730-8D38-D1D7B17DE6D5}" type="slidenum">
              <a:rPr lang="en-US" smtClean="0"/>
              <a:t>21</a:t>
            </a:fld>
            <a:endParaRPr lang="en-US"/>
          </a:p>
        </p:txBody>
      </p:sp>
    </p:spTree>
    <p:extLst>
      <p:ext uri="{BB962C8B-B14F-4D97-AF65-F5344CB8AC3E}">
        <p14:creationId xmlns:p14="http://schemas.microsoft.com/office/powerpoint/2010/main" val="2923372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FEE161-4F4D-4730-8D38-D1D7B17DE6D5}" type="slidenum">
              <a:rPr lang="en-US" smtClean="0"/>
              <a:t>22</a:t>
            </a:fld>
            <a:endParaRPr lang="en-US"/>
          </a:p>
        </p:txBody>
      </p:sp>
    </p:spTree>
    <p:extLst>
      <p:ext uri="{BB962C8B-B14F-4D97-AF65-F5344CB8AC3E}">
        <p14:creationId xmlns:p14="http://schemas.microsoft.com/office/powerpoint/2010/main" val="275758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FEE161-4F4D-4730-8D38-D1D7B17DE6D5}" type="slidenum">
              <a:rPr lang="en-US" smtClean="0"/>
              <a:t>23</a:t>
            </a:fld>
            <a:endParaRPr lang="en-US"/>
          </a:p>
        </p:txBody>
      </p:sp>
    </p:spTree>
    <p:extLst>
      <p:ext uri="{BB962C8B-B14F-4D97-AF65-F5344CB8AC3E}">
        <p14:creationId xmlns:p14="http://schemas.microsoft.com/office/powerpoint/2010/main" val="3616727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FEE161-4F4D-4730-8D38-D1D7B17DE6D5}" type="slidenum">
              <a:rPr lang="en-US" smtClean="0"/>
              <a:t>24</a:t>
            </a:fld>
            <a:endParaRPr lang="en-US"/>
          </a:p>
        </p:txBody>
      </p:sp>
    </p:spTree>
    <p:extLst>
      <p:ext uri="{BB962C8B-B14F-4D97-AF65-F5344CB8AC3E}">
        <p14:creationId xmlns:p14="http://schemas.microsoft.com/office/powerpoint/2010/main" val="579373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587" indent="-228587">
              <a:buFontTx/>
              <a:buAutoNum type="arabicParenR"/>
            </a:pPr>
            <a:endParaRPr lang="en-US" sz="1800" dirty="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874" eaLnBrk="0" hangingPunct="0">
              <a:defRPr>
                <a:solidFill>
                  <a:schemeClr val="tx1"/>
                </a:solidFill>
                <a:latin typeface="Tahoma" pitchFamily="34" charset="0"/>
              </a:defRPr>
            </a:lvl1pPr>
            <a:lvl2pPr marL="742909" indent="-285734" defTabSz="923874" eaLnBrk="0" hangingPunct="0">
              <a:defRPr>
                <a:solidFill>
                  <a:schemeClr val="tx1"/>
                </a:solidFill>
                <a:latin typeface="Tahoma" pitchFamily="34" charset="0"/>
              </a:defRPr>
            </a:lvl2pPr>
            <a:lvl3pPr marL="1142937" indent="-228587" defTabSz="923874" eaLnBrk="0" hangingPunct="0">
              <a:defRPr>
                <a:solidFill>
                  <a:schemeClr val="tx1"/>
                </a:solidFill>
                <a:latin typeface="Tahoma" pitchFamily="34" charset="0"/>
              </a:defRPr>
            </a:lvl3pPr>
            <a:lvl4pPr marL="1600111" indent="-228587" defTabSz="923874" eaLnBrk="0" hangingPunct="0">
              <a:defRPr>
                <a:solidFill>
                  <a:schemeClr val="tx1"/>
                </a:solidFill>
                <a:latin typeface="Tahoma" pitchFamily="34" charset="0"/>
              </a:defRPr>
            </a:lvl4pPr>
            <a:lvl5pPr marL="2057287" indent="-228587" defTabSz="923874" eaLnBrk="0" hangingPunct="0">
              <a:defRPr>
                <a:solidFill>
                  <a:schemeClr val="tx1"/>
                </a:solidFill>
                <a:latin typeface="Tahoma" pitchFamily="34" charset="0"/>
              </a:defRPr>
            </a:lvl5pPr>
            <a:lvl6pPr marL="2514461" indent="-228587" defTabSz="923874" eaLnBrk="0" fontAlgn="base" hangingPunct="0">
              <a:spcBef>
                <a:spcPct val="0"/>
              </a:spcBef>
              <a:spcAft>
                <a:spcPct val="0"/>
              </a:spcAft>
              <a:defRPr>
                <a:solidFill>
                  <a:schemeClr val="tx1"/>
                </a:solidFill>
                <a:latin typeface="Tahoma" pitchFamily="34" charset="0"/>
              </a:defRPr>
            </a:lvl6pPr>
            <a:lvl7pPr marL="2971635" indent="-228587" defTabSz="923874" eaLnBrk="0" fontAlgn="base" hangingPunct="0">
              <a:spcBef>
                <a:spcPct val="0"/>
              </a:spcBef>
              <a:spcAft>
                <a:spcPct val="0"/>
              </a:spcAft>
              <a:defRPr>
                <a:solidFill>
                  <a:schemeClr val="tx1"/>
                </a:solidFill>
                <a:latin typeface="Tahoma" pitchFamily="34" charset="0"/>
              </a:defRPr>
            </a:lvl7pPr>
            <a:lvl8pPr marL="3428811" indent="-228587" defTabSz="923874" eaLnBrk="0" fontAlgn="base" hangingPunct="0">
              <a:spcBef>
                <a:spcPct val="0"/>
              </a:spcBef>
              <a:spcAft>
                <a:spcPct val="0"/>
              </a:spcAft>
              <a:defRPr>
                <a:solidFill>
                  <a:schemeClr val="tx1"/>
                </a:solidFill>
                <a:latin typeface="Tahoma" pitchFamily="34" charset="0"/>
              </a:defRPr>
            </a:lvl8pPr>
            <a:lvl9pPr marL="3885985" indent="-228587" defTabSz="923874" eaLnBrk="0" fontAlgn="base" hangingPunct="0">
              <a:spcBef>
                <a:spcPct val="0"/>
              </a:spcBef>
              <a:spcAft>
                <a:spcPct val="0"/>
              </a:spcAft>
              <a:defRPr>
                <a:solidFill>
                  <a:schemeClr val="tx1"/>
                </a:solidFill>
                <a:latin typeface="Tahoma" pitchFamily="34" charset="0"/>
              </a:defRPr>
            </a:lvl9pPr>
          </a:lstStyle>
          <a:p>
            <a:pPr eaLnBrk="1" hangingPunct="1"/>
            <a:fld id="{4B5D91A3-E029-4917-A2FC-675EB5EB3264}" type="slidenum">
              <a:rPr lang="en-US" smtClean="0">
                <a:latin typeface="Arial" charset="0"/>
              </a:rPr>
              <a:pPr eaLnBrk="1" hangingPunct="1"/>
              <a:t>28</a:t>
            </a:fld>
            <a:endParaRPr lang="en-US">
              <a:latin typeface="Arial" charset="0"/>
            </a:endParaRPr>
          </a:p>
        </p:txBody>
      </p:sp>
    </p:spTree>
    <p:extLst>
      <p:ext uri="{BB962C8B-B14F-4D97-AF65-F5344CB8AC3E}">
        <p14:creationId xmlns:p14="http://schemas.microsoft.com/office/powerpoint/2010/main" val="1733196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874" eaLnBrk="0" hangingPunct="0">
              <a:defRPr>
                <a:solidFill>
                  <a:schemeClr val="tx1"/>
                </a:solidFill>
                <a:latin typeface="Tahoma" pitchFamily="34" charset="0"/>
              </a:defRPr>
            </a:lvl1pPr>
            <a:lvl2pPr marL="742909" indent="-285734" defTabSz="923874" eaLnBrk="0" hangingPunct="0">
              <a:defRPr>
                <a:solidFill>
                  <a:schemeClr val="tx1"/>
                </a:solidFill>
                <a:latin typeface="Tahoma" pitchFamily="34" charset="0"/>
              </a:defRPr>
            </a:lvl2pPr>
            <a:lvl3pPr marL="1142937" indent="-228587" defTabSz="923874" eaLnBrk="0" hangingPunct="0">
              <a:defRPr>
                <a:solidFill>
                  <a:schemeClr val="tx1"/>
                </a:solidFill>
                <a:latin typeface="Tahoma" pitchFamily="34" charset="0"/>
              </a:defRPr>
            </a:lvl3pPr>
            <a:lvl4pPr marL="1600111" indent="-228587" defTabSz="923874" eaLnBrk="0" hangingPunct="0">
              <a:defRPr>
                <a:solidFill>
                  <a:schemeClr val="tx1"/>
                </a:solidFill>
                <a:latin typeface="Tahoma" pitchFamily="34" charset="0"/>
              </a:defRPr>
            </a:lvl4pPr>
            <a:lvl5pPr marL="2057287" indent="-228587" defTabSz="923874" eaLnBrk="0" hangingPunct="0">
              <a:defRPr>
                <a:solidFill>
                  <a:schemeClr val="tx1"/>
                </a:solidFill>
                <a:latin typeface="Tahoma" pitchFamily="34" charset="0"/>
              </a:defRPr>
            </a:lvl5pPr>
            <a:lvl6pPr marL="2514461" indent="-228587" defTabSz="923874" eaLnBrk="0" fontAlgn="base" hangingPunct="0">
              <a:spcBef>
                <a:spcPct val="0"/>
              </a:spcBef>
              <a:spcAft>
                <a:spcPct val="0"/>
              </a:spcAft>
              <a:defRPr>
                <a:solidFill>
                  <a:schemeClr val="tx1"/>
                </a:solidFill>
                <a:latin typeface="Tahoma" pitchFamily="34" charset="0"/>
              </a:defRPr>
            </a:lvl6pPr>
            <a:lvl7pPr marL="2971635" indent="-228587" defTabSz="923874" eaLnBrk="0" fontAlgn="base" hangingPunct="0">
              <a:spcBef>
                <a:spcPct val="0"/>
              </a:spcBef>
              <a:spcAft>
                <a:spcPct val="0"/>
              </a:spcAft>
              <a:defRPr>
                <a:solidFill>
                  <a:schemeClr val="tx1"/>
                </a:solidFill>
                <a:latin typeface="Tahoma" pitchFamily="34" charset="0"/>
              </a:defRPr>
            </a:lvl7pPr>
            <a:lvl8pPr marL="3428811" indent="-228587" defTabSz="923874" eaLnBrk="0" fontAlgn="base" hangingPunct="0">
              <a:spcBef>
                <a:spcPct val="0"/>
              </a:spcBef>
              <a:spcAft>
                <a:spcPct val="0"/>
              </a:spcAft>
              <a:defRPr>
                <a:solidFill>
                  <a:schemeClr val="tx1"/>
                </a:solidFill>
                <a:latin typeface="Tahoma" pitchFamily="34" charset="0"/>
              </a:defRPr>
            </a:lvl8pPr>
            <a:lvl9pPr marL="3885985" indent="-228587" defTabSz="923874" eaLnBrk="0" fontAlgn="base" hangingPunct="0">
              <a:spcBef>
                <a:spcPct val="0"/>
              </a:spcBef>
              <a:spcAft>
                <a:spcPct val="0"/>
              </a:spcAft>
              <a:defRPr>
                <a:solidFill>
                  <a:schemeClr val="tx1"/>
                </a:solidFill>
                <a:latin typeface="Tahoma" pitchFamily="34" charset="0"/>
              </a:defRPr>
            </a:lvl9pPr>
          </a:lstStyle>
          <a:p>
            <a:pPr eaLnBrk="1" hangingPunct="1"/>
            <a:fld id="{C6B6C88C-81CB-45D3-95C3-154F3E338049}" type="slidenum">
              <a:rPr lang="en-US" smtClean="0">
                <a:latin typeface="Arial" charset="0"/>
              </a:rPr>
              <a:pPr eaLnBrk="1" hangingPunct="1"/>
              <a:t>29</a:t>
            </a:fld>
            <a:endParaRPr lang="en-US">
              <a:latin typeface="Arial"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z="1800" dirty="0"/>
          </a:p>
        </p:txBody>
      </p:sp>
    </p:spTree>
    <p:extLst>
      <p:ext uri="{BB962C8B-B14F-4D97-AF65-F5344CB8AC3E}">
        <p14:creationId xmlns:p14="http://schemas.microsoft.com/office/powerpoint/2010/main" val="597638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ppt b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188"/>
            <a:ext cx="9144000" cy="706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noChangeArrowheads="1"/>
          </p:cNvSpPr>
          <p:nvPr/>
        </p:nvSpPr>
        <p:spPr bwMode="auto">
          <a:xfrm>
            <a:off x="419100" y="574675"/>
            <a:ext cx="8305800" cy="57150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6" name="Picture 6" descr="ENFLogoTM"/>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940175" y="5529263"/>
            <a:ext cx="1265238" cy="1295400"/>
          </a:xfrm>
          <a:prstGeom prst="rect">
            <a:avLst/>
          </a:prstGeom>
          <a:noFill/>
          <a:ln w="603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147" name="Rectangle 3"/>
          <p:cNvSpPr>
            <a:spLocks noGrp="1" noChangeArrowheads="1"/>
          </p:cNvSpPr>
          <p:nvPr>
            <p:ph type="ctrTitle"/>
          </p:nvPr>
        </p:nvSpPr>
        <p:spPr>
          <a:xfrm>
            <a:off x="685800" y="914400"/>
            <a:ext cx="7772400" cy="1470025"/>
          </a:xfrm>
        </p:spPr>
        <p:txBody>
          <a:bodyPr/>
          <a:lstStyle>
            <a:lvl1pPr>
              <a:defRPr/>
            </a:lvl1pPr>
          </a:lstStyle>
          <a:p>
            <a:pPr lvl="0"/>
            <a:r>
              <a:rPr lang="en-US" noProof="0"/>
              <a:t>Click to edit Master title style</a:t>
            </a:r>
          </a:p>
        </p:txBody>
      </p:sp>
      <p:sp>
        <p:nvSpPr>
          <p:cNvPr id="6148" name="Rectangle 4"/>
          <p:cNvSpPr>
            <a:spLocks noGrp="1" noChangeArrowheads="1"/>
          </p:cNvSpPr>
          <p:nvPr>
            <p:ph type="subTitle" idx="1"/>
          </p:nvPr>
        </p:nvSpPr>
        <p:spPr>
          <a:xfrm>
            <a:off x="1066800" y="2362200"/>
            <a:ext cx="6934200" cy="1752600"/>
          </a:xfrm>
        </p:spPr>
        <p:txBody>
          <a:bodyPr/>
          <a:lstStyle>
            <a:lvl1pPr marL="0" indent="0" algn="ctr">
              <a:buFontTx/>
              <a:buNone/>
              <a:defRPr sz="2100">
                <a:solidFill>
                  <a:srgbClr val="777777"/>
                </a:solidFill>
              </a:defRPr>
            </a:lvl1pPr>
          </a:lstStyle>
          <a:p>
            <a:pPr lvl="0"/>
            <a:r>
              <a:rPr lang="en-US" noProof="0"/>
              <a:t>Click to edit Master subtitle style</a:t>
            </a:r>
          </a:p>
        </p:txBody>
      </p:sp>
    </p:spTree>
    <p:extLst>
      <p:ext uri="{BB962C8B-B14F-4D97-AF65-F5344CB8AC3E}">
        <p14:creationId xmlns:p14="http://schemas.microsoft.com/office/powerpoint/2010/main" val="312105260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43248249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7066089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64474657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234667978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379357419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76858935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281536916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86469107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18545539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288845693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ppt b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103188"/>
            <a:ext cx="9144000" cy="706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1905000" y="274638"/>
            <a:ext cx="6781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2857500" y="6245225"/>
            <a:ext cx="3429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rgbClr val="777777"/>
                </a:solidFill>
              </a:defRPr>
            </a:lvl1pPr>
          </a:lstStyle>
          <a:p>
            <a:endParaRPr lang="en-US"/>
          </a:p>
        </p:txBody>
      </p:sp>
      <p:pic>
        <p:nvPicPr>
          <p:cNvPr id="1030" name="Picture 8" descr="ENFLogoTM"/>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7200" y="152400"/>
            <a:ext cx="12652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Line 9"/>
          <p:cNvSpPr>
            <a:spLocks noChangeShapeType="1"/>
          </p:cNvSpPr>
          <p:nvPr/>
        </p:nvSpPr>
        <p:spPr bwMode="auto">
          <a:xfrm>
            <a:off x="1752600" y="1447800"/>
            <a:ext cx="6934200" cy="0"/>
          </a:xfrm>
          <a:prstGeom prst="line">
            <a:avLst/>
          </a:prstGeom>
          <a:noFill/>
          <a:ln w="28575">
            <a:solidFill>
              <a:srgbClr val="339933"/>
            </a:solidFill>
            <a:round/>
            <a:headEn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2" name="Rectangle 12"/>
          <p:cNvSpPr>
            <a:spLocks noChangeArrowheads="1"/>
          </p:cNvSpPr>
          <p:nvPr/>
        </p:nvSpPr>
        <p:spPr bwMode="auto">
          <a:xfrm>
            <a:off x="8077200" y="6477000"/>
            <a:ext cx="1371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fld id="{2AFDDF75-F557-4017-A252-9000F88EDA76}" type="slidenum">
              <a:rPr lang="en-US" sz="1400">
                <a:solidFill>
                  <a:srgbClr val="777777"/>
                </a:solidFill>
              </a:rPr>
              <a:pPr algn="ctr"/>
              <a:t>‹#›</a:t>
            </a:fld>
            <a:endParaRPr lang="en-US" sz="1400">
              <a:solidFill>
                <a:srgbClr val="777777"/>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fontAlgn="base" hangingPunct="1">
        <a:spcBef>
          <a:spcPct val="0"/>
        </a:spcBef>
        <a:spcAft>
          <a:spcPct val="0"/>
        </a:spcAft>
        <a:defRPr sz="4400">
          <a:solidFill>
            <a:srgbClr val="339933"/>
          </a:solidFill>
          <a:latin typeface="+mj-lt"/>
          <a:ea typeface="+mj-ea"/>
          <a:cs typeface="+mj-cs"/>
        </a:defRPr>
      </a:lvl1pPr>
      <a:lvl2pPr algn="l" rtl="0" eaLnBrk="1" fontAlgn="base" hangingPunct="1">
        <a:spcBef>
          <a:spcPct val="0"/>
        </a:spcBef>
        <a:spcAft>
          <a:spcPct val="0"/>
        </a:spcAft>
        <a:defRPr sz="4400">
          <a:solidFill>
            <a:srgbClr val="339933"/>
          </a:solidFill>
          <a:latin typeface="Arial" charset="0"/>
        </a:defRPr>
      </a:lvl2pPr>
      <a:lvl3pPr algn="l" rtl="0" eaLnBrk="1" fontAlgn="base" hangingPunct="1">
        <a:spcBef>
          <a:spcPct val="0"/>
        </a:spcBef>
        <a:spcAft>
          <a:spcPct val="0"/>
        </a:spcAft>
        <a:defRPr sz="4400">
          <a:solidFill>
            <a:srgbClr val="339933"/>
          </a:solidFill>
          <a:latin typeface="Arial" charset="0"/>
        </a:defRPr>
      </a:lvl3pPr>
      <a:lvl4pPr algn="l" rtl="0" eaLnBrk="1" fontAlgn="base" hangingPunct="1">
        <a:spcBef>
          <a:spcPct val="0"/>
        </a:spcBef>
        <a:spcAft>
          <a:spcPct val="0"/>
        </a:spcAft>
        <a:defRPr sz="4400">
          <a:solidFill>
            <a:srgbClr val="339933"/>
          </a:solidFill>
          <a:latin typeface="Arial" charset="0"/>
        </a:defRPr>
      </a:lvl4pPr>
      <a:lvl5pPr algn="l" rtl="0" eaLnBrk="1" fontAlgn="base" hangingPunct="1">
        <a:spcBef>
          <a:spcPct val="0"/>
        </a:spcBef>
        <a:spcAft>
          <a:spcPct val="0"/>
        </a:spcAft>
        <a:defRPr sz="4400">
          <a:solidFill>
            <a:srgbClr val="339933"/>
          </a:solidFill>
          <a:latin typeface="Arial" charset="0"/>
        </a:defRPr>
      </a:lvl5pPr>
      <a:lvl6pPr marL="457200" algn="l" rtl="0" eaLnBrk="1" fontAlgn="base" hangingPunct="1">
        <a:spcBef>
          <a:spcPct val="0"/>
        </a:spcBef>
        <a:spcAft>
          <a:spcPct val="0"/>
        </a:spcAft>
        <a:defRPr sz="4400">
          <a:solidFill>
            <a:srgbClr val="339933"/>
          </a:solidFill>
          <a:latin typeface="Arial" charset="0"/>
        </a:defRPr>
      </a:lvl6pPr>
      <a:lvl7pPr marL="914400" algn="l" rtl="0" eaLnBrk="1" fontAlgn="base" hangingPunct="1">
        <a:spcBef>
          <a:spcPct val="0"/>
        </a:spcBef>
        <a:spcAft>
          <a:spcPct val="0"/>
        </a:spcAft>
        <a:defRPr sz="4400">
          <a:solidFill>
            <a:srgbClr val="339933"/>
          </a:solidFill>
          <a:latin typeface="Arial" charset="0"/>
        </a:defRPr>
      </a:lvl7pPr>
      <a:lvl8pPr marL="1371600" algn="l" rtl="0" eaLnBrk="1" fontAlgn="base" hangingPunct="1">
        <a:spcBef>
          <a:spcPct val="0"/>
        </a:spcBef>
        <a:spcAft>
          <a:spcPct val="0"/>
        </a:spcAft>
        <a:defRPr sz="4400">
          <a:solidFill>
            <a:srgbClr val="339933"/>
          </a:solidFill>
          <a:latin typeface="Arial" charset="0"/>
        </a:defRPr>
      </a:lvl8pPr>
      <a:lvl9pPr marL="1828800" algn="l" rtl="0" eaLnBrk="1" fontAlgn="base" hangingPunct="1">
        <a:spcBef>
          <a:spcPct val="0"/>
        </a:spcBef>
        <a:spcAft>
          <a:spcPct val="0"/>
        </a:spcAft>
        <a:defRPr sz="4400">
          <a:solidFill>
            <a:srgbClr val="339933"/>
          </a:solidFill>
          <a:latin typeface="Arial" charset="0"/>
        </a:defRPr>
      </a:lvl9pPr>
    </p:titleStyle>
    <p:bodyStyle>
      <a:lvl1pPr marL="342900" indent="-342900" algn="l" rtl="0" eaLnBrk="1" fontAlgn="base" hangingPunct="1">
        <a:spcBef>
          <a:spcPct val="20000"/>
        </a:spcBef>
        <a:spcAft>
          <a:spcPct val="0"/>
        </a:spcAft>
        <a:buChar char="•"/>
        <a:defRPr sz="2800">
          <a:solidFill>
            <a:srgbClr val="5F5F5F"/>
          </a:solidFill>
          <a:latin typeface="+mn-lt"/>
          <a:ea typeface="+mn-ea"/>
          <a:cs typeface="+mn-cs"/>
        </a:defRPr>
      </a:lvl1pPr>
      <a:lvl2pPr marL="742950" indent="-285750" algn="l" rtl="0" eaLnBrk="1" fontAlgn="base" hangingPunct="1">
        <a:spcBef>
          <a:spcPct val="20000"/>
        </a:spcBef>
        <a:spcAft>
          <a:spcPct val="0"/>
        </a:spcAft>
        <a:buChar char="–"/>
        <a:defRPr sz="2800">
          <a:solidFill>
            <a:srgbClr val="5F5F5F"/>
          </a:solidFill>
          <a:latin typeface="+mn-lt"/>
        </a:defRPr>
      </a:lvl2pPr>
      <a:lvl3pPr marL="1143000" indent="-228600" algn="l" rtl="0" eaLnBrk="1" fontAlgn="base" hangingPunct="1">
        <a:spcBef>
          <a:spcPct val="20000"/>
        </a:spcBef>
        <a:spcAft>
          <a:spcPct val="0"/>
        </a:spcAft>
        <a:buChar char="•"/>
        <a:defRPr sz="2800">
          <a:solidFill>
            <a:srgbClr val="5F5F5F"/>
          </a:solidFill>
          <a:latin typeface="+mn-lt"/>
        </a:defRPr>
      </a:lvl3pPr>
      <a:lvl4pPr marL="1600200" indent="-228600" algn="l" rtl="0" eaLnBrk="1" fontAlgn="base" hangingPunct="1">
        <a:spcBef>
          <a:spcPct val="20000"/>
        </a:spcBef>
        <a:spcAft>
          <a:spcPct val="0"/>
        </a:spcAft>
        <a:buChar char="–"/>
        <a:defRPr sz="2800">
          <a:solidFill>
            <a:srgbClr val="5F5F5F"/>
          </a:solidFill>
          <a:latin typeface="+mn-lt"/>
        </a:defRPr>
      </a:lvl4pPr>
      <a:lvl5pPr marL="2057400" indent="-228600" algn="l" rtl="0" eaLnBrk="1" fontAlgn="base" hangingPunct="1">
        <a:spcBef>
          <a:spcPct val="20000"/>
        </a:spcBef>
        <a:spcAft>
          <a:spcPct val="0"/>
        </a:spcAft>
        <a:buChar char="»"/>
        <a:defRPr sz="2800">
          <a:solidFill>
            <a:srgbClr val="5F5F5F"/>
          </a:solidFill>
          <a:latin typeface="+mn-lt"/>
        </a:defRPr>
      </a:lvl5pPr>
      <a:lvl6pPr marL="2514600" indent="-228600" algn="l" rtl="0" eaLnBrk="1" fontAlgn="base" hangingPunct="1">
        <a:spcBef>
          <a:spcPct val="20000"/>
        </a:spcBef>
        <a:spcAft>
          <a:spcPct val="0"/>
        </a:spcAft>
        <a:buChar char="»"/>
        <a:defRPr sz="2800">
          <a:solidFill>
            <a:srgbClr val="5F5F5F"/>
          </a:solidFill>
          <a:latin typeface="+mn-lt"/>
        </a:defRPr>
      </a:lvl6pPr>
      <a:lvl7pPr marL="2971800" indent="-228600" algn="l" rtl="0" eaLnBrk="1" fontAlgn="base" hangingPunct="1">
        <a:spcBef>
          <a:spcPct val="20000"/>
        </a:spcBef>
        <a:spcAft>
          <a:spcPct val="0"/>
        </a:spcAft>
        <a:buChar char="»"/>
        <a:defRPr sz="2800">
          <a:solidFill>
            <a:srgbClr val="5F5F5F"/>
          </a:solidFill>
          <a:latin typeface="+mn-lt"/>
        </a:defRPr>
      </a:lvl7pPr>
      <a:lvl8pPr marL="3429000" indent="-228600" algn="l" rtl="0" eaLnBrk="1" fontAlgn="base" hangingPunct="1">
        <a:spcBef>
          <a:spcPct val="20000"/>
        </a:spcBef>
        <a:spcAft>
          <a:spcPct val="0"/>
        </a:spcAft>
        <a:buChar char="»"/>
        <a:defRPr sz="2800">
          <a:solidFill>
            <a:srgbClr val="5F5F5F"/>
          </a:solidFill>
          <a:latin typeface="+mn-lt"/>
        </a:defRPr>
      </a:lvl8pPr>
      <a:lvl9pPr marL="3886200" indent="-228600" algn="l" rtl="0" eaLnBrk="1" fontAlgn="base" hangingPunct="1">
        <a:spcBef>
          <a:spcPct val="20000"/>
        </a:spcBef>
        <a:spcAft>
          <a:spcPct val="0"/>
        </a:spcAft>
        <a:buChar char="»"/>
        <a:defRPr sz="2800">
          <a:solidFill>
            <a:srgbClr val="5F5F5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tnelks.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www.elks.org/memorial/default.cfm" TargetMode="External"/><Relationship Id="rId3" Type="http://schemas.openxmlformats.org/officeDocument/2006/relationships/hyperlink" Target="http://www.elks.org/ENF/yourstate.cfm" TargetMode="External"/><Relationship Id="rId7" Type="http://schemas.openxmlformats.org/officeDocument/2006/relationships/hyperlink" Target="http://www.elks.org/dap" TargetMode="External"/><Relationship Id="rId2" Type="http://schemas.openxmlformats.org/officeDocument/2006/relationships/hyperlink" Target="http://www.elks.org/cip/default.cfm" TargetMode="External"/><Relationship Id="rId1" Type="http://schemas.openxmlformats.org/officeDocument/2006/relationships/slideLayout" Target="../slideLayouts/slideLayout2.xml"/><Relationship Id="rId6" Type="http://schemas.openxmlformats.org/officeDocument/2006/relationships/hyperlink" Target="http://www.elks.org/hoopshoot/default.cfm" TargetMode="External"/><Relationship Id="rId5" Type="http://schemas.openxmlformats.org/officeDocument/2006/relationships/hyperlink" Target="http://www.elks.org/programs/vets.cfm" TargetMode="External"/><Relationship Id="rId4" Type="http://schemas.openxmlformats.org/officeDocument/2006/relationships/hyperlink" Target="http://www.elks.org/ENF/scholar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elks.org/enf/community/WhatsNew.cf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elks.org/ENF/reports.cf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mailto:ENFPrograms@elks.or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elks.org/enf/cip"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elks.org/cip/cipcentral"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
            <a:ext cx="7162800" cy="1143000"/>
          </a:xfrm>
        </p:spPr>
        <p:txBody>
          <a:bodyPr/>
          <a:lstStyle/>
          <a:p>
            <a:r>
              <a:rPr lang="en-US" sz="4000" b="1" dirty="0" smtClean="0">
                <a:solidFill>
                  <a:srgbClr val="FFC000"/>
                </a:solidFill>
              </a:rPr>
              <a:t>NEYLAND STADIUM TOUR</a:t>
            </a:r>
            <a:endParaRPr lang="en-US" sz="4000" b="1" dirty="0">
              <a:solidFill>
                <a:srgbClr val="FFC000"/>
              </a:solidFill>
            </a:endParaRPr>
          </a:p>
        </p:txBody>
      </p:sp>
      <p:sp>
        <p:nvSpPr>
          <p:cNvPr id="3" name="Content Placeholder 2"/>
          <p:cNvSpPr>
            <a:spLocks noGrp="1"/>
          </p:cNvSpPr>
          <p:nvPr>
            <p:ph idx="1"/>
          </p:nvPr>
        </p:nvSpPr>
        <p:spPr/>
        <p:txBody>
          <a:bodyPr/>
          <a:lstStyle/>
          <a:p>
            <a:r>
              <a:rPr lang="en-US" dirty="0" smtClean="0"/>
              <a:t>THURSDAY, APRIL 6</a:t>
            </a:r>
            <a:r>
              <a:rPr lang="en-US" baseline="30000" dirty="0" smtClean="0"/>
              <a:t>TH</a:t>
            </a:r>
            <a:r>
              <a:rPr lang="en-US" dirty="0" smtClean="0"/>
              <a:t>.</a:t>
            </a:r>
          </a:p>
          <a:p>
            <a:r>
              <a:rPr lang="en-US" dirty="0" smtClean="0"/>
              <a:t>BE IN CROWNE PLAZA LOBBY BY 2:30PM, EASTERN STANDARD TIME.</a:t>
            </a:r>
          </a:p>
          <a:p>
            <a:r>
              <a:rPr lang="en-US" dirty="0" smtClean="0"/>
              <a:t>$10 CASH PER PERSON.  </a:t>
            </a:r>
            <a:r>
              <a:rPr lang="en-US" smtClean="0"/>
              <a:t>COVERS TRANSPORTATION AND GUIDES.</a:t>
            </a:r>
            <a:endParaRPr lang="en-US" dirty="0" smtClean="0"/>
          </a:p>
          <a:p>
            <a:r>
              <a:rPr lang="en-US" dirty="0" smtClean="0"/>
              <a:t>GO TO </a:t>
            </a:r>
            <a:r>
              <a:rPr lang="en-US" dirty="0" smtClean="0">
                <a:hlinkClick r:id="rId2"/>
              </a:rPr>
              <a:t>WWW.TNELKS.ORG</a:t>
            </a:r>
            <a:r>
              <a:rPr lang="en-US" dirty="0" smtClean="0"/>
              <a:t> AND REGISTER.  SHOULD BE ON WEBSITE BY THE END OF THE WEEK.</a:t>
            </a:r>
          </a:p>
          <a:p>
            <a:pPr marL="0" indent="0">
              <a:buNone/>
            </a:pPr>
            <a:endParaRPr lang="en-US" dirty="0"/>
          </a:p>
        </p:txBody>
      </p:sp>
    </p:spTree>
    <p:extLst>
      <p:ext uri="{BB962C8B-B14F-4D97-AF65-F5344CB8AC3E}">
        <p14:creationId xmlns:p14="http://schemas.microsoft.com/office/powerpoint/2010/main" val="148932627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4000" dirty="0"/>
              <a:t>ELKS NATIONAL FOUNDATION</a:t>
            </a:r>
          </a:p>
        </p:txBody>
      </p:sp>
      <p:sp>
        <p:nvSpPr>
          <p:cNvPr id="5" name="Subtitle 4"/>
          <p:cNvSpPr>
            <a:spLocks noGrp="1"/>
          </p:cNvSpPr>
          <p:nvPr>
            <p:ph type="subTitle" idx="1"/>
          </p:nvPr>
        </p:nvSpPr>
        <p:spPr>
          <a:xfrm>
            <a:off x="1066800" y="2362200"/>
            <a:ext cx="6934200" cy="1752600"/>
          </a:xfrm>
        </p:spPr>
        <p:txBody>
          <a:bodyPr/>
          <a:lstStyle/>
          <a:p>
            <a:r>
              <a:rPr lang="en-US" sz="3600" dirty="0"/>
              <a:t>NICK MCBRIDE</a:t>
            </a:r>
          </a:p>
          <a:p>
            <a:r>
              <a:rPr lang="en-US" sz="3600" dirty="0"/>
              <a:t>TENNESSEE ENF CHAIRMAN</a:t>
            </a:r>
          </a:p>
        </p:txBody>
      </p:sp>
    </p:spTree>
    <p:extLst>
      <p:ext uri="{BB962C8B-B14F-4D97-AF65-F5344CB8AC3E}">
        <p14:creationId xmlns:p14="http://schemas.microsoft.com/office/powerpoint/2010/main" val="15669965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ENF???</a:t>
            </a:r>
          </a:p>
        </p:txBody>
      </p:sp>
      <p:sp>
        <p:nvSpPr>
          <p:cNvPr id="3" name="Content Placeholder 2"/>
          <p:cNvSpPr>
            <a:spLocks noGrp="1"/>
          </p:cNvSpPr>
          <p:nvPr>
            <p:ph idx="1"/>
          </p:nvPr>
        </p:nvSpPr>
        <p:spPr/>
        <p:txBody>
          <a:bodyPr/>
          <a:lstStyle/>
          <a:p>
            <a:r>
              <a:rPr lang="en-US" dirty="0"/>
              <a:t>The mission of the Elks National Foundation is to help Elks build stronger communities. We fulfill this pledge by investing in communities where Elks live and work. We provide tomorrow’s leaders, our youth, with lifelong skills; honor the Elks’ pledge to never forget our veterans; help the state Elks associations accomplish their charitable objectives and fund projects that improve the quality of life in local Elks communities.</a:t>
            </a:r>
          </a:p>
        </p:txBody>
      </p:sp>
    </p:spTree>
    <p:extLst>
      <p:ext uri="{BB962C8B-B14F-4D97-AF65-F5344CB8AC3E}">
        <p14:creationId xmlns:p14="http://schemas.microsoft.com/office/powerpoint/2010/main" val="35013075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the ENF Works</a:t>
            </a:r>
          </a:p>
        </p:txBody>
      </p:sp>
      <p:sp>
        <p:nvSpPr>
          <p:cNvPr id="3" name="Content Placeholder 2"/>
          <p:cNvSpPr>
            <a:spLocks noGrp="1"/>
          </p:cNvSpPr>
          <p:nvPr>
            <p:ph idx="1"/>
          </p:nvPr>
        </p:nvSpPr>
        <p:spPr/>
        <p:txBody>
          <a:bodyPr/>
          <a:lstStyle/>
          <a:p>
            <a:pPr marL="0" indent="0">
              <a:buNone/>
            </a:pPr>
            <a:endParaRPr lang="en-US" b="1" dirty="0"/>
          </a:p>
          <a:p>
            <a:r>
              <a:rPr lang="en-US" dirty="0"/>
              <a:t>The ENF is able to help Elks build stronger communities thanks to contributions from our generous donors. Since inception, we have received more than $243.3 million in contributions and bequests. Today we boast more than 100,000 active donors and an endowment fund valued at $606.3 million.</a:t>
            </a:r>
          </a:p>
          <a:p>
            <a:endParaRPr lang="en-US" dirty="0"/>
          </a:p>
        </p:txBody>
      </p:sp>
    </p:spTree>
    <p:extLst>
      <p:ext uri="{BB962C8B-B14F-4D97-AF65-F5344CB8AC3E}">
        <p14:creationId xmlns:p14="http://schemas.microsoft.com/office/powerpoint/2010/main" val="278700309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2015 – 2016 Year</a:t>
            </a:r>
          </a:p>
        </p:txBody>
      </p:sp>
      <p:sp>
        <p:nvSpPr>
          <p:cNvPr id="3" name="Content Placeholder 2"/>
          <p:cNvSpPr>
            <a:spLocks noGrp="1"/>
          </p:cNvSpPr>
          <p:nvPr>
            <p:ph idx="1"/>
          </p:nvPr>
        </p:nvSpPr>
        <p:spPr/>
        <p:txBody>
          <a:bodyPr/>
          <a:lstStyle/>
          <a:p>
            <a:r>
              <a:rPr lang="en-US" sz="5400" dirty="0"/>
              <a:t>During the 2015-16 Lodge year, the Elks of Tennessee donated</a:t>
            </a:r>
          </a:p>
          <a:p>
            <a:r>
              <a:rPr lang="en-US" sz="5400" b="1" dirty="0"/>
              <a:t>$41,584.67 </a:t>
            </a:r>
            <a:r>
              <a:rPr lang="en-US" sz="5400" dirty="0"/>
              <a:t>to the Elks National Foundation.</a:t>
            </a:r>
          </a:p>
          <a:p>
            <a:endParaRPr lang="en-US" dirty="0"/>
          </a:p>
        </p:txBody>
      </p:sp>
    </p:spTree>
    <p:extLst>
      <p:ext uri="{BB962C8B-B14F-4D97-AF65-F5344CB8AC3E}">
        <p14:creationId xmlns:p14="http://schemas.microsoft.com/office/powerpoint/2010/main" val="25694772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Tennessee Received:</a:t>
            </a:r>
          </a:p>
        </p:txBody>
      </p:sp>
      <p:sp>
        <p:nvSpPr>
          <p:cNvPr id="3" name="Content Placeholder 2"/>
          <p:cNvSpPr>
            <a:spLocks noGrp="1"/>
          </p:cNvSpPr>
          <p:nvPr>
            <p:ph idx="1"/>
          </p:nvPr>
        </p:nvSpPr>
        <p:spPr/>
        <p:txBody>
          <a:bodyPr/>
          <a:lstStyle/>
          <a:p>
            <a:r>
              <a:rPr lang="en-US" b="1" dirty="0"/>
              <a:t>State Charities Grant: $37,590.00</a:t>
            </a:r>
          </a:p>
          <a:p>
            <a:r>
              <a:rPr lang="en-US" b="1" dirty="0"/>
              <a:t>Special Projects Grant: $44,830.00</a:t>
            </a:r>
          </a:p>
          <a:p>
            <a:r>
              <a:rPr lang="en-US" b="1" dirty="0"/>
              <a:t>Bonus Grant: $8,100.00</a:t>
            </a:r>
          </a:p>
          <a:p>
            <a:r>
              <a:rPr lang="en-US" b="1" dirty="0"/>
              <a:t>Most Valuable Student: $28,000.00</a:t>
            </a:r>
          </a:p>
          <a:p>
            <a:r>
              <a:rPr lang="en-US" b="1" dirty="0"/>
              <a:t>Legacy Award: $12,000.00</a:t>
            </a:r>
          </a:p>
          <a:p>
            <a:r>
              <a:rPr lang="en-US" b="1" dirty="0"/>
              <a:t>National Veterans Service Commission: $10,080.00</a:t>
            </a:r>
          </a:p>
          <a:p>
            <a:r>
              <a:rPr lang="en-US" sz="4400" b="1" dirty="0">
                <a:solidFill>
                  <a:srgbClr val="FF0000"/>
                </a:solidFill>
              </a:rPr>
              <a:t>Grand Total: $140,600.00</a:t>
            </a:r>
            <a:endParaRPr lang="en-US" sz="4400" dirty="0">
              <a:solidFill>
                <a:srgbClr val="FF0000"/>
              </a:solidFill>
            </a:endParaRPr>
          </a:p>
        </p:txBody>
      </p:sp>
    </p:spTree>
    <p:extLst>
      <p:ext uri="{BB962C8B-B14F-4D97-AF65-F5344CB8AC3E}">
        <p14:creationId xmlns:p14="http://schemas.microsoft.com/office/powerpoint/2010/main" val="82368575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74638"/>
            <a:ext cx="7010400" cy="1143000"/>
          </a:xfrm>
        </p:spPr>
        <p:txBody>
          <a:bodyPr/>
          <a:lstStyle/>
          <a:p>
            <a:r>
              <a:rPr lang="en-US" dirty="0"/>
              <a:t>Total Return on Investment</a:t>
            </a:r>
          </a:p>
        </p:txBody>
      </p:sp>
      <p:sp>
        <p:nvSpPr>
          <p:cNvPr id="3" name="Content Placeholder 2"/>
          <p:cNvSpPr>
            <a:spLocks noGrp="1"/>
          </p:cNvSpPr>
          <p:nvPr>
            <p:ph idx="1"/>
          </p:nvPr>
        </p:nvSpPr>
        <p:spPr>
          <a:xfrm>
            <a:off x="457200" y="1600200"/>
            <a:ext cx="8458200" cy="4724400"/>
          </a:xfrm>
        </p:spPr>
        <p:txBody>
          <a:bodyPr/>
          <a:lstStyle/>
          <a:p>
            <a:r>
              <a:rPr lang="en-US" sz="3200" dirty="0"/>
              <a:t>That's a ratio of </a:t>
            </a:r>
            <a:r>
              <a:rPr lang="en-US" sz="3200" b="1" dirty="0">
                <a:solidFill>
                  <a:srgbClr val="FF0000"/>
                </a:solidFill>
              </a:rPr>
              <a:t>3.381</a:t>
            </a:r>
            <a:r>
              <a:rPr lang="en-US" sz="3200" b="1" dirty="0"/>
              <a:t> </a:t>
            </a:r>
            <a:r>
              <a:rPr lang="en-US" sz="3200" dirty="0"/>
              <a:t>for every dollar the Foundation received from Tennessee. And that doesn't even include the money Lodges in our state will get back through our </a:t>
            </a:r>
            <a:r>
              <a:rPr lang="en-US" sz="3200" b="1" dirty="0"/>
              <a:t>Community Investments Program</a:t>
            </a:r>
            <a:r>
              <a:rPr lang="en-US" sz="3200" dirty="0"/>
              <a:t>. For the 2015-16 fiscal year, for example, we awarded a total of </a:t>
            </a:r>
            <a:r>
              <a:rPr lang="en-US" sz="3200" b="1" dirty="0"/>
              <a:t>$88,000.00 </a:t>
            </a:r>
            <a:r>
              <a:rPr lang="en-US" sz="3200" dirty="0"/>
              <a:t>to </a:t>
            </a:r>
            <a:r>
              <a:rPr lang="en-US" sz="3200" b="1" dirty="0"/>
              <a:t>21 </a:t>
            </a:r>
            <a:r>
              <a:rPr lang="en-US" sz="3200" dirty="0"/>
              <a:t>Tennessee Lodges.</a:t>
            </a:r>
          </a:p>
        </p:txBody>
      </p:sp>
    </p:spTree>
    <p:extLst>
      <p:ext uri="{BB962C8B-B14F-4D97-AF65-F5344CB8AC3E}">
        <p14:creationId xmlns:p14="http://schemas.microsoft.com/office/powerpoint/2010/main" val="8169332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 – 2018 Year</a:t>
            </a:r>
          </a:p>
        </p:txBody>
      </p:sp>
      <p:sp>
        <p:nvSpPr>
          <p:cNvPr id="3" name="Content Placeholder 2"/>
          <p:cNvSpPr>
            <a:spLocks noGrp="1"/>
          </p:cNvSpPr>
          <p:nvPr>
            <p:ph idx="1"/>
          </p:nvPr>
        </p:nvSpPr>
        <p:spPr/>
        <p:txBody>
          <a:bodyPr/>
          <a:lstStyle/>
          <a:p>
            <a:r>
              <a:rPr lang="en-US" altLang="en-US" sz="3600" dirty="0">
                <a:solidFill>
                  <a:schemeClr val="tx1"/>
                </a:solidFill>
                <a:latin typeface="Arial" panose="020B0604020202020204" pitchFamily="34" charset="0"/>
              </a:rPr>
              <a:t>At its February, 2017 meeting in Albuquerque, New Mexico, the Elks National Foundation Board of Trustees approved appropriations and distributions for the 2017 fiscal year totaling a record $29.5 million</a:t>
            </a:r>
            <a:endParaRPr lang="en-US" sz="3600" dirty="0"/>
          </a:p>
        </p:txBody>
      </p:sp>
    </p:spTree>
    <p:extLst>
      <p:ext uri="{BB962C8B-B14F-4D97-AF65-F5344CB8AC3E}">
        <p14:creationId xmlns:p14="http://schemas.microsoft.com/office/powerpoint/2010/main" val="53421602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does it GO??</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67627279"/>
              </p:ext>
            </p:extLst>
          </p:nvPr>
        </p:nvGraphicFramePr>
        <p:xfrm>
          <a:off x="457200" y="2171540"/>
          <a:ext cx="8229600" cy="3848259"/>
        </p:xfrm>
        <a:graphic>
          <a:graphicData uri="http://schemas.openxmlformats.org/drawingml/2006/table">
            <a:tbl>
              <a:tblPr/>
              <a:tblGrid>
                <a:gridCol w="4114800">
                  <a:extLst>
                    <a:ext uri="{9D8B030D-6E8A-4147-A177-3AD203B41FA5}">
                      <a16:colId xmlns:a16="http://schemas.microsoft.com/office/drawing/2014/main" xmlns="" val="1511564915"/>
                    </a:ext>
                  </a:extLst>
                </a:gridCol>
                <a:gridCol w="4114800">
                  <a:extLst>
                    <a:ext uri="{9D8B030D-6E8A-4147-A177-3AD203B41FA5}">
                      <a16:colId xmlns:a16="http://schemas.microsoft.com/office/drawing/2014/main" xmlns="" val="214791670"/>
                    </a:ext>
                  </a:extLst>
                </a:gridCol>
              </a:tblGrid>
              <a:tr h="416028">
                <a:tc>
                  <a:txBody>
                    <a:bodyPr/>
                    <a:lstStyle/>
                    <a:p>
                      <a:pPr algn="ctr"/>
                      <a:r>
                        <a:rPr lang="en-US" b="1">
                          <a:hlinkClick r:id="rId2"/>
                        </a:rPr>
                        <a:t>Community Investments Program</a:t>
                      </a:r>
                      <a:r>
                        <a:rPr lang="en-US"/>
                        <a:t> </a:t>
                      </a:r>
                    </a:p>
                  </a:txBody>
                  <a:tcPr>
                    <a:lnL>
                      <a:noFill/>
                    </a:lnL>
                    <a:lnR>
                      <a:noFill/>
                    </a:lnR>
                    <a:lnT>
                      <a:noFill/>
                    </a:lnT>
                    <a:lnB>
                      <a:noFill/>
                    </a:lnB>
                  </a:tcPr>
                </a:tc>
                <a:tc>
                  <a:txBody>
                    <a:bodyPr/>
                    <a:lstStyle/>
                    <a:p>
                      <a:pPr algn="r"/>
                      <a:r>
                        <a:rPr lang="en-US"/>
                        <a:t>$9.81 million </a:t>
                      </a:r>
                    </a:p>
                  </a:txBody>
                  <a:tcPr>
                    <a:lnL>
                      <a:noFill/>
                    </a:lnL>
                    <a:lnR>
                      <a:noFill/>
                    </a:lnR>
                    <a:lnT>
                      <a:noFill/>
                    </a:lnT>
                    <a:lnB>
                      <a:noFill/>
                    </a:lnB>
                  </a:tcPr>
                </a:tc>
                <a:extLst>
                  <a:ext uri="{0D108BD9-81ED-4DB2-BD59-A6C34878D82A}">
                    <a16:rowId xmlns:a16="http://schemas.microsoft.com/office/drawing/2014/main" xmlns="" val="1679130659"/>
                  </a:ext>
                </a:extLst>
              </a:tr>
              <a:tr h="416028">
                <a:tc>
                  <a:txBody>
                    <a:bodyPr/>
                    <a:lstStyle/>
                    <a:p>
                      <a:pPr algn="ctr"/>
                      <a:r>
                        <a:rPr lang="en-US" b="1">
                          <a:hlinkClick r:id="rId3"/>
                        </a:rPr>
                        <a:t>State Elks Association Grants</a:t>
                      </a:r>
                      <a:r>
                        <a:rPr lang="en-US"/>
                        <a:t> </a:t>
                      </a:r>
                    </a:p>
                  </a:txBody>
                  <a:tcPr>
                    <a:lnL>
                      <a:noFill/>
                    </a:lnL>
                    <a:lnR>
                      <a:noFill/>
                    </a:lnR>
                    <a:lnT>
                      <a:noFill/>
                    </a:lnT>
                    <a:lnB>
                      <a:noFill/>
                    </a:lnB>
                  </a:tcPr>
                </a:tc>
                <a:tc>
                  <a:txBody>
                    <a:bodyPr/>
                    <a:lstStyle/>
                    <a:p>
                      <a:pPr algn="r"/>
                      <a:r>
                        <a:rPr lang="en-US" dirty="0"/>
                        <a:t>$9.10 million </a:t>
                      </a:r>
                    </a:p>
                  </a:txBody>
                  <a:tcPr>
                    <a:lnL>
                      <a:noFill/>
                    </a:lnL>
                    <a:lnR>
                      <a:noFill/>
                    </a:lnR>
                    <a:lnT>
                      <a:noFill/>
                    </a:lnT>
                    <a:lnB>
                      <a:noFill/>
                    </a:lnB>
                  </a:tcPr>
                </a:tc>
                <a:extLst>
                  <a:ext uri="{0D108BD9-81ED-4DB2-BD59-A6C34878D82A}">
                    <a16:rowId xmlns:a16="http://schemas.microsoft.com/office/drawing/2014/main" xmlns="" val="1110738777"/>
                  </a:ext>
                </a:extLst>
              </a:tr>
              <a:tr h="416028">
                <a:tc>
                  <a:txBody>
                    <a:bodyPr/>
                    <a:lstStyle/>
                    <a:p>
                      <a:pPr algn="ctr"/>
                      <a:r>
                        <a:rPr lang="en-US" b="1">
                          <a:hlinkClick r:id="rId4"/>
                        </a:rPr>
                        <a:t>Scholarship Programs</a:t>
                      </a:r>
                      <a:r>
                        <a:rPr lang="en-US"/>
                        <a:t> </a:t>
                      </a:r>
                    </a:p>
                  </a:txBody>
                  <a:tcPr>
                    <a:lnL>
                      <a:noFill/>
                    </a:lnL>
                    <a:lnR>
                      <a:noFill/>
                    </a:lnR>
                    <a:lnT>
                      <a:noFill/>
                    </a:lnT>
                    <a:lnB>
                      <a:noFill/>
                    </a:lnB>
                  </a:tcPr>
                </a:tc>
                <a:tc>
                  <a:txBody>
                    <a:bodyPr/>
                    <a:lstStyle/>
                    <a:p>
                      <a:pPr algn="r"/>
                      <a:r>
                        <a:rPr lang="en-US"/>
                        <a:t>$4.31 million </a:t>
                      </a:r>
                    </a:p>
                  </a:txBody>
                  <a:tcPr>
                    <a:lnL>
                      <a:noFill/>
                    </a:lnL>
                    <a:lnR>
                      <a:noFill/>
                    </a:lnR>
                    <a:lnT>
                      <a:noFill/>
                    </a:lnT>
                    <a:lnB>
                      <a:noFill/>
                    </a:lnB>
                  </a:tcPr>
                </a:tc>
                <a:extLst>
                  <a:ext uri="{0D108BD9-81ED-4DB2-BD59-A6C34878D82A}">
                    <a16:rowId xmlns:a16="http://schemas.microsoft.com/office/drawing/2014/main" xmlns="" val="1913680832"/>
                  </a:ext>
                </a:extLst>
              </a:tr>
              <a:tr h="728049">
                <a:tc>
                  <a:txBody>
                    <a:bodyPr/>
                    <a:lstStyle/>
                    <a:p>
                      <a:pPr algn="ctr"/>
                      <a:r>
                        <a:rPr lang="en-US" b="1">
                          <a:hlinkClick r:id="rId5"/>
                        </a:rPr>
                        <a:t>Elks National Veterans Service Program</a:t>
                      </a:r>
                      <a:r>
                        <a:rPr lang="en-US"/>
                        <a:t> </a:t>
                      </a:r>
                    </a:p>
                  </a:txBody>
                  <a:tcPr>
                    <a:lnL>
                      <a:noFill/>
                    </a:lnL>
                    <a:lnR>
                      <a:noFill/>
                    </a:lnR>
                    <a:lnT>
                      <a:noFill/>
                    </a:lnT>
                    <a:lnB>
                      <a:noFill/>
                    </a:lnB>
                  </a:tcPr>
                </a:tc>
                <a:tc>
                  <a:txBody>
                    <a:bodyPr/>
                    <a:lstStyle/>
                    <a:p>
                      <a:pPr algn="r"/>
                      <a:r>
                        <a:rPr lang="en-US"/>
                        <a:t>$1.46 million </a:t>
                      </a:r>
                    </a:p>
                  </a:txBody>
                  <a:tcPr>
                    <a:lnL>
                      <a:noFill/>
                    </a:lnL>
                    <a:lnR>
                      <a:noFill/>
                    </a:lnR>
                    <a:lnT>
                      <a:noFill/>
                    </a:lnT>
                    <a:lnB>
                      <a:noFill/>
                    </a:lnB>
                  </a:tcPr>
                </a:tc>
                <a:extLst>
                  <a:ext uri="{0D108BD9-81ED-4DB2-BD59-A6C34878D82A}">
                    <a16:rowId xmlns:a16="http://schemas.microsoft.com/office/drawing/2014/main" xmlns="" val="860252228"/>
                  </a:ext>
                </a:extLst>
              </a:tr>
              <a:tr h="728049">
                <a:tc>
                  <a:txBody>
                    <a:bodyPr/>
                    <a:lstStyle/>
                    <a:p>
                      <a:pPr algn="ctr"/>
                      <a:r>
                        <a:rPr lang="en-US" b="1">
                          <a:hlinkClick r:id="rId6"/>
                        </a:rPr>
                        <a:t>Elks Hoop Shoot Free Throw Contest</a:t>
                      </a:r>
                      <a:r>
                        <a:rPr lang="en-US"/>
                        <a:t> </a:t>
                      </a:r>
                    </a:p>
                  </a:txBody>
                  <a:tcPr>
                    <a:lnL>
                      <a:noFill/>
                    </a:lnL>
                    <a:lnR>
                      <a:noFill/>
                    </a:lnR>
                    <a:lnT>
                      <a:noFill/>
                    </a:lnT>
                    <a:lnB>
                      <a:noFill/>
                    </a:lnB>
                  </a:tcPr>
                </a:tc>
                <a:tc>
                  <a:txBody>
                    <a:bodyPr/>
                    <a:lstStyle/>
                    <a:p>
                      <a:pPr algn="r"/>
                      <a:r>
                        <a:rPr lang="en-US"/>
                        <a:t>$952,760</a:t>
                      </a:r>
                    </a:p>
                  </a:txBody>
                  <a:tcPr>
                    <a:lnL>
                      <a:noFill/>
                    </a:lnL>
                    <a:lnR>
                      <a:noFill/>
                    </a:lnR>
                    <a:lnT>
                      <a:noFill/>
                    </a:lnT>
                    <a:lnB>
                      <a:noFill/>
                    </a:lnB>
                  </a:tcPr>
                </a:tc>
                <a:extLst>
                  <a:ext uri="{0D108BD9-81ED-4DB2-BD59-A6C34878D82A}">
                    <a16:rowId xmlns:a16="http://schemas.microsoft.com/office/drawing/2014/main" xmlns="" val="2714216706"/>
                  </a:ext>
                </a:extLst>
              </a:tr>
              <a:tr h="416028">
                <a:tc>
                  <a:txBody>
                    <a:bodyPr/>
                    <a:lstStyle/>
                    <a:p>
                      <a:pPr algn="ctr"/>
                      <a:r>
                        <a:rPr lang="en-US" b="1">
                          <a:hlinkClick r:id="rId7"/>
                        </a:rPr>
                        <a:t>Elks Drug Awareness Program</a:t>
                      </a:r>
                      <a:r>
                        <a:rPr lang="en-US"/>
                        <a:t> </a:t>
                      </a:r>
                    </a:p>
                  </a:txBody>
                  <a:tcPr>
                    <a:lnL>
                      <a:noFill/>
                    </a:lnL>
                    <a:lnR>
                      <a:noFill/>
                    </a:lnR>
                    <a:lnT>
                      <a:noFill/>
                    </a:lnT>
                    <a:lnB>
                      <a:noFill/>
                    </a:lnB>
                  </a:tcPr>
                </a:tc>
                <a:tc>
                  <a:txBody>
                    <a:bodyPr/>
                    <a:lstStyle/>
                    <a:p>
                      <a:pPr algn="r"/>
                      <a:r>
                        <a:rPr lang="en-US"/>
                        <a:t>$729,330</a:t>
                      </a:r>
                    </a:p>
                  </a:txBody>
                  <a:tcPr>
                    <a:lnL>
                      <a:noFill/>
                    </a:lnL>
                    <a:lnR>
                      <a:noFill/>
                    </a:lnR>
                    <a:lnT>
                      <a:noFill/>
                    </a:lnT>
                    <a:lnB>
                      <a:noFill/>
                    </a:lnB>
                  </a:tcPr>
                </a:tc>
                <a:extLst>
                  <a:ext uri="{0D108BD9-81ED-4DB2-BD59-A6C34878D82A}">
                    <a16:rowId xmlns:a16="http://schemas.microsoft.com/office/drawing/2014/main" xmlns="" val="1405957093"/>
                  </a:ext>
                </a:extLst>
              </a:tr>
              <a:tr h="728049">
                <a:tc>
                  <a:txBody>
                    <a:bodyPr/>
                    <a:lstStyle/>
                    <a:p>
                      <a:pPr algn="ctr"/>
                      <a:r>
                        <a:rPr lang="en-US" b="1">
                          <a:hlinkClick r:id="rId8"/>
                        </a:rPr>
                        <a:t>Elks Memorial Building Maintenance</a:t>
                      </a:r>
                      <a:r>
                        <a:rPr lang="en-US"/>
                        <a:t> </a:t>
                      </a:r>
                    </a:p>
                  </a:txBody>
                  <a:tcPr>
                    <a:lnL>
                      <a:noFill/>
                    </a:lnL>
                    <a:lnR>
                      <a:noFill/>
                    </a:lnR>
                    <a:lnT>
                      <a:noFill/>
                    </a:lnT>
                    <a:lnB>
                      <a:noFill/>
                    </a:lnB>
                  </a:tcPr>
                </a:tc>
                <a:tc>
                  <a:txBody>
                    <a:bodyPr/>
                    <a:lstStyle/>
                    <a:p>
                      <a:pPr algn="r"/>
                      <a:r>
                        <a:rPr lang="en-US" dirty="0">
                          <a:latin typeface="Verdana, Arial, Helv"/>
                        </a:rPr>
                        <a:t>$705,900</a:t>
                      </a:r>
                      <a:endParaRPr lang="en-US" dirty="0"/>
                    </a:p>
                  </a:txBody>
                  <a:tcPr>
                    <a:lnL>
                      <a:noFill/>
                    </a:lnL>
                    <a:lnR>
                      <a:noFill/>
                    </a:lnR>
                    <a:lnT>
                      <a:noFill/>
                    </a:lnT>
                    <a:lnB>
                      <a:noFill/>
                    </a:lnB>
                  </a:tcPr>
                </a:tc>
                <a:extLst>
                  <a:ext uri="{0D108BD9-81ED-4DB2-BD59-A6C34878D82A}">
                    <a16:rowId xmlns:a16="http://schemas.microsoft.com/office/drawing/2014/main" xmlns="" val="934664242"/>
                  </a:ext>
                </a:extLst>
              </a:tr>
            </a:tbl>
          </a:graphicData>
        </a:graphic>
      </p:graphicFrame>
    </p:spTree>
    <p:extLst>
      <p:ext uri="{BB962C8B-B14F-4D97-AF65-F5344CB8AC3E}">
        <p14:creationId xmlns:p14="http://schemas.microsoft.com/office/powerpoint/2010/main" val="138320044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lstStyle/>
          <a:p>
            <a:r>
              <a:rPr lang="en-US" sz="4800" dirty="0"/>
              <a:t>Getting ENF Grant Money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2743200"/>
            <a:ext cx="5524500" cy="2352675"/>
          </a:xfrm>
          <a:prstGeom prst="rect">
            <a:avLst/>
          </a:prstGeom>
        </p:spPr>
      </p:pic>
    </p:spTree>
    <p:extLst>
      <p:ext uri="{BB962C8B-B14F-4D97-AF65-F5344CB8AC3E}">
        <p14:creationId xmlns:p14="http://schemas.microsoft.com/office/powerpoint/2010/main" val="306411222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752600" y="457200"/>
            <a:ext cx="7162800" cy="914400"/>
          </a:xfrm>
        </p:spPr>
        <p:txBody>
          <a:bodyPr/>
          <a:lstStyle/>
          <a:p>
            <a:pPr eaLnBrk="1" hangingPunct="1"/>
            <a:r>
              <a:rPr lang="en-US" sz="3400" b="1" dirty="0"/>
              <a:t>Community Investments Program </a:t>
            </a:r>
          </a:p>
        </p:txBody>
      </p:sp>
      <p:graphicFrame>
        <p:nvGraphicFramePr>
          <p:cNvPr id="5" name="Diagram 4"/>
          <p:cNvGraphicFramePr/>
          <p:nvPr>
            <p:extLst>
              <p:ext uri="{D42A27DB-BD31-4B8C-83A1-F6EECF244321}">
                <p14:modId xmlns:p14="http://schemas.microsoft.com/office/powerpoint/2010/main" val="1713275461"/>
              </p:ext>
            </p:extLst>
          </p:nvPr>
        </p:nvGraphicFramePr>
        <p:xfrm>
          <a:off x="457200" y="1524000"/>
          <a:ext cx="83820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6147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FREEDOM GRANTS</a:t>
            </a:r>
            <a:endParaRPr lang="en-US" dirty="0"/>
          </a:p>
        </p:txBody>
      </p:sp>
      <p:sp>
        <p:nvSpPr>
          <p:cNvPr id="3" name="Content Placeholder 2"/>
          <p:cNvSpPr>
            <a:spLocks noGrp="1"/>
          </p:cNvSpPr>
          <p:nvPr>
            <p:ph idx="1"/>
          </p:nvPr>
        </p:nvSpPr>
        <p:spPr/>
        <p:txBody>
          <a:bodyPr/>
          <a:lstStyle/>
          <a:p>
            <a:r>
              <a:rPr lang="en-US" dirty="0"/>
              <a:t>Great news! In 2017-18, the Elks National Veterans Service Commission will award $2,000 Freedom Grants to </a:t>
            </a:r>
            <a:r>
              <a:rPr lang="en-US" b="1" dirty="0"/>
              <a:t>200</a:t>
            </a:r>
            <a:r>
              <a:rPr lang="en-US" dirty="0"/>
              <a:t> Lodges to hold projects that serve veterans and active-duty military </a:t>
            </a:r>
            <a:r>
              <a:rPr lang="en-US" dirty="0" smtClean="0"/>
              <a:t>members</a:t>
            </a:r>
          </a:p>
          <a:p>
            <a:r>
              <a:rPr lang="en-US" dirty="0"/>
              <a:t>Freedom Grants are competitive and will be awarded to Lodges whose projects are judged to best serve the needs of veterans and/or active-duty military members.</a:t>
            </a:r>
          </a:p>
        </p:txBody>
      </p:sp>
    </p:spTree>
    <p:extLst>
      <p:ext uri="{BB962C8B-B14F-4D97-AF65-F5344CB8AC3E}">
        <p14:creationId xmlns:p14="http://schemas.microsoft.com/office/powerpoint/2010/main" val="1252653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FREEDOM GRANT cont.</a:t>
            </a:r>
            <a:endParaRPr lang="en-US" dirty="0"/>
          </a:p>
        </p:txBody>
      </p:sp>
      <p:sp>
        <p:nvSpPr>
          <p:cNvPr id="3" name="Content Placeholder 2"/>
          <p:cNvSpPr>
            <a:spLocks noGrp="1"/>
          </p:cNvSpPr>
          <p:nvPr>
            <p:ph idx="1"/>
          </p:nvPr>
        </p:nvSpPr>
        <p:spPr/>
        <p:txBody>
          <a:bodyPr/>
          <a:lstStyle/>
          <a:p>
            <a:r>
              <a:rPr lang="en-US" b="1" dirty="0"/>
              <a:t>2017-18 Dates will be released in April.</a:t>
            </a:r>
          </a:p>
          <a:p>
            <a:pPr marL="0" indent="0">
              <a:buNone/>
            </a:pPr>
            <a:endParaRPr lang="en-US" b="1" dirty="0" smtClean="0"/>
          </a:p>
          <a:p>
            <a:r>
              <a:rPr lang="en-US" b="1" dirty="0" smtClean="0"/>
              <a:t>2016-17 </a:t>
            </a:r>
            <a:r>
              <a:rPr lang="en-US" b="1" dirty="0"/>
              <a:t>Dates:</a:t>
            </a:r>
            <a:r>
              <a:rPr lang="en-US" dirty="0"/>
              <a:t> Freedom Grant applications become available online July 1, 2016, and are due July 31, 2016, at 12 p.m. (noon) Central Time. Recipients will be announced in September. Freedom Grants are available for use between September 2016, and July 31, 2017. Final Report Forms are due by August 31, 2017</a:t>
            </a:r>
            <a:r>
              <a:rPr lang="en-US" dirty="0" smtClean="0"/>
              <a:t>.</a:t>
            </a:r>
          </a:p>
        </p:txBody>
      </p:sp>
    </p:spTree>
    <p:extLst>
      <p:ext uri="{BB962C8B-B14F-4D97-AF65-F5344CB8AC3E}">
        <p14:creationId xmlns:p14="http://schemas.microsoft.com/office/powerpoint/2010/main" val="126633374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Grant Basics</a:t>
            </a:r>
          </a:p>
        </p:txBody>
      </p:sp>
      <p:sp>
        <p:nvSpPr>
          <p:cNvPr id="3" name="Content Placeholder 2"/>
          <p:cNvSpPr>
            <a:spLocks noGrp="1"/>
          </p:cNvSpPr>
          <p:nvPr>
            <p:ph idx="1"/>
          </p:nvPr>
        </p:nvSpPr>
        <p:spPr>
          <a:xfrm>
            <a:off x="457200" y="1600201"/>
            <a:ext cx="8229600" cy="990599"/>
          </a:xfrm>
        </p:spPr>
        <p:txBody>
          <a:bodyPr numCol="1"/>
          <a:lstStyle/>
          <a:p>
            <a:pPr marL="0" indent="0">
              <a:buNone/>
            </a:pPr>
            <a:r>
              <a:rPr lang="en-US" dirty="0"/>
              <a:t>Basic requirements for all Community Investments Program grants:</a:t>
            </a:r>
          </a:p>
          <a:p>
            <a:pPr lvl="1">
              <a:buFont typeface="Wingdings" pitchFamily="2" charset="2"/>
              <a:buChar char="§"/>
            </a:pPr>
            <a:endParaRPr lang="en-US" dirty="0"/>
          </a:p>
          <a:p>
            <a:pPr lvl="1">
              <a:buFont typeface="Wingdings" pitchFamily="2" charset="2"/>
              <a:buChar char="§"/>
            </a:pPr>
            <a:endParaRPr lang="en-US" dirty="0"/>
          </a:p>
          <a:p>
            <a:pPr>
              <a:buFont typeface="Wingdings" pitchFamily="2" charset="2"/>
              <a:buChar char="Ø"/>
            </a:pPr>
            <a:endParaRPr lang="en-US" dirty="0"/>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040504736"/>
              </p:ext>
            </p:extLst>
          </p:nvPr>
        </p:nvGraphicFramePr>
        <p:xfrm>
          <a:off x="838200" y="2895600"/>
          <a:ext cx="7467600" cy="2529840"/>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xmlns="" val="20000"/>
                    </a:ext>
                  </a:extLst>
                </a:gridCol>
                <a:gridCol w="4038600">
                  <a:extLst>
                    <a:ext uri="{9D8B030D-6E8A-4147-A177-3AD203B41FA5}">
                      <a16:colId xmlns:a16="http://schemas.microsoft.com/office/drawing/2014/main" xmlns="" val="20001"/>
                    </a:ext>
                  </a:extLst>
                </a:gridCol>
              </a:tblGrid>
              <a:tr h="370840">
                <a:tc>
                  <a:txBody>
                    <a:bodyPr/>
                    <a:lstStyle/>
                    <a:p>
                      <a:pPr marL="285750" lvl="0" indent="-285750">
                        <a:buFont typeface="Wingdings" pitchFamily="2" charset="2"/>
                        <a:buChar char="Ø"/>
                      </a:pPr>
                      <a:r>
                        <a:rPr lang="en-US" sz="2000" b="1" dirty="0">
                          <a:solidFill>
                            <a:srgbClr val="09C335"/>
                          </a:solidFill>
                        </a:rPr>
                        <a:t>Must be </a:t>
                      </a:r>
                      <a:r>
                        <a:rPr lang="en-US" sz="2000" dirty="0">
                          <a:solidFill>
                            <a:schemeClr val="tx1"/>
                          </a:solidFill>
                        </a:rPr>
                        <a:t>charitable in nature, geared toward helping those in need. </a:t>
                      </a:r>
                    </a:p>
                    <a:p>
                      <a:pPr marL="0" lvl="0" indent="0">
                        <a:buFont typeface="Wingdings" pitchFamily="2" charset="2"/>
                        <a:buNone/>
                      </a:pPr>
                      <a:endParaRPr lang="en-US" sz="2000" dirty="0">
                        <a:solidFill>
                          <a:schemeClr val="tx1"/>
                        </a:solidFill>
                      </a:endParaRPr>
                    </a:p>
                    <a:p>
                      <a:pPr marL="285750" lvl="0" indent="-285750">
                        <a:buFont typeface="Wingdings" pitchFamily="2" charset="2"/>
                        <a:buChar char="Ø"/>
                      </a:pPr>
                      <a:r>
                        <a:rPr lang="en-US" sz="2000" b="1" dirty="0">
                          <a:solidFill>
                            <a:srgbClr val="09C335"/>
                          </a:solidFill>
                        </a:rPr>
                        <a:t>Must be </a:t>
                      </a:r>
                      <a:r>
                        <a:rPr lang="en-US" sz="2000" dirty="0">
                          <a:solidFill>
                            <a:schemeClr val="tx1"/>
                          </a:solidFill>
                        </a:rPr>
                        <a:t>used to meet a local, community need.</a:t>
                      </a:r>
                    </a:p>
                    <a:p>
                      <a:endParaRPr lang="en-US" sz="2000" dirty="0"/>
                    </a:p>
                  </a:txBody>
                  <a:tcPr/>
                </a:tc>
                <a:tc>
                  <a:txBody>
                    <a:bodyPr/>
                    <a:lstStyle/>
                    <a:p>
                      <a:pPr marL="285750" lvl="0" indent="-285750">
                        <a:buFont typeface="Wingdings" pitchFamily="2" charset="2"/>
                        <a:buChar char="Ø"/>
                      </a:pPr>
                      <a:r>
                        <a:rPr lang="en-US" sz="2000" b="1" dirty="0">
                          <a:solidFill>
                            <a:srgbClr val="FF0000"/>
                          </a:solidFill>
                        </a:rPr>
                        <a:t>Can’t be </a:t>
                      </a:r>
                      <a:r>
                        <a:rPr lang="en-US" sz="2000" dirty="0">
                          <a:solidFill>
                            <a:schemeClr val="tx1"/>
                          </a:solidFill>
                        </a:rPr>
                        <a:t>used for:</a:t>
                      </a:r>
                    </a:p>
                    <a:p>
                      <a:pPr marL="742950" lvl="1" indent="-285750">
                        <a:buFont typeface="Wingdings" pitchFamily="2" charset="2"/>
                        <a:buChar char="§"/>
                      </a:pPr>
                      <a:r>
                        <a:rPr lang="en-US" sz="2000" dirty="0">
                          <a:solidFill>
                            <a:schemeClr val="tx1"/>
                          </a:solidFill>
                        </a:rPr>
                        <a:t>Scholarships.</a:t>
                      </a:r>
                    </a:p>
                    <a:p>
                      <a:pPr marL="742950" lvl="1" indent="-285750">
                        <a:buFont typeface="Wingdings" pitchFamily="2" charset="2"/>
                        <a:buChar char="§"/>
                      </a:pPr>
                      <a:r>
                        <a:rPr lang="en-US" sz="2000" dirty="0">
                          <a:solidFill>
                            <a:schemeClr val="tx1"/>
                          </a:solidFill>
                        </a:rPr>
                        <a:t>Hoop Shoot contests.</a:t>
                      </a:r>
                    </a:p>
                    <a:p>
                      <a:pPr marL="742950" lvl="1" indent="-285750">
                        <a:buFont typeface="Wingdings" pitchFamily="2" charset="2"/>
                        <a:buChar char="§"/>
                      </a:pPr>
                      <a:r>
                        <a:rPr lang="en-US" sz="2000" dirty="0">
                          <a:solidFill>
                            <a:schemeClr val="tx1"/>
                          </a:solidFill>
                        </a:rPr>
                        <a:t>Youth awards nights.</a:t>
                      </a:r>
                    </a:p>
                    <a:p>
                      <a:pPr marL="742950" lvl="1" indent="-285750">
                        <a:buFont typeface="Wingdings" pitchFamily="2" charset="2"/>
                        <a:buChar char="§"/>
                      </a:pPr>
                      <a:r>
                        <a:rPr lang="en-US" sz="2000" dirty="0">
                          <a:solidFill>
                            <a:schemeClr val="tx1"/>
                          </a:solidFill>
                        </a:rPr>
                        <a:t>Poster or essay contests.</a:t>
                      </a:r>
                    </a:p>
                    <a:p>
                      <a:pPr marL="742950" lvl="1" indent="-285750">
                        <a:buFont typeface="Wingdings" pitchFamily="2" charset="2"/>
                        <a:buChar char="§"/>
                      </a:pPr>
                      <a:r>
                        <a:rPr lang="en-US" sz="2000" dirty="0">
                          <a:solidFill>
                            <a:schemeClr val="tx1"/>
                          </a:solidFill>
                        </a:rPr>
                        <a:t>Fundraisers.</a:t>
                      </a:r>
                    </a:p>
                    <a:p>
                      <a:pPr marL="742950" lvl="1" indent="-285750">
                        <a:buFont typeface="Wingdings" pitchFamily="2" charset="2"/>
                        <a:buChar char="§"/>
                      </a:pPr>
                      <a:r>
                        <a:rPr lang="en-US" sz="2000" dirty="0">
                          <a:solidFill>
                            <a:schemeClr val="tx1"/>
                          </a:solidFill>
                        </a:rPr>
                        <a:t>Appreciation dinners.</a:t>
                      </a:r>
                    </a:p>
                    <a:p>
                      <a:endParaRPr lang="en-US" sz="2000" dirty="0"/>
                    </a:p>
                  </a:txBody>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99535348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CIP Grant Restrictions</a:t>
            </a:r>
            <a:endParaRPr lang="en-US" dirty="0"/>
          </a:p>
        </p:txBody>
      </p:sp>
      <p:sp>
        <p:nvSpPr>
          <p:cNvPr id="3" name="Content Placeholder 2"/>
          <p:cNvSpPr>
            <a:spLocks noGrp="1"/>
          </p:cNvSpPr>
          <p:nvPr>
            <p:ph idx="1"/>
          </p:nvPr>
        </p:nvSpPr>
        <p:spPr/>
        <p:txBody>
          <a:bodyPr/>
          <a:lstStyle/>
          <a:p>
            <a:r>
              <a:rPr lang="en-US" b="1" dirty="0"/>
              <a:t>Restrictions:</a:t>
            </a:r>
            <a:r>
              <a:rPr lang="en-US" dirty="0"/>
              <a:t> CIP Grant guidelines state that Lodges may not use grants to support State Major Projects, national Elks programs, fund scholarships, Hoop Shoot/Soccer Shoot events, youth awards nights, poster and/or essay contests, appreciations dinners, fundraisers or general community events. Grants may not be used for Lodge maintenance and/or repairs, or to only benefit Lodge members and their families. Grant funds must serve a population in need, and cannot be donations of funds or supplies to individuals.</a:t>
            </a:r>
          </a:p>
        </p:txBody>
      </p:sp>
    </p:spTree>
    <p:extLst>
      <p:ext uri="{BB962C8B-B14F-4D97-AF65-F5344CB8AC3E}">
        <p14:creationId xmlns:p14="http://schemas.microsoft.com/office/powerpoint/2010/main" val="47613397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t>ENF Grant Coordinators</a:t>
            </a:r>
          </a:p>
        </p:txBody>
      </p:sp>
      <p:sp>
        <p:nvSpPr>
          <p:cNvPr id="3" name="Content Placeholder 2"/>
          <p:cNvSpPr>
            <a:spLocks noGrp="1"/>
          </p:cNvSpPr>
          <p:nvPr>
            <p:ph idx="1"/>
          </p:nvPr>
        </p:nvSpPr>
        <p:spPr>
          <a:xfrm>
            <a:off x="457200" y="1600200"/>
            <a:ext cx="8229600" cy="4572000"/>
          </a:xfrm>
        </p:spPr>
        <p:txBody>
          <a:bodyPr/>
          <a:lstStyle/>
          <a:p>
            <a:pPr>
              <a:buFont typeface="Wingdings" pitchFamily="2" charset="2"/>
              <a:buChar char="Ø"/>
              <a:defRPr/>
            </a:pPr>
            <a:r>
              <a:rPr lang="en-US" sz="2600" dirty="0"/>
              <a:t>Lodge Secretary has ability to appoint anyone from the Lodge as a Grant Coordinator.</a:t>
            </a:r>
          </a:p>
          <a:p>
            <a:pPr>
              <a:buFont typeface="Wingdings" pitchFamily="2" charset="2"/>
              <a:buChar char="Ø"/>
              <a:defRPr/>
            </a:pPr>
            <a:r>
              <a:rPr lang="en-US" sz="2600" dirty="0"/>
              <a:t>Grant Coordinator can access online grant applications through the ENF website (not CLMS). </a:t>
            </a:r>
          </a:p>
          <a:p>
            <a:pPr>
              <a:buFont typeface="Wingdings" pitchFamily="2" charset="2"/>
              <a:buChar char="Ø"/>
              <a:defRPr/>
            </a:pPr>
            <a:r>
              <a:rPr lang="en-US" sz="2600" dirty="0"/>
              <a:t>Coordinator should be computer savvy.</a:t>
            </a:r>
          </a:p>
          <a:p>
            <a:pPr>
              <a:buFont typeface="Wingdings" pitchFamily="2" charset="2"/>
              <a:buChar char="Ø"/>
              <a:defRPr/>
            </a:pPr>
            <a:r>
              <a:rPr lang="en-US" sz="2600" dirty="0"/>
              <a:t>Lodges can have more than one.</a:t>
            </a:r>
          </a:p>
          <a:p>
            <a:pPr>
              <a:buFont typeface="Wingdings" pitchFamily="2" charset="2"/>
              <a:buChar char="Ø"/>
              <a:defRPr/>
            </a:pPr>
            <a:r>
              <a:rPr lang="en-US" sz="2600" dirty="0"/>
              <a:t>Coordinator should ideally be involved with the grant. </a:t>
            </a:r>
          </a:p>
          <a:p>
            <a:pPr>
              <a:buFont typeface="Wingdings" pitchFamily="2" charset="2"/>
              <a:buChar char="Ø"/>
              <a:defRPr/>
            </a:pPr>
            <a:r>
              <a:rPr lang="en-US" sz="2600" dirty="0"/>
              <a:t>More information on </a:t>
            </a:r>
            <a:r>
              <a:rPr lang="en-US" sz="2600" dirty="0">
                <a:hlinkClick r:id="rId3"/>
              </a:rPr>
              <a:t>http://www.elks.org/enf/community/WhatsNew.cfm</a:t>
            </a:r>
            <a:endParaRPr lang="en-US" sz="2600" dirty="0"/>
          </a:p>
          <a:p>
            <a:pPr>
              <a:buFont typeface="Wingdings" pitchFamily="2" charset="2"/>
              <a:buChar char="Ø"/>
              <a:defRPr/>
            </a:pPr>
            <a:endParaRPr lang="en-US" dirty="0"/>
          </a:p>
          <a:p>
            <a:pPr>
              <a:buFont typeface="Arial" pitchFamily="34" charset="0"/>
              <a:buChar char="•"/>
              <a:defRPr/>
            </a:pPr>
            <a:endParaRPr lang="en-US" dirty="0"/>
          </a:p>
          <a:p>
            <a:pPr marL="0" indent="0">
              <a:buFontTx/>
              <a:buNone/>
              <a:defRPr/>
            </a:pPr>
            <a:endParaRPr lang="en-US" dirty="0"/>
          </a:p>
        </p:txBody>
      </p:sp>
    </p:spTree>
    <p:extLst>
      <p:ext uri="{BB962C8B-B14F-4D97-AF65-F5344CB8AC3E}">
        <p14:creationId xmlns:p14="http://schemas.microsoft.com/office/powerpoint/2010/main" val="183227262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2017-18 Gratitude Grants: The Basics</a:t>
            </a:r>
          </a:p>
        </p:txBody>
      </p:sp>
      <p:sp>
        <p:nvSpPr>
          <p:cNvPr id="3" name="Content Placeholder 2"/>
          <p:cNvSpPr>
            <a:spLocks noGrp="1"/>
          </p:cNvSpPr>
          <p:nvPr>
            <p:ph idx="1"/>
          </p:nvPr>
        </p:nvSpPr>
        <p:spPr>
          <a:xfrm>
            <a:off x="457200" y="1600200"/>
            <a:ext cx="8229600" cy="5105400"/>
          </a:xfrm>
        </p:spPr>
        <p:txBody>
          <a:bodyPr/>
          <a:lstStyle/>
          <a:p>
            <a:pPr>
              <a:buFont typeface="Wingdings" pitchFamily="2" charset="2"/>
              <a:buChar char="Ø"/>
            </a:pPr>
            <a:r>
              <a:rPr lang="en-US" sz="2600" dirty="0"/>
              <a:t>$2,000 grants available to all Lodges that reach the GER’s member goal for giving to the ENF. </a:t>
            </a:r>
          </a:p>
          <a:p>
            <a:pPr>
              <a:buFont typeface="Wingdings" pitchFamily="2" charset="2"/>
              <a:buChar char="Ø"/>
            </a:pPr>
            <a:r>
              <a:rPr lang="en-US" sz="2600" dirty="0"/>
              <a:t>Application becomes available to your Lodge when it reaches the goal, starting July 1, 2017.  </a:t>
            </a:r>
          </a:p>
          <a:p>
            <a:pPr>
              <a:buFont typeface="Wingdings" pitchFamily="2" charset="2"/>
              <a:buChar char="Ø"/>
            </a:pPr>
            <a:r>
              <a:rPr lang="en-US" sz="2600" dirty="0"/>
              <a:t>Visit our Reports and Standings page, </a:t>
            </a:r>
            <a:r>
              <a:rPr lang="en-US" sz="2600" dirty="0">
                <a:hlinkClick r:id="rId3"/>
              </a:rPr>
              <a:t>www.elks.org/ENF/reports.cfm</a:t>
            </a:r>
            <a:r>
              <a:rPr lang="en-US" sz="2600" dirty="0"/>
              <a:t>, to check your Lodge’s current per capita.</a:t>
            </a:r>
          </a:p>
          <a:p>
            <a:pPr>
              <a:buFont typeface="Wingdings" pitchFamily="2" charset="2"/>
              <a:buChar char="Ø"/>
            </a:pPr>
            <a:r>
              <a:rPr lang="en-US" sz="2600" dirty="0"/>
              <a:t>Must apply by May 31, 2018. </a:t>
            </a:r>
          </a:p>
          <a:p>
            <a:pPr>
              <a:buFont typeface="Wingdings" pitchFamily="2" charset="2"/>
              <a:buChar char="Ø"/>
            </a:pPr>
            <a:r>
              <a:rPr lang="en-US" sz="2600" dirty="0"/>
              <a:t>Must be used by July 31, 2018. </a:t>
            </a:r>
          </a:p>
          <a:p>
            <a:pPr>
              <a:buFont typeface="Wingdings" pitchFamily="2" charset="2"/>
              <a:buChar char="Ø"/>
            </a:pPr>
            <a:r>
              <a:rPr lang="en-US" sz="2600" dirty="0"/>
              <a:t>Can be used for straight donations, but…</a:t>
            </a:r>
          </a:p>
          <a:p>
            <a:pPr marL="0" indent="0">
              <a:buNone/>
            </a:pPr>
            <a:endParaRPr lang="en-US" sz="2400" dirty="0"/>
          </a:p>
        </p:txBody>
      </p:sp>
    </p:spTree>
    <p:extLst>
      <p:ext uri="{BB962C8B-B14F-4D97-AF65-F5344CB8AC3E}">
        <p14:creationId xmlns:p14="http://schemas.microsoft.com/office/powerpoint/2010/main" val="350714591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Gratitude Grants—Consider This</a:t>
            </a:r>
          </a:p>
        </p:txBody>
      </p:sp>
      <p:graphicFrame>
        <p:nvGraphicFramePr>
          <p:cNvPr id="4" name="Table 3"/>
          <p:cNvGraphicFramePr>
            <a:graphicFrameLocks noGrp="1"/>
          </p:cNvGraphicFramePr>
          <p:nvPr>
            <p:extLst>
              <p:ext uri="{D42A27DB-BD31-4B8C-83A1-F6EECF244321}">
                <p14:modId xmlns:p14="http://schemas.microsoft.com/office/powerpoint/2010/main" val="593719962"/>
              </p:ext>
            </p:extLst>
          </p:nvPr>
        </p:nvGraphicFramePr>
        <p:xfrm>
          <a:off x="457200" y="2590800"/>
          <a:ext cx="8305799" cy="3855720"/>
        </p:xfrm>
        <a:graphic>
          <a:graphicData uri="http://schemas.openxmlformats.org/drawingml/2006/table">
            <a:tbl>
              <a:tblPr firstRow="1" firstCol="1" bandRow="1">
                <a:tableStyleId>{5C22544A-7EE6-4342-B048-85BDC9FD1C3A}</a:tableStyleId>
              </a:tblPr>
              <a:tblGrid>
                <a:gridCol w="3979862">
                  <a:extLst>
                    <a:ext uri="{9D8B030D-6E8A-4147-A177-3AD203B41FA5}">
                      <a16:colId xmlns:a16="http://schemas.microsoft.com/office/drawing/2014/main" xmlns="" val="20000"/>
                    </a:ext>
                  </a:extLst>
                </a:gridCol>
                <a:gridCol w="4325937">
                  <a:extLst>
                    <a:ext uri="{9D8B030D-6E8A-4147-A177-3AD203B41FA5}">
                      <a16:colId xmlns:a16="http://schemas.microsoft.com/office/drawing/2014/main" xmlns="" val="20001"/>
                    </a:ext>
                  </a:extLst>
                </a:gridCol>
              </a:tblGrid>
              <a:tr h="334482">
                <a:tc>
                  <a:txBody>
                    <a:bodyPr/>
                    <a:lstStyle/>
                    <a:p>
                      <a:pPr marL="0" marR="0">
                        <a:lnSpc>
                          <a:spcPct val="115000"/>
                        </a:lnSpc>
                        <a:spcBef>
                          <a:spcPts val="0"/>
                        </a:spcBef>
                        <a:spcAft>
                          <a:spcPts val="0"/>
                        </a:spcAft>
                      </a:pPr>
                      <a:r>
                        <a:rPr lang="en-US" sz="2000" dirty="0">
                          <a:effectLst/>
                        </a:rPr>
                        <a:t>Good for Them</a:t>
                      </a:r>
                      <a:endParaRPr lang="en-US" sz="2000" dirty="0">
                        <a:effectLst/>
                        <a:latin typeface="Calibri"/>
                        <a:ea typeface="Calibri"/>
                        <a:cs typeface="Times New Roman"/>
                      </a:endParaRPr>
                    </a:p>
                  </a:txBody>
                  <a:tcPr marL="68580" marR="68580" marT="0" marB="0">
                    <a:solidFill>
                      <a:srgbClr val="FF0000"/>
                    </a:solidFill>
                  </a:tcPr>
                </a:tc>
                <a:tc>
                  <a:txBody>
                    <a:bodyPr/>
                    <a:lstStyle/>
                    <a:p>
                      <a:pPr marL="0" marR="0">
                        <a:lnSpc>
                          <a:spcPct val="115000"/>
                        </a:lnSpc>
                        <a:spcBef>
                          <a:spcPts val="0"/>
                        </a:spcBef>
                        <a:spcAft>
                          <a:spcPts val="0"/>
                        </a:spcAft>
                      </a:pPr>
                      <a:r>
                        <a:rPr lang="en-US" sz="2000" dirty="0">
                          <a:effectLst/>
                        </a:rPr>
                        <a:t>Better for You</a:t>
                      </a:r>
                      <a:endParaRPr lang="en-US" sz="2000" dirty="0">
                        <a:effectLst/>
                        <a:latin typeface="Calibri"/>
                        <a:ea typeface="Calibri"/>
                        <a:cs typeface="Times New Roman"/>
                      </a:endParaRPr>
                    </a:p>
                  </a:txBody>
                  <a:tcPr marL="68580" marR="68580" marT="0" marB="0">
                    <a:solidFill>
                      <a:srgbClr val="00B050"/>
                    </a:solidFill>
                  </a:tcPr>
                </a:tc>
                <a:extLst>
                  <a:ext uri="{0D108BD9-81ED-4DB2-BD59-A6C34878D82A}">
                    <a16:rowId xmlns:a16="http://schemas.microsoft.com/office/drawing/2014/main" xmlns="" val="10000"/>
                  </a:ext>
                </a:extLst>
              </a:tr>
              <a:tr h="691954">
                <a:tc>
                  <a:txBody>
                    <a:bodyPr/>
                    <a:lstStyle/>
                    <a:p>
                      <a:pPr marL="0" marR="0">
                        <a:lnSpc>
                          <a:spcPct val="115000"/>
                        </a:lnSpc>
                        <a:spcBef>
                          <a:spcPts val="0"/>
                        </a:spcBef>
                        <a:spcAft>
                          <a:spcPts val="0"/>
                        </a:spcAft>
                      </a:pPr>
                      <a:r>
                        <a:rPr lang="en-US" sz="2000" dirty="0">
                          <a:effectLst/>
                        </a:rPr>
                        <a:t>Donate to Food Bank.</a:t>
                      </a:r>
                      <a:endParaRPr lang="en-US" sz="2000" dirty="0">
                        <a:effectLst/>
                        <a:latin typeface="Calibri"/>
                        <a:ea typeface="Calibri"/>
                        <a:cs typeface="Times New Roman"/>
                      </a:endParaRPr>
                    </a:p>
                  </a:txBody>
                  <a:tcPr marL="68580" marR="68580" marT="0" marB="0">
                    <a:solidFill>
                      <a:srgbClr val="FF5050"/>
                    </a:solidFill>
                  </a:tcPr>
                </a:tc>
                <a:tc>
                  <a:txBody>
                    <a:bodyPr/>
                    <a:lstStyle/>
                    <a:p>
                      <a:pPr marL="0" marR="0">
                        <a:lnSpc>
                          <a:spcPct val="115000"/>
                        </a:lnSpc>
                        <a:spcBef>
                          <a:spcPts val="0"/>
                        </a:spcBef>
                        <a:spcAft>
                          <a:spcPts val="0"/>
                        </a:spcAft>
                      </a:pPr>
                      <a:r>
                        <a:rPr lang="en-US" sz="2000" dirty="0">
                          <a:effectLst/>
                        </a:rPr>
                        <a:t>Have a food drive,</a:t>
                      </a:r>
                      <a:r>
                        <a:rPr lang="en-US" sz="2000" baseline="0" dirty="0">
                          <a:effectLst/>
                        </a:rPr>
                        <a:t> </a:t>
                      </a:r>
                      <a:r>
                        <a:rPr lang="en-US" sz="2000" dirty="0">
                          <a:effectLst/>
                        </a:rPr>
                        <a:t>serve a meal to families in need.</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1"/>
                  </a:ext>
                </a:extLst>
              </a:tr>
              <a:tr h="334482">
                <a:tc>
                  <a:txBody>
                    <a:bodyPr/>
                    <a:lstStyle/>
                    <a:p>
                      <a:pPr marL="0" marR="0">
                        <a:lnSpc>
                          <a:spcPct val="115000"/>
                        </a:lnSpc>
                        <a:spcBef>
                          <a:spcPts val="0"/>
                        </a:spcBef>
                        <a:spcAft>
                          <a:spcPts val="0"/>
                        </a:spcAft>
                      </a:pPr>
                      <a:r>
                        <a:rPr lang="en-US" sz="2000" dirty="0">
                          <a:effectLst/>
                        </a:rPr>
                        <a:t>Donate to six youth groups.</a:t>
                      </a:r>
                      <a:endParaRPr lang="en-US" sz="2000" dirty="0">
                        <a:effectLst/>
                        <a:latin typeface="Calibri"/>
                        <a:ea typeface="Calibri"/>
                        <a:cs typeface="Times New Roman"/>
                      </a:endParaRPr>
                    </a:p>
                  </a:txBody>
                  <a:tcPr marL="68580" marR="68580" marT="0" marB="0">
                    <a:solidFill>
                      <a:srgbClr val="FF5050"/>
                    </a:solidFill>
                  </a:tcPr>
                </a:tc>
                <a:tc>
                  <a:txBody>
                    <a:bodyPr/>
                    <a:lstStyle/>
                    <a:p>
                      <a:pPr marL="0" marR="0">
                        <a:lnSpc>
                          <a:spcPct val="115000"/>
                        </a:lnSpc>
                        <a:spcBef>
                          <a:spcPts val="0"/>
                        </a:spcBef>
                        <a:spcAft>
                          <a:spcPts val="0"/>
                        </a:spcAft>
                      </a:pPr>
                      <a:r>
                        <a:rPr lang="en-US" sz="2000" dirty="0">
                          <a:effectLst/>
                        </a:rPr>
                        <a:t>Hold monthly drug-free youth activities. </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2"/>
                  </a:ext>
                </a:extLst>
              </a:tr>
              <a:tr h="691954">
                <a:tc>
                  <a:txBody>
                    <a:bodyPr/>
                    <a:lstStyle/>
                    <a:p>
                      <a:pPr marL="0" marR="0">
                        <a:lnSpc>
                          <a:spcPct val="115000"/>
                        </a:lnSpc>
                        <a:spcBef>
                          <a:spcPts val="0"/>
                        </a:spcBef>
                        <a:spcAft>
                          <a:spcPts val="0"/>
                        </a:spcAft>
                      </a:pPr>
                      <a:r>
                        <a:rPr lang="en-US" sz="2000" dirty="0">
                          <a:effectLst/>
                        </a:rPr>
                        <a:t>Donate to restore city building.</a:t>
                      </a:r>
                      <a:endParaRPr lang="en-US" sz="2000" dirty="0">
                        <a:effectLst/>
                        <a:latin typeface="Calibri"/>
                        <a:ea typeface="Calibri"/>
                        <a:cs typeface="Times New Roman"/>
                      </a:endParaRPr>
                    </a:p>
                  </a:txBody>
                  <a:tcPr marL="68580" marR="68580" marT="0" marB="0">
                    <a:solidFill>
                      <a:srgbClr val="FF5050"/>
                    </a:solidFill>
                  </a:tcPr>
                </a:tc>
                <a:tc>
                  <a:txBody>
                    <a:bodyPr/>
                    <a:lstStyle/>
                    <a:p>
                      <a:pPr marL="0" marR="0">
                        <a:lnSpc>
                          <a:spcPct val="115000"/>
                        </a:lnSpc>
                        <a:spcBef>
                          <a:spcPts val="0"/>
                        </a:spcBef>
                        <a:spcAft>
                          <a:spcPts val="0"/>
                        </a:spcAft>
                      </a:pPr>
                      <a:r>
                        <a:rPr lang="en-US" sz="2000" dirty="0">
                          <a:effectLst/>
                        </a:rPr>
                        <a:t>Partner with students to hold a community clean-up day. </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3"/>
                  </a:ext>
                </a:extLst>
              </a:tr>
              <a:tr h="691954">
                <a:tc>
                  <a:txBody>
                    <a:bodyPr/>
                    <a:lstStyle/>
                    <a:p>
                      <a:pPr marL="0" marR="0">
                        <a:lnSpc>
                          <a:spcPct val="115000"/>
                        </a:lnSpc>
                        <a:spcBef>
                          <a:spcPts val="0"/>
                        </a:spcBef>
                        <a:spcAft>
                          <a:spcPts val="0"/>
                        </a:spcAft>
                      </a:pPr>
                      <a:r>
                        <a:rPr lang="en-US" sz="2000" dirty="0">
                          <a:effectLst/>
                        </a:rPr>
                        <a:t>Donate to veterans group. </a:t>
                      </a:r>
                      <a:endParaRPr lang="en-US" sz="2000" dirty="0">
                        <a:effectLst/>
                        <a:latin typeface="Calibri"/>
                        <a:ea typeface="Calibri"/>
                        <a:cs typeface="Times New Roman"/>
                      </a:endParaRPr>
                    </a:p>
                  </a:txBody>
                  <a:tcPr marL="68580" marR="68580" marT="0" marB="0">
                    <a:solidFill>
                      <a:srgbClr val="FF5050"/>
                    </a:solidFill>
                  </a:tcPr>
                </a:tc>
                <a:tc>
                  <a:txBody>
                    <a:bodyPr/>
                    <a:lstStyle/>
                    <a:p>
                      <a:pPr marL="0" marR="0">
                        <a:lnSpc>
                          <a:spcPct val="115000"/>
                        </a:lnSpc>
                        <a:spcBef>
                          <a:spcPts val="0"/>
                        </a:spcBef>
                        <a:spcAft>
                          <a:spcPts val="0"/>
                        </a:spcAft>
                      </a:pPr>
                      <a:r>
                        <a:rPr lang="en-US" sz="2000" dirty="0">
                          <a:effectLst/>
                        </a:rPr>
                        <a:t>Volunteer at a Stand Down, or reach out to veterans in need. </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4"/>
                  </a:ext>
                </a:extLst>
              </a:tr>
              <a:tr h="691954">
                <a:tc>
                  <a:txBody>
                    <a:bodyPr/>
                    <a:lstStyle/>
                    <a:p>
                      <a:pPr marL="0" marR="0">
                        <a:lnSpc>
                          <a:spcPct val="115000"/>
                        </a:lnSpc>
                        <a:spcBef>
                          <a:spcPts val="0"/>
                        </a:spcBef>
                        <a:spcAft>
                          <a:spcPts val="0"/>
                        </a:spcAft>
                      </a:pPr>
                      <a:r>
                        <a:rPr lang="en-US" sz="2000" dirty="0">
                          <a:effectLst/>
                        </a:rPr>
                        <a:t>Give supplies to Fire Dept. or Police Dept. </a:t>
                      </a:r>
                      <a:endParaRPr lang="en-US" sz="2000" dirty="0">
                        <a:effectLst/>
                        <a:latin typeface="Calibri"/>
                        <a:ea typeface="Calibri"/>
                        <a:cs typeface="Times New Roman"/>
                      </a:endParaRPr>
                    </a:p>
                  </a:txBody>
                  <a:tcPr marL="68580" marR="68580" marT="0" marB="0">
                    <a:solidFill>
                      <a:srgbClr val="FF5050"/>
                    </a:solidFill>
                  </a:tcPr>
                </a:tc>
                <a:tc>
                  <a:txBody>
                    <a:bodyPr/>
                    <a:lstStyle/>
                    <a:p>
                      <a:pPr marL="0" marR="0">
                        <a:lnSpc>
                          <a:spcPct val="115000"/>
                        </a:lnSpc>
                        <a:spcBef>
                          <a:spcPts val="0"/>
                        </a:spcBef>
                        <a:spcAft>
                          <a:spcPts val="0"/>
                        </a:spcAft>
                      </a:pPr>
                      <a:r>
                        <a:rPr lang="en-US" sz="2000" dirty="0">
                          <a:effectLst/>
                        </a:rPr>
                        <a:t>Partner with both groups on a Community Safety Day.</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5"/>
                  </a:ext>
                </a:extLst>
              </a:tr>
            </a:tbl>
          </a:graphicData>
        </a:graphic>
      </p:graphicFrame>
      <p:sp>
        <p:nvSpPr>
          <p:cNvPr id="3" name="TextBox 2"/>
          <p:cNvSpPr txBox="1"/>
          <p:nvPr/>
        </p:nvSpPr>
        <p:spPr>
          <a:xfrm>
            <a:off x="533400" y="1600200"/>
            <a:ext cx="8077200" cy="892552"/>
          </a:xfrm>
          <a:prstGeom prst="rect">
            <a:avLst/>
          </a:prstGeom>
          <a:noFill/>
        </p:spPr>
        <p:txBody>
          <a:bodyPr wrap="square" rtlCol="0">
            <a:spAutoFit/>
          </a:bodyPr>
          <a:lstStyle/>
          <a:p>
            <a:r>
              <a:rPr lang="en-US" sz="2600" dirty="0">
                <a:solidFill>
                  <a:schemeClr val="bg2">
                    <a:lumMod val="75000"/>
                  </a:schemeClr>
                </a:solidFill>
              </a:rPr>
              <a:t>….Gratitude Grant projects with Elks involvement are so much better! </a:t>
            </a:r>
          </a:p>
        </p:txBody>
      </p:sp>
    </p:spTree>
    <p:extLst>
      <p:ext uri="{BB962C8B-B14F-4D97-AF65-F5344CB8AC3E}">
        <p14:creationId xmlns:p14="http://schemas.microsoft.com/office/powerpoint/2010/main" val="26531586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2017-18 Beacon Grants:</a:t>
            </a:r>
            <a:br>
              <a:rPr lang="en-US" dirty="0"/>
            </a:br>
            <a:r>
              <a:rPr lang="en-US" dirty="0"/>
              <a:t>The Basics</a:t>
            </a:r>
          </a:p>
        </p:txBody>
      </p:sp>
      <p:sp>
        <p:nvSpPr>
          <p:cNvPr id="3" name="Content Placeholder 2"/>
          <p:cNvSpPr>
            <a:spLocks noGrp="1"/>
          </p:cNvSpPr>
          <p:nvPr>
            <p:ph idx="1"/>
          </p:nvPr>
        </p:nvSpPr>
        <p:spPr/>
        <p:txBody>
          <a:bodyPr/>
          <a:lstStyle/>
          <a:p>
            <a:pPr>
              <a:buFont typeface="Wingdings" pitchFamily="2" charset="2"/>
              <a:buChar char="Ø"/>
            </a:pPr>
            <a:r>
              <a:rPr lang="en-US" sz="3200" dirty="0"/>
              <a:t>$2,000 grants available to </a:t>
            </a:r>
            <a:r>
              <a:rPr lang="en-US" sz="3200" b="1" dirty="0">
                <a:solidFill>
                  <a:srgbClr val="09C335"/>
                </a:solidFill>
              </a:rPr>
              <a:t>every Lodge, regardless of ENF giving</a:t>
            </a:r>
            <a:r>
              <a:rPr lang="en-US" sz="3200" dirty="0"/>
              <a:t>. </a:t>
            </a:r>
          </a:p>
          <a:p>
            <a:pPr>
              <a:buFont typeface="Wingdings" pitchFamily="2" charset="2"/>
              <a:buChar char="Ø"/>
            </a:pPr>
            <a:r>
              <a:rPr lang="en-US" sz="3200" dirty="0"/>
              <a:t>Application available July 1, 2017.</a:t>
            </a:r>
          </a:p>
          <a:p>
            <a:pPr>
              <a:buFont typeface="Wingdings" pitchFamily="2" charset="2"/>
              <a:buChar char="Ø"/>
            </a:pPr>
            <a:r>
              <a:rPr lang="en-US" sz="3200" dirty="0"/>
              <a:t>Must apply by March 31, 2018.</a:t>
            </a:r>
          </a:p>
          <a:p>
            <a:pPr>
              <a:buFont typeface="Wingdings" pitchFamily="2" charset="2"/>
              <a:buChar char="Ø"/>
            </a:pPr>
            <a:r>
              <a:rPr lang="en-US" sz="3200" dirty="0"/>
              <a:t>Must be used by July 31, 2018. </a:t>
            </a:r>
          </a:p>
        </p:txBody>
      </p:sp>
    </p:spTree>
    <p:extLst>
      <p:ext uri="{BB962C8B-B14F-4D97-AF65-F5344CB8AC3E}">
        <p14:creationId xmlns:p14="http://schemas.microsoft.com/office/powerpoint/2010/main" val="238757615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Beacon Grants—The Requirements</a:t>
            </a:r>
          </a:p>
        </p:txBody>
      </p:sp>
      <p:sp>
        <p:nvSpPr>
          <p:cNvPr id="3" name="Content Placeholder 2"/>
          <p:cNvSpPr>
            <a:spLocks noGrp="1"/>
          </p:cNvSpPr>
          <p:nvPr>
            <p:ph idx="1"/>
          </p:nvPr>
        </p:nvSpPr>
        <p:spPr>
          <a:xfrm>
            <a:off x="457200" y="1600201"/>
            <a:ext cx="8229600" cy="3124200"/>
          </a:xfrm>
        </p:spPr>
        <p:txBody>
          <a:bodyPr/>
          <a:lstStyle/>
          <a:p>
            <a:pPr>
              <a:buFont typeface="Wingdings" pitchFamily="2" charset="2"/>
              <a:buChar char="Ø"/>
              <a:defRPr/>
            </a:pPr>
            <a:r>
              <a:rPr lang="en-US" sz="2600" b="1" dirty="0">
                <a:solidFill>
                  <a:srgbClr val="09C335"/>
                </a:solidFill>
              </a:rPr>
              <a:t>Must be </a:t>
            </a:r>
            <a:r>
              <a:rPr lang="en-US" sz="2600" dirty="0"/>
              <a:t>a new project for the Lodge, meaning something the Lodge wasn’t already doing without our grants.</a:t>
            </a:r>
            <a:r>
              <a:rPr lang="en-US" sz="2600" i="1" dirty="0">
                <a:solidFill>
                  <a:srgbClr val="FF0000"/>
                </a:solidFill>
              </a:rPr>
              <a:t>*</a:t>
            </a:r>
          </a:p>
          <a:p>
            <a:pPr>
              <a:buFont typeface="Wingdings" pitchFamily="2" charset="2"/>
              <a:buChar char="Ø"/>
              <a:defRPr/>
            </a:pPr>
            <a:r>
              <a:rPr lang="en-US" sz="2600" b="1" dirty="0">
                <a:solidFill>
                  <a:srgbClr val="09C335"/>
                </a:solidFill>
              </a:rPr>
              <a:t>Must be </a:t>
            </a:r>
            <a:r>
              <a:rPr lang="en-US" sz="2600" dirty="0"/>
              <a:t>ongoing, not a one-time event. </a:t>
            </a:r>
          </a:p>
          <a:p>
            <a:pPr>
              <a:buFont typeface="Wingdings" pitchFamily="2" charset="2"/>
              <a:buChar char="Ø"/>
              <a:defRPr/>
            </a:pPr>
            <a:r>
              <a:rPr lang="en-US" sz="2600" b="1" dirty="0">
                <a:solidFill>
                  <a:srgbClr val="09C335"/>
                </a:solidFill>
              </a:rPr>
              <a:t>Must be </a:t>
            </a:r>
            <a:r>
              <a:rPr lang="en-US" sz="2600" dirty="0"/>
              <a:t>Elks-led, with much Elks involvement. </a:t>
            </a:r>
          </a:p>
          <a:p>
            <a:pPr>
              <a:buFont typeface="Wingdings" pitchFamily="2" charset="2"/>
              <a:buChar char="Ø"/>
              <a:defRPr/>
            </a:pPr>
            <a:r>
              <a:rPr lang="en-US" sz="2600" b="1" dirty="0">
                <a:solidFill>
                  <a:srgbClr val="09C335"/>
                </a:solidFill>
              </a:rPr>
              <a:t>Must be </a:t>
            </a:r>
            <a:r>
              <a:rPr lang="en-US" sz="2600" dirty="0"/>
              <a:t>an activity, meaning that it requires Elks involvement.  </a:t>
            </a:r>
          </a:p>
        </p:txBody>
      </p:sp>
      <p:sp>
        <p:nvSpPr>
          <p:cNvPr id="5" name="TextBox 4"/>
          <p:cNvSpPr txBox="1"/>
          <p:nvPr/>
        </p:nvSpPr>
        <p:spPr>
          <a:xfrm>
            <a:off x="838200" y="4953000"/>
            <a:ext cx="7696200" cy="1015663"/>
          </a:xfrm>
          <a:prstGeom prst="rect">
            <a:avLst/>
          </a:prstGeom>
          <a:noFill/>
        </p:spPr>
        <p:txBody>
          <a:bodyPr wrap="square" rtlCol="0">
            <a:spAutoFit/>
          </a:bodyPr>
          <a:lstStyle/>
          <a:p>
            <a:r>
              <a:rPr lang="en-US" sz="2000" i="1" dirty="0">
                <a:solidFill>
                  <a:srgbClr val="FF0000"/>
                </a:solidFill>
              </a:rPr>
              <a:t>*The project must be new the first time the Lodge applies for the Beacon Grant. Ideally, Lodges will use their Beacon Grant for the same successful, ongoing project each year after that. </a:t>
            </a:r>
            <a:endParaRPr lang="en-US" sz="2000" dirty="0"/>
          </a:p>
        </p:txBody>
      </p:sp>
    </p:spTree>
    <p:extLst>
      <p:ext uri="{BB962C8B-B14F-4D97-AF65-F5344CB8AC3E}">
        <p14:creationId xmlns:p14="http://schemas.microsoft.com/office/powerpoint/2010/main" val="195574469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Beacon Grants—Consider This</a:t>
            </a:r>
          </a:p>
        </p:txBody>
      </p:sp>
      <p:graphicFrame>
        <p:nvGraphicFramePr>
          <p:cNvPr id="4" name="Table 3"/>
          <p:cNvGraphicFramePr>
            <a:graphicFrameLocks noGrp="1"/>
          </p:cNvGraphicFramePr>
          <p:nvPr>
            <p:extLst>
              <p:ext uri="{D42A27DB-BD31-4B8C-83A1-F6EECF244321}">
                <p14:modId xmlns:p14="http://schemas.microsoft.com/office/powerpoint/2010/main" val="1949650450"/>
              </p:ext>
            </p:extLst>
          </p:nvPr>
        </p:nvGraphicFramePr>
        <p:xfrm>
          <a:off x="533400" y="1752600"/>
          <a:ext cx="8305799" cy="4185912"/>
        </p:xfrm>
        <a:graphic>
          <a:graphicData uri="http://schemas.openxmlformats.org/drawingml/2006/table">
            <a:tbl>
              <a:tblPr firstRow="1" firstCol="1" bandRow="1">
                <a:tableStyleId>{5C22544A-7EE6-4342-B048-85BDC9FD1C3A}</a:tableStyleId>
              </a:tblPr>
              <a:tblGrid>
                <a:gridCol w="3979862">
                  <a:extLst>
                    <a:ext uri="{9D8B030D-6E8A-4147-A177-3AD203B41FA5}">
                      <a16:colId xmlns:a16="http://schemas.microsoft.com/office/drawing/2014/main" xmlns="" val="20000"/>
                    </a:ext>
                  </a:extLst>
                </a:gridCol>
                <a:gridCol w="4325937">
                  <a:extLst>
                    <a:ext uri="{9D8B030D-6E8A-4147-A177-3AD203B41FA5}">
                      <a16:colId xmlns:a16="http://schemas.microsoft.com/office/drawing/2014/main" xmlns="" val="20001"/>
                    </a:ext>
                  </a:extLst>
                </a:gridCol>
              </a:tblGrid>
              <a:tr h="334482">
                <a:tc>
                  <a:txBody>
                    <a:bodyPr/>
                    <a:lstStyle/>
                    <a:p>
                      <a:pPr marL="0" marR="0">
                        <a:lnSpc>
                          <a:spcPct val="115000"/>
                        </a:lnSpc>
                        <a:spcBef>
                          <a:spcPts val="0"/>
                        </a:spcBef>
                        <a:spcAft>
                          <a:spcPts val="0"/>
                        </a:spcAft>
                      </a:pPr>
                      <a:r>
                        <a:rPr lang="en-US" sz="2000" dirty="0">
                          <a:effectLst/>
                        </a:rPr>
                        <a:t>Doesn’t Qualify</a:t>
                      </a:r>
                      <a:endParaRPr lang="en-US" sz="2000" dirty="0">
                        <a:effectLst/>
                        <a:latin typeface="Calibri"/>
                        <a:ea typeface="Calibri"/>
                        <a:cs typeface="Times New Roman"/>
                      </a:endParaRPr>
                    </a:p>
                  </a:txBody>
                  <a:tcPr marL="68580" marR="68580" marT="0" marB="0">
                    <a:solidFill>
                      <a:srgbClr val="FF0000"/>
                    </a:solidFill>
                  </a:tcPr>
                </a:tc>
                <a:tc>
                  <a:txBody>
                    <a:bodyPr/>
                    <a:lstStyle/>
                    <a:p>
                      <a:pPr marL="0" marR="0">
                        <a:lnSpc>
                          <a:spcPct val="115000"/>
                        </a:lnSpc>
                        <a:spcBef>
                          <a:spcPts val="0"/>
                        </a:spcBef>
                        <a:spcAft>
                          <a:spcPts val="0"/>
                        </a:spcAft>
                      </a:pPr>
                      <a:r>
                        <a:rPr lang="en-US" sz="2000" dirty="0">
                          <a:effectLst/>
                          <a:latin typeface="+mn-lt"/>
                          <a:ea typeface="+mn-ea"/>
                          <a:cs typeface="+mn-cs"/>
                        </a:rPr>
                        <a:t>Qualifies</a:t>
                      </a:r>
                      <a:endParaRPr lang="en-US" sz="2000" dirty="0">
                        <a:effectLst/>
                        <a:latin typeface="Calibri"/>
                        <a:ea typeface="Calibri"/>
                        <a:cs typeface="Times New Roman"/>
                      </a:endParaRPr>
                    </a:p>
                  </a:txBody>
                  <a:tcPr marL="68580" marR="68580" marT="0" marB="0">
                    <a:solidFill>
                      <a:srgbClr val="00B050"/>
                    </a:solidFill>
                  </a:tcPr>
                </a:tc>
                <a:extLst>
                  <a:ext uri="{0D108BD9-81ED-4DB2-BD59-A6C34878D82A}">
                    <a16:rowId xmlns:a16="http://schemas.microsoft.com/office/drawing/2014/main" xmlns="" val="10000"/>
                  </a:ext>
                </a:extLst>
              </a:tr>
              <a:tr h="503718">
                <a:tc>
                  <a:txBody>
                    <a:bodyPr/>
                    <a:lstStyle/>
                    <a:p>
                      <a:r>
                        <a:rPr lang="en-US" sz="2000" b="1" i="0" u="none" strike="noStrike" kern="1200" baseline="0" dirty="0">
                          <a:solidFill>
                            <a:schemeClr val="lt1"/>
                          </a:solidFill>
                          <a:latin typeface="+mn-lt"/>
                          <a:ea typeface="+mn-ea"/>
                          <a:cs typeface="+mn-cs"/>
                        </a:rPr>
                        <a:t>Dictionary Project.</a:t>
                      </a:r>
                      <a:endParaRPr lang="en-US" sz="2000" b="1" dirty="0">
                        <a:effectLst/>
                        <a:latin typeface="Calibri"/>
                        <a:ea typeface="Calibri"/>
                        <a:cs typeface="Times New Roman"/>
                      </a:endParaRPr>
                    </a:p>
                  </a:txBody>
                  <a:tcPr marL="68580" marR="68580" marT="0" marB="0">
                    <a:solidFill>
                      <a:srgbClr val="FF5050"/>
                    </a:solidFill>
                  </a:tcPr>
                </a:tc>
                <a:tc>
                  <a:txBody>
                    <a:bodyPr/>
                    <a:lstStyle/>
                    <a:p>
                      <a:r>
                        <a:rPr lang="en-US" sz="2000" b="0" i="0" u="none" strike="noStrike" kern="1200" baseline="0" dirty="0">
                          <a:solidFill>
                            <a:schemeClr val="dk1"/>
                          </a:solidFill>
                          <a:latin typeface="+mn-lt"/>
                          <a:ea typeface="+mn-ea"/>
                          <a:cs typeface="+mn-cs"/>
                        </a:rPr>
                        <a:t>Youth and Elks Reading Fair.</a:t>
                      </a:r>
                    </a:p>
                  </a:txBody>
                  <a:tcPr marL="68580" marR="68580" marT="0" marB="0">
                    <a:solidFill>
                      <a:srgbClr val="94FAAC"/>
                    </a:solidFill>
                  </a:tcPr>
                </a:tc>
                <a:extLst>
                  <a:ext uri="{0D108BD9-81ED-4DB2-BD59-A6C34878D82A}">
                    <a16:rowId xmlns:a16="http://schemas.microsoft.com/office/drawing/2014/main" xmlns="" val="10001"/>
                  </a:ext>
                </a:extLst>
              </a:tr>
              <a:tr h="554772">
                <a:tc>
                  <a:txBody>
                    <a:bodyPr/>
                    <a:lstStyle/>
                    <a:p>
                      <a:r>
                        <a:rPr lang="en-US" sz="2000" b="1" i="0" u="none" strike="noStrike" kern="1200" baseline="0" dirty="0">
                          <a:solidFill>
                            <a:schemeClr val="lt1"/>
                          </a:solidFill>
                          <a:latin typeface="+mn-lt"/>
                          <a:ea typeface="+mn-ea"/>
                          <a:cs typeface="+mn-cs"/>
                        </a:rPr>
                        <a:t>Donation to Wounded Warriors.</a:t>
                      </a:r>
                    </a:p>
                  </a:txBody>
                  <a:tcPr marL="68580" marR="68580" marT="0" marB="0">
                    <a:solidFill>
                      <a:srgbClr val="FF5050"/>
                    </a:solidFill>
                  </a:tcPr>
                </a:tc>
                <a:tc>
                  <a:txBody>
                    <a:bodyPr/>
                    <a:lstStyle/>
                    <a:p>
                      <a:pPr marL="0" marR="0">
                        <a:lnSpc>
                          <a:spcPct val="115000"/>
                        </a:lnSpc>
                        <a:spcBef>
                          <a:spcPts val="0"/>
                        </a:spcBef>
                        <a:spcAft>
                          <a:spcPts val="0"/>
                        </a:spcAft>
                      </a:pPr>
                      <a:r>
                        <a:rPr lang="en-US" sz="2000" dirty="0">
                          <a:effectLst/>
                        </a:rPr>
                        <a:t>Biannual Wounded Warrior outings.</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2"/>
                  </a:ext>
                </a:extLst>
              </a:tr>
              <a:tr h="691954">
                <a:tc>
                  <a:txBody>
                    <a:bodyPr/>
                    <a:lstStyle/>
                    <a:p>
                      <a:pPr marL="0" marR="0">
                        <a:lnSpc>
                          <a:spcPct val="115000"/>
                        </a:lnSpc>
                        <a:spcBef>
                          <a:spcPts val="0"/>
                        </a:spcBef>
                        <a:spcAft>
                          <a:spcPts val="0"/>
                        </a:spcAft>
                      </a:pPr>
                      <a:r>
                        <a:rPr lang="en-US" sz="2000" b="1" dirty="0">
                          <a:effectLst/>
                        </a:rPr>
                        <a:t>Little League sponsorship.</a:t>
                      </a:r>
                      <a:endParaRPr lang="en-US" sz="2000" b="1" dirty="0">
                        <a:effectLst/>
                        <a:latin typeface="Calibri"/>
                        <a:ea typeface="Calibri"/>
                        <a:cs typeface="Times New Roman"/>
                      </a:endParaRPr>
                    </a:p>
                  </a:txBody>
                  <a:tcPr marL="68580" marR="68580" marT="0" marB="0">
                    <a:solidFill>
                      <a:srgbClr val="FF5050"/>
                    </a:solidFill>
                  </a:tcPr>
                </a:tc>
                <a:tc>
                  <a:txBody>
                    <a:bodyPr/>
                    <a:lstStyle/>
                    <a:p>
                      <a:r>
                        <a:rPr lang="en-US" sz="2000" b="0" i="0" u="none" strike="noStrike" kern="1200" baseline="0" dirty="0">
                          <a:solidFill>
                            <a:schemeClr val="dk1"/>
                          </a:solidFill>
                          <a:latin typeface="+mn-lt"/>
                          <a:ea typeface="+mn-ea"/>
                          <a:cs typeface="+mn-cs"/>
                        </a:rPr>
                        <a:t>Baseball clinic for at-risk youth.</a:t>
                      </a:r>
                    </a:p>
                  </a:txBody>
                  <a:tcPr marL="68580" marR="68580" marT="0" marB="0">
                    <a:solidFill>
                      <a:srgbClr val="94FAAC"/>
                    </a:solidFill>
                  </a:tcPr>
                </a:tc>
                <a:extLst>
                  <a:ext uri="{0D108BD9-81ED-4DB2-BD59-A6C34878D82A}">
                    <a16:rowId xmlns:a16="http://schemas.microsoft.com/office/drawing/2014/main" xmlns="" val="10003"/>
                  </a:ext>
                </a:extLst>
              </a:tr>
              <a:tr h="691954">
                <a:tc>
                  <a:txBody>
                    <a:bodyPr/>
                    <a:lstStyle/>
                    <a:p>
                      <a:r>
                        <a:rPr lang="en-US" sz="2000" b="1" i="0" u="none" strike="noStrike" kern="1200" baseline="0" dirty="0">
                          <a:solidFill>
                            <a:schemeClr val="lt1"/>
                          </a:solidFill>
                          <a:latin typeface="+mn-lt"/>
                          <a:ea typeface="+mn-ea"/>
                          <a:cs typeface="+mn-cs"/>
                        </a:rPr>
                        <a:t>Purchase equipment for scouts.</a:t>
                      </a:r>
                    </a:p>
                  </a:txBody>
                  <a:tcPr marL="68580" marR="68580" marT="0" marB="0">
                    <a:solidFill>
                      <a:srgbClr val="FF5050"/>
                    </a:solidFill>
                  </a:tcPr>
                </a:tc>
                <a:tc>
                  <a:txBody>
                    <a:bodyPr/>
                    <a:lstStyle/>
                    <a:p>
                      <a:pPr marL="0" marR="0">
                        <a:lnSpc>
                          <a:spcPct val="115000"/>
                        </a:lnSpc>
                        <a:spcBef>
                          <a:spcPts val="0"/>
                        </a:spcBef>
                        <a:spcAft>
                          <a:spcPts val="0"/>
                        </a:spcAft>
                      </a:pPr>
                      <a:r>
                        <a:rPr lang="en-US" sz="2000" dirty="0">
                          <a:effectLst/>
                        </a:rPr>
                        <a:t>Partner with scouts on quarterly service projects.</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4"/>
                  </a:ext>
                </a:extLst>
              </a:tr>
              <a:tr h="691954">
                <a:tc>
                  <a:txBody>
                    <a:bodyPr/>
                    <a:lstStyle/>
                    <a:p>
                      <a:r>
                        <a:rPr lang="en-US" sz="2000" b="1" i="0" u="none" strike="noStrike" kern="1200" baseline="0" dirty="0">
                          <a:solidFill>
                            <a:schemeClr val="lt1"/>
                          </a:solidFill>
                          <a:latin typeface="+mn-lt"/>
                          <a:ea typeface="+mn-ea"/>
                          <a:cs typeface="+mn-cs"/>
                        </a:rPr>
                        <a:t>Donation to DARE.</a:t>
                      </a:r>
                    </a:p>
                  </a:txBody>
                  <a:tcPr marL="68580" marR="68580" marT="0" marB="0">
                    <a:solidFill>
                      <a:srgbClr val="FF5050"/>
                    </a:solidFill>
                  </a:tcPr>
                </a:tc>
                <a:tc>
                  <a:txBody>
                    <a:bodyPr/>
                    <a:lstStyle/>
                    <a:p>
                      <a:pPr marL="0" marR="0">
                        <a:lnSpc>
                          <a:spcPct val="115000"/>
                        </a:lnSpc>
                        <a:spcBef>
                          <a:spcPts val="0"/>
                        </a:spcBef>
                        <a:spcAft>
                          <a:spcPts val="0"/>
                        </a:spcAft>
                      </a:pPr>
                      <a:r>
                        <a:rPr lang="en-US" sz="2000" dirty="0">
                          <a:effectLst/>
                        </a:rPr>
                        <a:t>Monthly drug-free events for teens.</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5"/>
                  </a:ext>
                </a:extLst>
              </a:tr>
              <a:tr h="691954">
                <a:tc>
                  <a:txBody>
                    <a:bodyPr/>
                    <a:lstStyle/>
                    <a:p>
                      <a:r>
                        <a:rPr lang="en-US" sz="2000" b="1" i="0" u="none" strike="noStrike" kern="1200" baseline="0" dirty="0">
                          <a:solidFill>
                            <a:schemeClr val="lt1"/>
                          </a:solidFill>
                          <a:latin typeface="+mn-lt"/>
                          <a:ea typeface="+mn-ea"/>
                          <a:cs typeface="+mn-cs"/>
                        </a:rPr>
                        <a:t>Flag Day dinner for Elks who are veterans.</a:t>
                      </a:r>
                    </a:p>
                  </a:txBody>
                  <a:tcPr marL="68580" marR="68580" marT="0" marB="0">
                    <a:solidFill>
                      <a:srgbClr val="FF5050"/>
                    </a:solidFill>
                  </a:tcPr>
                </a:tc>
                <a:tc>
                  <a:txBody>
                    <a:bodyPr/>
                    <a:lstStyle/>
                    <a:p>
                      <a:r>
                        <a:rPr lang="en-US" sz="2000" b="0" i="0" u="none" strike="noStrike" kern="1200" baseline="0" dirty="0">
                          <a:solidFill>
                            <a:schemeClr val="dk1"/>
                          </a:solidFill>
                          <a:latin typeface="+mn-lt"/>
                          <a:ea typeface="+mn-ea"/>
                          <a:cs typeface="+mn-cs"/>
                        </a:rPr>
                        <a:t>Holiday activities for VA </a:t>
                      </a:r>
                      <a:r>
                        <a:rPr lang="en-US" sz="2000" b="0" i="0" u="none" strike="noStrike" kern="1200" baseline="0">
                          <a:solidFill>
                            <a:schemeClr val="dk1"/>
                          </a:solidFill>
                          <a:latin typeface="+mn-lt"/>
                          <a:ea typeface="+mn-ea"/>
                          <a:cs typeface="+mn-cs"/>
                        </a:rPr>
                        <a:t>hospital residents.</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07466147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2017-18 Promise Grants: The Basics</a:t>
            </a:r>
          </a:p>
        </p:txBody>
      </p:sp>
      <p:sp>
        <p:nvSpPr>
          <p:cNvPr id="3" name="Content Placeholder 2"/>
          <p:cNvSpPr>
            <a:spLocks noGrp="1"/>
          </p:cNvSpPr>
          <p:nvPr>
            <p:ph idx="1"/>
          </p:nvPr>
        </p:nvSpPr>
        <p:spPr/>
        <p:txBody>
          <a:bodyPr/>
          <a:lstStyle/>
          <a:p>
            <a:pPr>
              <a:buFont typeface="Wingdings" pitchFamily="2" charset="2"/>
              <a:buChar char="Ø"/>
            </a:pPr>
            <a:r>
              <a:rPr lang="en-US" dirty="0"/>
              <a:t>$2,500 grants available to the </a:t>
            </a:r>
            <a:r>
              <a:rPr lang="en-US" b="1" dirty="0">
                <a:solidFill>
                  <a:srgbClr val="09C335"/>
                </a:solidFill>
              </a:rPr>
              <a:t>first 500 Lodges </a:t>
            </a:r>
            <a:r>
              <a:rPr lang="en-US" dirty="0"/>
              <a:t>that pledge to hold an eligible event that builds the character and competence of local youth, </a:t>
            </a:r>
            <a:r>
              <a:rPr lang="en-US" b="1" dirty="0">
                <a:solidFill>
                  <a:srgbClr val="09C335"/>
                </a:solidFill>
              </a:rPr>
              <a:t>regardless of ENF giving</a:t>
            </a:r>
            <a:r>
              <a:rPr lang="en-US" dirty="0"/>
              <a:t>. </a:t>
            </a:r>
          </a:p>
          <a:p>
            <a:pPr>
              <a:buFont typeface="Wingdings" pitchFamily="2" charset="2"/>
              <a:buChar char="Ø"/>
            </a:pPr>
            <a:r>
              <a:rPr lang="en-US" dirty="0"/>
              <a:t>Application available July 1, 2017. </a:t>
            </a:r>
          </a:p>
          <a:p>
            <a:pPr>
              <a:buFont typeface="Wingdings" pitchFamily="2" charset="2"/>
              <a:buChar char="Ø"/>
            </a:pPr>
            <a:r>
              <a:rPr lang="en-US" dirty="0"/>
              <a:t>Must apply by March 31, 2018. </a:t>
            </a:r>
            <a:r>
              <a:rPr lang="en-US" i="1" dirty="0"/>
              <a:t>(However, all 500 Promise Grants are usually gone by October, so apply early!) </a:t>
            </a:r>
          </a:p>
          <a:p>
            <a:pPr>
              <a:buFont typeface="Wingdings" pitchFamily="2" charset="2"/>
              <a:buChar char="Ø"/>
            </a:pPr>
            <a:r>
              <a:rPr lang="en-US" dirty="0"/>
              <a:t>Must be used by July 31, 2018. </a:t>
            </a:r>
          </a:p>
        </p:txBody>
      </p:sp>
    </p:spTree>
    <p:extLst>
      <p:ext uri="{BB962C8B-B14F-4D97-AF65-F5344CB8AC3E}">
        <p14:creationId xmlns:p14="http://schemas.microsoft.com/office/powerpoint/2010/main" val="2972694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Promise Grants—The Requirements</a:t>
            </a:r>
          </a:p>
        </p:txBody>
      </p:sp>
      <p:sp>
        <p:nvSpPr>
          <p:cNvPr id="3" name="Content Placeholder 2"/>
          <p:cNvSpPr>
            <a:spLocks noGrp="1"/>
          </p:cNvSpPr>
          <p:nvPr>
            <p:ph idx="1"/>
          </p:nvPr>
        </p:nvSpPr>
        <p:spPr/>
        <p:txBody>
          <a:bodyPr/>
          <a:lstStyle/>
          <a:p>
            <a:pPr>
              <a:buFont typeface="Wingdings" pitchFamily="2" charset="2"/>
              <a:buChar char="Ø"/>
              <a:defRPr/>
            </a:pPr>
            <a:r>
              <a:rPr lang="en-US" b="1" dirty="0">
                <a:solidFill>
                  <a:srgbClr val="09C335"/>
                </a:solidFill>
              </a:rPr>
              <a:t>Must be </a:t>
            </a:r>
            <a:r>
              <a:rPr lang="en-US" dirty="0"/>
              <a:t>used for an Elks-led youth event that meets one or more of these needs:</a:t>
            </a:r>
          </a:p>
          <a:p>
            <a:pPr marL="914400" lvl="1" indent="-514350">
              <a:buFont typeface="+mj-lt"/>
              <a:buAutoNum type="arabicPeriod"/>
              <a:defRPr/>
            </a:pPr>
            <a:r>
              <a:rPr lang="en-US" dirty="0"/>
              <a:t>Provides youth with safe places.</a:t>
            </a:r>
          </a:p>
          <a:p>
            <a:pPr marL="914400" lvl="1" indent="-514350">
              <a:buFont typeface="+mj-lt"/>
              <a:buAutoNum type="arabicPeriod"/>
              <a:defRPr/>
            </a:pPr>
            <a:r>
              <a:rPr lang="en-US" dirty="0"/>
              <a:t>Promotes healthy living.</a:t>
            </a:r>
          </a:p>
          <a:p>
            <a:pPr marL="914400" lvl="1" indent="-514350">
              <a:buFont typeface="+mj-lt"/>
              <a:buAutoNum type="arabicPeriod"/>
              <a:defRPr/>
            </a:pPr>
            <a:r>
              <a:rPr lang="en-US" dirty="0"/>
              <a:t>Offers support from caring adults.</a:t>
            </a:r>
          </a:p>
          <a:p>
            <a:pPr marL="914400" lvl="1" indent="-514350">
              <a:buFont typeface="+mj-lt"/>
              <a:buAutoNum type="arabicPeriod"/>
              <a:defRPr/>
            </a:pPr>
            <a:r>
              <a:rPr lang="en-US" dirty="0"/>
              <a:t>Emphasizes the importance of education.</a:t>
            </a:r>
          </a:p>
          <a:p>
            <a:pPr marL="914400" lvl="1" indent="-514350">
              <a:buFont typeface="+mj-lt"/>
              <a:buAutoNum type="arabicPeriod"/>
              <a:defRPr/>
            </a:pPr>
            <a:r>
              <a:rPr lang="en-US" dirty="0"/>
              <a:t>Encourages community service. </a:t>
            </a:r>
          </a:p>
          <a:p>
            <a:pPr>
              <a:buFont typeface="Wingdings" pitchFamily="2" charset="2"/>
              <a:buChar char="Ø"/>
              <a:defRPr/>
            </a:pPr>
            <a:r>
              <a:rPr lang="en-US" b="1" dirty="0">
                <a:solidFill>
                  <a:srgbClr val="09C335"/>
                </a:solidFill>
              </a:rPr>
              <a:t>Must be </a:t>
            </a:r>
            <a:r>
              <a:rPr lang="en-US" dirty="0"/>
              <a:t>an activity, meaning that it requires Elks involvement.  </a:t>
            </a:r>
          </a:p>
          <a:p>
            <a:pPr>
              <a:buFont typeface="Wingdings" pitchFamily="2" charset="2"/>
              <a:buChar char="Ø"/>
            </a:pPr>
            <a:endParaRPr lang="en-US" dirty="0"/>
          </a:p>
        </p:txBody>
      </p:sp>
    </p:spTree>
    <p:extLst>
      <p:ext uri="{BB962C8B-B14F-4D97-AF65-F5344CB8AC3E}">
        <p14:creationId xmlns:p14="http://schemas.microsoft.com/office/powerpoint/2010/main" val="176929205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Promise Grants—Consider This</a:t>
            </a:r>
          </a:p>
        </p:txBody>
      </p:sp>
      <p:graphicFrame>
        <p:nvGraphicFramePr>
          <p:cNvPr id="4" name="Table 3"/>
          <p:cNvGraphicFramePr>
            <a:graphicFrameLocks noGrp="1"/>
          </p:cNvGraphicFramePr>
          <p:nvPr>
            <p:extLst>
              <p:ext uri="{D42A27DB-BD31-4B8C-83A1-F6EECF244321}">
                <p14:modId xmlns:p14="http://schemas.microsoft.com/office/powerpoint/2010/main" val="3526873927"/>
              </p:ext>
            </p:extLst>
          </p:nvPr>
        </p:nvGraphicFramePr>
        <p:xfrm>
          <a:off x="457200" y="1447801"/>
          <a:ext cx="8381999" cy="5197129"/>
        </p:xfrm>
        <a:graphic>
          <a:graphicData uri="http://schemas.openxmlformats.org/drawingml/2006/table">
            <a:tbl>
              <a:tblPr firstRow="1" firstCol="1" bandRow="1">
                <a:tableStyleId>{5C22544A-7EE6-4342-B048-85BDC9FD1C3A}</a:tableStyleId>
              </a:tblPr>
              <a:tblGrid>
                <a:gridCol w="4056062">
                  <a:extLst>
                    <a:ext uri="{9D8B030D-6E8A-4147-A177-3AD203B41FA5}">
                      <a16:colId xmlns:a16="http://schemas.microsoft.com/office/drawing/2014/main" xmlns="" val="20000"/>
                    </a:ext>
                  </a:extLst>
                </a:gridCol>
                <a:gridCol w="4325937">
                  <a:extLst>
                    <a:ext uri="{9D8B030D-6E8A-4147-A177-3AD203B41FA5}">
                      <a16:colId xmlns:a16="http://schemas.microsoft.com/office/drawing/2014/main" xmlns="" val="20001"/>
                    </a:ext>
                  </a:extLst>
                </a:gridCol>
              </a:tblGrid>
              <a:tr h="355736">
                <a:tc>
                  <a:txBody>
                    <a:bodyPr/>
                    <a:lstStyle/>
                    <a:p>
                      <a:pPr marL="0" marR="0">
                        <a:lnSpc>
                          <a:spcPct val="115000"/>
                        </a:lnSpc>
                        <a:spcBef>
                          <a:spcPts val="0"/>
                        </a:spcBef>
                        <a:spcAft>
                          <a:spcPts val="0"/>
                        </a:spcAft>
                      </a:pPr>
                      <a:r>
                        <a:rPr lang="en-US" sz="2000" dirty="0">
                          <a:effectLst/>
                        </a:rPr>
                        <a:t>Doesn’t Qualify</a:t>
                      </a:r>
                      <a:endParaRPr lang="en-US" sz="2000" dirty="0">
                        <a:effectLst/>
                        <a:latin typeface="Calibri"/>
                        <a:ea typeface="Calibri"/>
                        <a:cs typeface="Times New Roman"/>
                      </a:endParaRPr>
                    </a:p>
                  </a:txBody>
                  <a:tcPr marL="68580" marR="68580" marT="0" marB="0">
                    <a:solidFill>
                      <a:srgbClr val="FF0000"/>
                    </a:solidFill>
                  </a:tcPr>
                </a:tc>
                <a:tc>
                  <a:txBody>
                    <a:bodyPr/>
                    <a:lstStyle/>
                    <a:p>
                      <a:pPr marL="0" marR="0">
                        <a:lnSpc>
                          <a:spcPct val="115000"/>
                        </a:lnSpc>
                        <a:spcBef>
                          <a:spcPts val="0"/>
                        </a:spcBef>
                        <a:spcAft>
                          <a:spcPts val="0"/>
                        </a:spcAft>
                      </a:pPr>
                      <a:r>
                        <a:rPr lang="en-US" sz="2000" dirty="0">
                          <a:effectLst/>
                          <a:latin typeface="+mn-lt"/>
                          <a:ea typeface="+mn-ea"/>
                          <a:cs typeface="+mn-cs"/>
                        </a:rPr>
                        <a:t>Qualifies</a:t>
                      </a:r>
                      <a:endParaRPr lang="en-US" sz="2000" dirty="0">
                        <a:effectLst/>
                        <a:latin typeface="Calibri"/>
                        <a:ea typeface="Calibri"/>
                        <a:cs typeface="Times New Roman"/>
                      </a:endParaRPr>
                    </a:p>
                  </a:txBody>
                  <a:tcPr marL="68580" marR="68580" marT="0" marB="0">
                    <a:solidFill>
                      <a:srgbClr val="00B050"/>
                    </a:solidFill>
                  </a:tcPr>
                </a:tc>
                <a:extLst>
                  <a:ext uri="{0D108BD9-81ED-4DB2-BD59-A6C34878D82A}">
                    <a16:rowId xmlns:a16="http://schemas.microsoft.com/office/drawing/2014/main" xmlns="" val="10000"/>
                  </a:ext>
                </a:extLst>
              </a:tr>
              <a:tr h="711472">
                <a:tc>
                  <a:txBody>
                    <a:bodyPr/>
                    <a:lstStyle/>
                    <a:p>
                      <a:pPr>
                        <a:spcAft>
                          <a:spcPts val="0"/>
                        </a:spcAft>
                      </a:pPr>
                      <a:r>
                        <a:rPr lang="en-US" sz="2000" b="1" dirty="0">
                          <a:effectLst/>
                          <a:latin typeface="Arial"/>
                          <a:cs typeface="Times New Roman"/>
                        </a:rPr>
                        <a:t>Scholarship presentation night.</a:t>
                      </a:r>
                      <a:endParaRPr lang="en-US" sz="2000" b="1" dirty="0">
                        <a:effectLst/>
                        <a:latin typeface="Calibri"/>
                        <a:cs typeface="Times New Roman"/>
                      </a:endParaRPr>
                    </a:p>
                  </a:txBody>
                  <a:tcPr marL="68580" marR="68580" marT="0" marB="0">
                    <a:solidFill>
                      <a:srgbClr val="FF5050"/>
                    </a:solidFill>
                  </a:tcPr>
                </a:tc>
                <a:tc>
                  <a:txBody>
                    <a:bodyPr/>
                    <a:lstStyle/>
                    <a:p>
                      <a:pPr marL="0" marR="0">
                        <a:lnSpc>
                          <a:spcPct val="115000"/>
                        </a:lnSpc>
                        <a:spcBef>
                          <a:spcPts val="0"/>
                        </a:spcBef>
                        <a:spcAft>
                          <a:spcPts val="0"/>
                        </a:spcAft>
                      </a:pPr>
                      <a:r>
                        <a:rPr lang="en-US" sz="2000" dirty="0">
                          <a:effectLst/>
                          <a:latin typeface="Arial"/>
                          <a:ea typeface="Calibri"/>
                          <a:cs typeface="Times New Roman"/>
                        </a:rPr>
                        <a:t>Partner with youth to organize a service project.</a:t>
                      </a:r>
                      <a:endParaRPr lang="en-US" sz="2000" dirty="0">
                        <a:effectLst/>
                        <a:latin typeface="Calibri"/>
                        <a:ea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1"/>
                  </a:ext>
                </a:extLst>
              </a:tr>
              <a:tr h="618671">
                <a:tc>
                  <a:txBody>
                    <a:bodyPr/>
                    <a:lstStyle/>
                    <a:p>
                      <a:pPr>
                        <a:spcAft>
                          <a:spcPts val="0"/>
                        </a:spcAft>
                      </a:pPr>
                      <a:r>
                        <a:rPr lang="en-US" sz="2000" b="1" dirty="0">
                          <a:effectLst/>
                          <a:latin typeface="Arial"/>
                          <a:cs typeface="Times New Roman"/>
                        </a:rPr>
                        <a:t>Distribute drug awareness supplies.</a:t>
                      </a:r>
                      <a:endParaRPr lang="en-US" sz="2000" b="1" dirty="0">
                        <a:effectLst/>
                        <a:latin typeface="Calibri"/>
                        <a:cs typeface="Times New Roman"/>
                      </a:endParaRPr>
                    </a:p>
                  </a:txBody>
                  <a:tcPr marL="68580" marR="68580" marT="0" marB="0">
                    <a:solidFill>
                      <a:srgbClr val="FF5050"/>
                    </a:solidFill>
                  </a:tcPr>
                </a:tc>
                <a:tc>
                  <a:txBody>
                    <a:bodyPr/>
                    <a:lstStyle/>
                    <a:p>
                      <a:pPr>
                        <a:spcAft>
                          <a:spcPts val="0"/>
                        </a:spcAft>
                      </a:pPr>
                      <a:r>
                        <a:rPr lang="en-US" sz="2000" dirty="0">
                          <a:effectLst/>
                          <a:latin typeface="Arial"/>
                          <a:cs typeface="Times New Roman"/>
                        </a:rPr>
                        <a:t>Hold an after-prom party at the Lodge.</a:t>
                      </a:r>
                      <a:endParaRPr lang="en-US" sz="2000" dirty="0">
                        <a:effectLst/>
                        <a:latin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2"/>
                  </a:ext>
                </a:extLst>
              </a:tr>
              <a:tr h="702250">
                <a:tc>
                  <a:txBody>
                    <a:bodyPr/>
                    <a:lstStyle/>
                    <a:p>
                      <a:pPr>
                        <a:spcAft>
                          <a:spcPts val="0"/>
                        </a:spcAft>
                      </a:pPr>
                      <a:r>
                        <a:rPr lang="en-US" sz="2000" b="1" dirty="0">
                          <a:effectLst/>
                          <a:latin typeface="Arial"/>
                          <a:cs typeface="Times New Roman"/>
                        </a:rPr>
                        <a:t>Sports team sponsorship.</a:t>
                      </a:r>
                      <a:endParaRPr lang="en-US" sz="2000" b="1" dirty="0">
                        <a:effectLst/>
                        <a:latin typeface="Calibri"/>
                        <a:cs typeface="Times New Roman"/>
                      </a:endParaRPr>
                    </a:p>
                  </a:txBody>
                  <a:tcPr marL="68580" marR="68580" marT="0" marB="0">
                    <a:solidFill>
                      <a:srgbClr val="FF5050"/>
                    </a:solidFill>
                  </a:tcPr>
                </a:tc>
                <a:tc>
                  <a:txBody>
                    <a:bodyPr/>
                    <a:lstStyle/>
                    <a:p>
                      <a:pPr>
                        <a:spcAft>
                          <a:spcPts val="0"/>
                        </a:spcAft>
                      </a:pPr>
                      <a:r>
                        <a:rPr lang="en-US" sz="2000" dirty="0">
                          <a:effectLst/>
                          <a:latin typeface="Arial"/>
                          <a:cs typeface="Times New Roman"/>
                        </a:rPr>
                        <a:t>Start an intramural sports league for teens.</a:t>
                      </a:r>
                      <a:endParaRPr lang="en-US" sz="2000" dirty="0">
                        <a:effectLst/>
                        <a:latin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3"/>
                  </a:ext>
                </a:extLst>
              </a:tr>
              <a:tr h="702250">
                <a:tc>
                  <a:txBody>
                    <a:bodyPr/>
                    <a:lstStyle/>
                    <a:p>
                      <a:pPr>
                        <a:spcAft>
                          <a:spcPts val="0"/>
                        </a:spcAft>
                      </a:pPr>
                      <a:r>
                        <a:rPr lang="en-US" sz="2000" b="1" dirty="0">
                          <a:effectLst/>
                          <a:latin typeface="Arial"/>
                          <a:cs typeface="Times New Roman"/>
                        </a:rPr>
                        <a:t>Holiday party for children and grandchildren of Elks.</a:t>
                      </a:r>
                      <a:endParaRPr lang="en-US" sz="2000" b="1" dirty="0">
                        <a:effectLst/>
                        <a:latin typeface="Calibri"/>
                        <a:cs typeface="Times New Roman"/>
                      </a:endParaRPr>
                    </a:p>
                  </a:txBody>
                  <a:tcPr marL="68580" marR="68580" marT="0" marB="0">
                    <a:solidFill>
                      <a:srgbClr val="FF5050"/>
                    </a:solidFill>
                  </a:tcPr>
                </a:tc>
                <a:tc>
                  <a:txBody>
                    <a:bodyPr/>
                    <a:lstStyle/>
                    <a:p>
                      <a:pPr>
                        <a:spcAft>
                          <a:spcPts val="0"/>
                        </a:spcAft>
                      </a:pPr>
                      <a:r>
                        <a:rPr lang="en-US" sz="2000" dirty="0">
                          <a:effectLst/>
                          <a:latin typeface="Arial"/>
                          <a:cs typeface="Times New Roman"/>
                        </a:rPr>
                        <a:t>Throw</a:t>
                      </a:r>
                      <a:r>
                        <a:rPr lang="en-US" sz="2000" baseline="0" dirty="0">
                          <a:effectLst/>
                          <a:latin typeface="Arial"/>
                          <a:cs typeface="Times New Roman"/>
                        </a:rPr>
                        <a:t> a hol</a:t>
                      </a:r>
                      <a:r>
                        <a:rPr lang="en-US" sz="2000" dirty="0">
                          <a:effectLst/>
                          <a:latin typeface="Arial"/>
                          <a:cs typeface="Times New Roman"/>
                        </a:rPr>
                        <a:t>iday party for foster children or youth in need.</a:t>
                      </a:r>
                      <a:endParaRPr lang="en-US" sz="2000" dirty="0">
                        <a:effectLst/>
                        <a:latin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4"/>
                  </a:ext>
                </a:extLst>
              </a:tr>
              <a:tr h="702250">
                <a:tc>
                  <a:txBody>
                    <a:bodyPr/>
                    <a:lstStyle/>
                    <a:p>
                      <a:pPr>
                        <a:spcAft>
                          <a:spcPts val="0"/>
                        </a:spcAft>
                      </a:pPr>
                      <a:r>
                        <a:rPr lang="en-US" sz="2000" b="1" dirty="0">
                          <a:effectLst/>
                          <a:latin typeface="Arial"/>
                          <a:cs typeface="Times New Roman"/>
                        </a:rPr>
                        <a:t>Dictionary Project.</a:t>
                      </a:r>
                      <a:endParaRPr lang="en-US" sz="2000" b="1" dirty="0">
                        <a:effectLst/>
                        <a:latin typeface="Calibri"/>
                        <a:cs typeface="Times New Roman"/>
                      </a:endParaRPr>
                    </a:p>
                  </a:txBody>
                  <a:tcPr marL="68580" marR="68580" marT="0" marB="0">
                    <a:solidFill>
                      <a:srgbClr val="FF5050"/>
                    </a:solidFill>
                  </a:tcPr>
                </a:tc>
                <a:tc>
                  <a:txBody>
                    <a:bodyPr/>
                    <a:lstStyle/>
                    <a:p>
                      <a:pPr>
                        <a:spcAft>
                          <a:spcPts val="0"/>
                        </a:spcAft>
                      </a:pPr>
                      <a:r>
                        <a:rPr lang="en-US" sz="2000" dirty="0">
                          <a:effectLst/>
                          <a:latin typeface="Arial"/>
                          <a:cs typeface="Times New Roman"/>
                        </a:rPr>
                        <a:t>Hold a reading fair or youth book club.</a:t>
                      </a:r>
                      <a:endParaRPr lang="en-US" sz="2000" dirty="0">
                        <a:effectLst/>
                        <a:latin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5"/>
                  </a:ext>
                </a:extLst>
              </a:tr>
              <a:tr h="702250">
                <a:tc>
                  <a:txBody>
                    <a:bodyPr/>
                    <a:lstStyle/>
                    <a:p>
                      <a:pPr>
                        <a:spcAft>
                          <a:spcPts val="0"/>
                        </a:spcAft>
                      </a:pPr>
                      <a:r>
                        <a:rPr lang="en-US" sz="2000" b="1" dirty="0">
                          <a:effectLst/>
                          <a:latin typeface="Arial"/>
                          <a:cs typeface="Times New Roman"/>
                        </a:rPr>
                        <a:t>Donation to Boys &amp; Girls Club.</a:t>
                      </a:r>
                      <a:endParaRPr lang="en-US" sz="2000" b="1" dirty="0">
                        <a:effectLst/>
                        <a:latin typeface="Calibri"/>
                        <a:cs typeface="Times New Roman"/>
                      </a:endParaRPr>
                    </a:p>
                  </a:txBody>
                  <a:tcPr marL="68580" marR="68580" marT="0" marB="0">
                    <a:solidFill>
                      <a:srgbClr val="FF5050"/>
                    </a:solidFill>
                  </a:tcPr>
                </a:tc>
                <a:tc>
                  <a:txBody>
                    <a:bodyPr/>
                    <a:lstStyle/>
                    <a:p>
                      <a:pPr>
                        <a:spcAft>
                          <a:spcPts val="0"/>
                        </a:spcAft>
                      </a:pPr>
                      <a:r>
                        <a:rPr lang="en-US" sz="2000" dirty="0">
                          <a:effectLst/>
                          <a:latin typeface="Arial"/>
                          <a:cs typeface="Times New Roman"/>
                        </a:rPr>
                        <a:t>Organize a field trip for Boys &amp; Girls Club youth.</a:t>
                      </a:r>
                      <a:endParaRPr lang="en-US" sz="2000" dirty="0">
                        <a:effectLst/>
                        <a:latin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6"/>
                  </a:ext>
                </a:extLst>
              </a:tr>
              <a:tr h="702250">
                <a:tc>
                  <a:txBody>
                    <a:bodyPr/>
                    <a:lstStyle/>
                    <a:p>
                      <a:pPr>
                        <a:spcAft>
                          <a:spcPts val="0"/>
                        </a:spcAft>
                      </a:pPr>
                      <a:r>
                        <a:rPr lang="en-US" sz="2000" b="1" dirty="0">
                          <a:effectLst/>
                          <a:latin typeface="Arial"/>
                          <a:cs typeface="Times New Roman"/>
                        </a:rPr>
                        <a:t>Poster/Essay contest.</a:t>
                      </a:r>
                      <a:endParaRPr lang="en-US" sz="2000" b="1" dirty="0">
                        <a:effectLst/>
                        <a:latin typeface="Calibri"/>
                        <a:cs typeface="Times New Roman"/>
                      </a:endParaRPr>
                    </a:p>
                  </a:txBody>
                  <a:tcPr marL="68580" marR="68580" marT="0" marB="0">
                    <a:solidFill>
                      <a:srgbClr val="FF5050"/>
                    </a:solidFill>
                  </a:tcPr>
                </a:tc>
                <a:tc>
                  <a:txBody>
                    <a:bodyPr/>
                    <a:lstStyle/>
                    <a:p>
                      <a:pPr>
                        <a:spcAft>
                          <a:spcPts val="0"/>
                        </a:spcAft>
                      </a:pPr>
                      <a:r>
                        <a:rPr lang="en-US" sz="2000" dirty="0">
                          <a:effectLst/>
                          <a:latin typeface="Arial"/>
                          <a:cs typeface="Times New Roman"/>
                        </a:rPr>
                        <a:t>Partner with students to hold quarterly art fairs.</a:t>
                      </a:r>
                      <a:endParaRPr lang="en-US" sz="2000" dirty="0">
                        <a:effectLst/>
                        <a:latin typeface="Calibri"/>
                        <a:cs typeface="Times New Roman"/>
                      </a:endParaRPr>
                    </a:p>
                  </a:txBody>
                  <a:tcPr marL="68580" marR="68580" marT="0" marB="0">
                    <a:solidFill>
                      <a:srgbClr val="94FAAC"/>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379700214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Lodge Assistance Grants</a:t>
            </a:r>
          </a:p>
        </p:txBody>
      </p:sp>
      <p:sp>
        <p:nvSpPr>
          <p:cNvPr id="3" name="Content Placeholder 2"/>
          <p:cNvSpPr>
            <a:spLocks noGrp="1"/>
          </p:cNvSpPr>
          <p:nvPr>
            <p:ph idx="1"/>
          </p:nvPr>
        </p:nvSpPr>
        <p:spPr/>
        <p:txBody>
          <a:bodyPr/>
          <a:lstStyle/>
          <a:p>
            <a:endParaRPr lang="en-US" dirty="0"/>
          </a:p>
          <a:p>
            <a:r>
              <a:rPr lang="en-US" dirty="0"/>
              <a:t> Lodge Assistance Grants allow Lodges to secure donations from businesses or corporations for specific Lodge charitable projects through restricted monetary donations to the ENF. With this opportunity, the Foundation extends the benefits of our charitable status to both the business or corporation and the Lodge</a:t>
            </a:r>
          </a:p>
          <a:p>
            <a:r>
              <a:rPr lang="en-US" dirty="0">
                <a:solidFill>
                  <a:srgbClr val="FF0000"/>
                </a:solidFill>
              </a:rPr>
              <a:t>ENF IS A 501(c)(3).  Our Lodges are NOT!!!!!</a:t>
            </a:r>
          </a:p>
        </p:txBody>
      </p:sp>
    </p:spTree>
    <p:extLst>
      <p:ext uri="{BB962C8B-B14F-4D97-AF65-F5344CB8AC3E}">
        <p14:creationId xmlns:p14="http://schemas.microsoft.com/office/powerpoint/2010/main" val="11104748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Lodge Assistance Grants</a:t>
            </a:r>
          </a:p>
        </p:txBody>
      </p:sp>
      <p:sp>
        <p:nvSpPr>
          <p:cNvPr id="3" name="Content Placeholder 2"/>
          <p:cNvSpPr>
            <a:spLocks noGrp="1"/>
          </p:cNvSpPr>
          <p:nvPr>
            <p:ph idx="1"/>
          </p:nvPr>
        </p:nvSpPr>
        <p:spPr/>
        <p:txBody>
          <a:bodyPr/>
          <a:lstStyle/>
          <a:p>
            <a:r>
              <a:rPr lang="en-US" dirty="0"/>
              <a:t>Must be a monetary donation of at least $500 from foundations or corporations that haven written policies restricting donations to only 501(c)(3) organizations.</a:t>
            </a:r>
          </a:p>
          <a:p>
            <a:r>
              <a:rPr lang="en-US" dirty="0"/>
              <a:t>Donations from individuals or businesses that are not corporations do not qualify.</a:t>
            </a:r>
          </a:p>
          <a:p>
            <a:r>
              <a:rPr lang="en-US" dirty="0"/>
              <a:t>Donations received through the Lodge Assistance Grant program do not count toward recognition levels or for determining per capita.</a:t>
            </a:r>
          </a:p>
          <a:p>
            <a:endParaRPr lang="en-US" dirty="0"/>
          </a:p>
        </p:txBody>
      </p:sp>
    </p:spTree>
    <p:extLst>
      <p:ext uri="{BB962C8B-B14F-4D97-AF65-F5344CB8AC3E}">
        <p14:creationId xmlns:p14="http://schemas.microsoft.com/office/powerpoint/2010/main" val="408269228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Applying for Lodge Assistance Grants</a:t>
            </a:r>
          </a:p>
        </p:txBody>
      </p:sp>
      <p:sp>
        <p:nvSpPr>
          <p:cNvPr id="3" name="Content Placeholder 2"/>
          <p:cNvSpPr>
            <a:spLocks noGrp="1"/>
          </p:cNvSpPr>
          <p:nvPr>
            <p:ph idx="1"/>
          </p:nvPr>
        </p:nvSpPr>
        <p:spPr/>
        <p:txBody>
          <a:bodyPr/>
          <a:lstStyle/>
          <a:p>
            <a:r>
              <a:rPr lang="en-US" dirty="0"/>
              <a:t>Funds may not be used to donate to other organizations, to repair, build or renovate Lodge buildings or to benefit only Elks and their families. </a:t>
            </a:r>
          </a:p>
          <a:p>
            <a:r>
              <a:rPr lang="en-US" b="1" dirty="0"/>
              <a:t>Contact the </a:t>
            </a:r>
            <a:r>
              <a:rPr lang="en-US" b="1" dirty="0">
                <a:hlinkClick r:id="rId2"/>
              </a:rPr>
              <a:t>ENF Programs Department</a:t>
            </a:r>
            <a:r>
              <a:rPr lang="en-US" b="1" dirty="0"/>
              <a:t> for guidelines and to receive the LAG application. To ensure compliance, discuss the application with the ENF before applying!</a:t>
            </a:r>
          </a:p>
          <a:p>
            <a:endParaRPr lang="en-US" dirty="0"/>
          </a:p>
        </p:txBody>
      </p:sp>
    </p:spTree>
    <p:extLst>
      <p:ext uri="{BB962C8B-B14F-4D97-AF65-F5344CB8AC3E}">
        <p14:creationId xmlns:p14="http://schemas.microsoft.com/office/powerpoint/2010/main" val="346084236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a:t>Help Available!</a:t>
            </a:r>
          </a:p>
        </p:txBody>
      </p:sp>
      <p:sp>
        <p:nvSpPr>
          <p:cNvPr id="40963" name="Content Placeholder 2"/>
          <p:cNvSpPr>
            <a:spLocks noGrp="1"/>
          </p:cNvSpPr>
          <p:nvPr>
            <p:ph idx="1"/>
          </p:nvPr>
        </p:nvSpPr>
        <p:spPr/>
        <p:txBody>
          <a:bodyPr/>
          <a:lstStyle/>
          <a:p>
            <a:pPr eaLnBrk="1" hangingPunct="1">
              <a:buFont typeface="Wingdings" pitchFamily="2" charset="2"/>
              <a:buChar char="Ø"/>
            </a:pPr>
            <a:r>
              <a:rPr lang="en-US" dirty="0"/>
              <a:t>Find tips and resources to help you put together a great project at </a:t>
            </a:r>
            <a:r>
              <a:rPr lang="en-US" i="1" dirty="0">
                <a:hlinkClick r:id="rId3"/>
              </a:rPr>
              <a:t>www.elks.org/enf/cip</a:t>
            </a:r>
            <a:endParaRPr lang="en-US" dirty="0"/>
          </a:p>
          <a:p>
            <a:pPr eaLnBrk="1" hangingPunct="1">
              <a:buFont typeface="Wingdings" pitchFamily="2" charset="2"/>
              <a:buChar char="Ø"/>
            </a:pPr>
            <a:r>
              <a:rPr lang="en-US" dirty="0"/>
              <a:t>ENF Grants Coordinator position allows increased access to grant applications. </a:t>
            </a:r>
          </a:p>
          <a:p>
            <a:pPr eaLnBrk="1" hangingPunct="1">
              <a:buFont typeface="Wingdings" pitchFamily="2" charset="2"/>
              <a:buChar char="Ø"/>
            </a:pPr>
            <a:r>
              <a:rPr lang="en-US" dirty="0"/>
              <a:t>For up-to-date CIP information, visit the CIP News page, </a:t>
            </a:r>
            <a:r>
              <a:rPr lang="en-US" dirty="0">
                <a:hlinkClick r:id="rId4"/>
              </a:rPr>
              <a:t>www.elks.org/cip/cipcentral</a:t>
            </a:r>
            <a:endParaRPr lang="en-US" dirty="0"/>
          </a:p>
          <a:p>
            <a:pPr marL="0" indent="0" eaLnBrk="1" hangingPunct="1">
              <a:buNone/>
            </a:pPr>
            <a:endParaRPr lang="en-US" dirty="0"/>
          </a:p>
        </p:txBody>
      </p:sp>
    </p:spTree>
    <p:extLst>
      <p:ext uri="{BB962C8B-B14F-4D97-AF65-F5344CB8AC3E}">
        <p14:creationId xmlns:p14="http://schemas.microsoft.com/office/powerpoint/2010/main" val="393102271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r" eaLnBrk="1" hangingPunct="1"/>
            <a:r>
              <a:rPr lang="en-US" sz="4000" dirty="0"/>
              <a:t>Questions?</a:t>
            </a:r>
          </a:p>
        </p:txBody>
      </p:sp>
      <p:sp>
        <p:nvSpPr>
          <p:cNvPr id="138244" name="Rectangle 4"/>
          <p:cNvSpPr>
            <a:spLocks noGrp="1" noChangeArrowheads="1"/>
          </p:cNvSpPr>
          <p:nvPr>
            <p:ph type="body" idx="1"/>
          </p:nvPr>
        </p:nvSpPr>
        <p:spPr/>
        <p:txBody>
          <a:bodyPr/>
          <a:lstStyle/>
          <a:p>
            <a:pPr marL="0" indent="0" eaLnBrk="1" hangingPunct="1">
              <a:buFontTx/>
              <a:buNone/>
              <a:defRPr/>
            </a:pPr>
            <a:r>
              <a:rPr lang="en-US" sz="3600" b="1" dirty="0">
                <a:solidFill>
                  <a:schemeClr val="tx2">
                    <a:lumMod val="65000"/>
                    <a:lumOff val="35000"/>
                  </a:schemeClr>
                </a:solidFill>
              </a:rPr>
              <a:t>Need more help? Contact the Elks National Foundation. We’ll help you turn your idea into a great project!</a:t>
            </a:r>
          </a:p>
          <a:p>
            <a:pPr lvl="1" eaLnBrk="1" hangingPunct="1">
              <a:buFontTx/>
              <a:buNone/>
              <a:defRPr/>
            </a:pPr>
            <a:r>
              <a:rPr lang="en-US" sz="4400" b="1" dirty="0">
                <a:solidFill>
                  <a:schemeClr val="tx2">
                    <a:lumMod val="65000"/>
                    <a:lumOff val="35000"/>
                  </a:schemeClr>
                </a:solidFill>
                <a:sym typeface="Wingdings 2" pitchFamily="18" charset="2"/>
              </a:rPr>
              <a:t>	</a:t>
            </a:r>
            <a:r>
              <a:rPr lang="en-US" sz="4000" b="1" dirty="0">
                <a:solidFill>
                  <a:schemeClr val="tx2">
                    <a:lumMod val="65000"/>
                    <a:lumOff val="35000"/>
                  </a:schemeClr>
                </a:solidFill>
              </a:rPr>
              <a:t>773/755-4730</a:t>
            </a:r>
          </a:p>
          <a:p>
            <a:pPr lvl="1" eaLnBrk="1" hangingPunct="1">
              <a:buFontTx/>
              <a:buNone/>
              <a:defRPr/>
            </a:pPr>
            <a:r>
              <a:rPr lang="en-US" sz="4400" b="1" dirty="0">
                <a:solidFill>
                  <a:schemeClr val="tx2">
                    <a:lumMod val="65000"/>
                    <a:lumOff val="35000"/>
                  </a:schemeClr>
                </a:solidFill>
                <a:sym typeface="Wingdings" pitchFamily="2" charset="2"/>
              </a:rPr>
              <a:t>	</a:t>
            </a:r>
            <a:r>
              <a:rPr lang="en-US" sz="4000" b="1" i="1" dirty="0">
                <a:solidFill>
                  <a:schemeClr val="tx2">
                    <a:lumMod val="65000"/>
                    <a:lumOff val="35000"/>
                  </a:schemeClr>
                </a:solidFill>
              </a:rPr>
              <a:t>ENFPrograms@elks.org</a:t>
            </a:r>
            <a:r>
              <a:rPr lang="en-US" sz="4400" b="1" i="1" dirty="0">
                <a:solidFill>
                  <a:schemeClr val="tx2">
                    <a:lumMod val="65000"/>
                    <a:lumOff val="35000"/>
                  </a:schemeClr>
                </a:solidFill>
              </a:rPr>
              <a:t> </a:t>
            </a:r>
          </a:p>
          <a:p>
            <a:pPr eaLnBrk="1" hangingPunct="1">
              <a:buFontTx/>
              <a:buNone/>
              <a:defRPr/>
            </a:pPr>
            <a:endParaRPr lang="en-US" sz="4400" b="1" i="1" dirty="0">
              <a:solidFill>
                <a:schemeClr val="tx2">
                  <a:lumMod val="65000"/>
                  <a:lumOff val="35000"/>
                </a:schemeClr>
              </a:solidFill>
            </a:endParaRPr>
          </a:p>
        </p:txBody>
      </p:sp>
    </p:spTree>
    <p:extLst>
      <p:ext uri="{BB962C8B-B14F-4D97-AF65-F5344CB8AC3E}">
        <p14:creationId xmlns:p14="http://schemas.microsoft.com/office/powerpoint/2010/main" val="4165008910"/>
      </p:ext>
    </p:extLst>
  </p:cSld>
  <p:clrMapOvr>
    <a:masterClrMapping/>
  </p:clrMapOvr>
</p:sld>
</file>

<file path=ppt/theme/theme1.xml><?xml version="1.0" encoding="utf-8"?>
<a:theme xmlns:a="http://schemas.openxmlformats.org/drawingml/2006/main" name="Program Relations Presentation">
  <a:themeElements>
    <a:clrScheme name="Program Relations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ogram Relations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gram Relations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gram Relations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gram Relations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gram Relations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gram Relations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gram Relations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gram Relations Present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gram Relations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gram Relations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gram Relations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gram Relations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gram Relations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ENF Template2</Template>
  <TotalTime>1330</TotalTime>
  <Words>1770</Words>
  <Application>Microsoft Office PowerPoint</Application>
  <PresentationFormat>On-screen Show (4:3)</PresentationFormat>
  <Paragraphs>204</Paragraphs>
  <Slides>29</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Times New Roman</vt:lpstr>
      <vt:lpstr>Verdana, Arial, Helv</vt:lpstr>
      <vt:lpstr>Wingdings</vt:lpstr>
      <vt:lpstr>Wingdings 2</vt:lpstr>
      <vt:lpstr>Program Relations Presentation</vt:lpstr>
      <vt:lpstr>NEYLAND STADIUM TOUR</vt:lpstr>
      <vt:lpstr>ELKS NATIONAL FOUNDATION</vt:lpstr>
      <vt:lpstr>What is ENF???</vt:lpstr>
      <vt:lpstr>How the ENF Works</vt:lpstr>
      <vt:lpstr>2015 – 2016 Year</vt:lpstr>
      <vt:lpstr>Tennessee Received:</vt:lpstr>
      <vt:lpstr>Total Return on Investment</vt:lpstr>
      <vt:lpstr>2017 – 2018 Year</vt:lpstr>
      <vt:lpstr>Where does it GO??</vt:lpstr>
      <vt:lpstr>Getting ENF Grant Money</vt:lpstr>
      <vt:lpstr>Community Investments Program </vt:lpstr>
      <vt:lpstr>FREEDOM GRANTS</vt:lpstr>
      <vt:lpstr>FREEDOM GRANT cont.</vt:lpstr>
      <vt:lpstr>Grant Basics</vt:lpstr>
      <vt:lpstr>CIP Grant Restrictions</vt:lpstr>
      <vt:lpstr>ENF Grant Coordinators</vt:lpstr>
      <vt:lpstr>2017-18 Gratitude Grants: The Basics</vt:lpstr>
      <vt:lpstr>Gratitude Grants—Consider This</vt:lpstr>
      <vt:lpstr>2017-18 Beacon Grants: The Basics</vt:lpstr>
      <vt:lpstr>Beacon Grants—The Requirements</vt:lpstr>
      <vt:lpstr>Beacon Grants—Consider This</vt:lpstr>
      <vt:lpstr>2017-18 Promise Grants: The Basics</vt:lpstr>
      <vt:lpstr>Promise Grants—The Requirements</vt:lpstr>
      <vt:lpstr>Promise Grants—Consider This</vt:lpstr>
      <vt:lpstr>Lodge Assistance Grants</vt:lpstr>
      <vt:lpstr>Lodge Assistance Grants</vt:lpstr>
      <vt:lpstr>Applying for Lodge Assistance Grants</vt:lpstr>
      <vt:lpstr>Help Available!</vt:lpstr>
      <vt:lpstr>Questions?</vt:lpstr>
    </vt:vector>
  </TitlesOfParts>
  <Company>B.P.O. Elks of U.S.A.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O Kelley</dc:creator>
  <cp:lastModifiedBy>Nick McBride</cp:lastModifiedBy>
  <cp:revision>62</cp:revision>
  <cp:lastPrinted>2017-03-02T13:25:42Z</cp:lastPrinted>
  <dcterms:created xsi:type="dcterms:W3CDTF">2013-03-06T17:01:43Z</dcterms:created>
  <dcterms:modified xsi:type="dcterms:W3CDTF">2017-03-04T18:02:40Z</dcterms:modified>
</cp:coreProperties>
</file>