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2"/>
    <p:sldMasterId id="2147483652" r:id="rId3"/>
  </p:sldMasterIdLst>
  <p:notesMasterIdLst>
    <p:notesMasterId r:id="rId12"/>
  </p:notesMasterIdLst>
  <p:handoutMasterIdLst>
    <p:handoutMasterId r:id="rId1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9342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41" d="100"/>
          <a:sy n="41" d="100"/>
        </p:scale>
        <p:origin x="3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0" d="100"/>
          <a:sy n="30" d="100"/>
        </p:scale>
        <p:origin x="-1188" y="-90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69257950530041E-2"/>
          <c:y val="2.9569892473118285E-2"/>
          <c:w val="0.92932862190812737"/>
          <c:h val="0.80376344086021489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93436360"/>
        <c:axId val="293430872"/>
      </c:barChart>
      <c:catAx>
        <c:axId val="293436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>
                <a:solidFill>
                  <a:schemeClr val="tx2">
                    <a:lumMod val="20000"/>
                    <a:lumOff val="80000"/>
                  </a:schemeClr>
                </a:solidFill>
              </a:defRPr>
            </a:pPr>
            <a:endParaRPr lang="en-US"/>
          </a:p>
        </c:txPr>
        <c:crossAx val="2934308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93430872"/>
        <c:scaling>
          <c:orientation val="minMax"/>
        </c:scaling>
        <c:delete val="1"/>
        <c:axPos val="l"/>
        <c:majorGridlines>
          <c:spPr>
            <a:ln>
              <a:solidFill>
                <a:srgbClr val="B4DCFF">
                  <a:alpha val="33000"/>
                </a:srgbClr>
              </a:solidFill>
            </a:ln>
          </c:spPr>
        </c:majorGridlines>
        <c:numFmt formatCode="&quot;$&quot;#,##0_);[Red]\(&quot;$&quot;#,##0\)" sourceLinked="1"/>
        <c:majorTickMark val="out"/>
        <c:minorTickMark val="none"/>
        <c:tickLblPos val="none"/>
        <c:crossAx val="293436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itchFamily="34" charset="0"/>
              </a:defRPr>
            </a:lvl1pPr>
          </a:lstStyle>
          <a:p>
            <a:fld id="{F744A253-989C-4410-98B9-5F8BE7A428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285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itchFamily="34" charset="0"/>
              </a:defRPr>
            </a:lvl1pPr>
          </a:lstStyle>
          <a:p>
            <a:fld id="{DD8F4627-2707-4DB5-8669-6EBF4F62B2F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46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5C5509-6C37-45A0-866A-CC7BF1AA2985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4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6659C0-0467-4B88-9222-DD5005F7C326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0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0" y="381000"/>
            <a:ext cx="6324600" cy="1470025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1981200"/>
            <a:ext cx="6324600" cy="685800"/>
          </a:xfrm>
        </p:spPr>
        <p:txBody>
          <a:bodyPr/>
          <a:lstStyle>
            <a:lvl1pPr marL="0" indent="0">
              <a:buFontTx/>
              <a:buNone/>
              <a:defRPr sz="2200" b="1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0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sz="10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sz="10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9333A0C7-CA8C-428A-A000-772CDA8202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BD71B-5F68-4B44-8D8D-AFF228E0BB4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8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06900"/>
            <a:ext cx="651351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2906713"/>
            <a:ext cx="681831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F9AE1-0A61-4BDF-821D-B0225C93182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2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2819400"/>
            <a:ext cx="3314700" cy="3306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819400"/>
            <a:ext cx="3314700" cy="3306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2F748-50D7-4A0F-BF9E-70B5597497B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3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162800" cy="9604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798638"/>
            <a:ext cx="3352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438399"/>
            <a:ext cx="3352800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1798638"/>
            <a:ext cx="3581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400" y="2438399"/>
            <a:ext cx="3581400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886D9-F381-4D54-B0D9-64C2331C977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1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2DB4E-09EC-4E34-9B01-51D6C5863FF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5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E1B94-2497-402B-9239-9411C01155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3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C5342-26BF-41F8-B44F-CC3BA80F745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87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62200" y="1219200"/>
            <a:ext cx="5486400" cy="3508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622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0D033-A4E3-4E0A-A198-D5BF9F8005C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5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8EE82-D6E8-44C8-B704-B48E06D5EE5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00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1350" y="1676400"/>
            <a:ext cx="1695450" cy="4449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1676400"/>
            <a:ext cx="4933950" cy="4449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B73E5-FE81-49B3-BCF4-900ACCEF300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22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130425"/>
            <a:ext cx="7010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F809E-3538-4145-B31F-598CF4EA97B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32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FE31B-3A08-4166-9323-9F44B513F3E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08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4406900"/>
            <a:ext cx="71231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599" y="2906713"/>
            <a:ext cx="712311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03763-24BE-45E9-9B1D-FB788DBEF2A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175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2819400"/>
            <a:ext cx="3467100" cy="312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819400"/>
            <a:ext cx="3467100" cy="312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C52A7-B01F-44CE-94F5-B44E7FC5221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79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2FC451-DDF1-4431-8632-2EC42FCDB0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35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07EE9-852D-40C6-ABAD-F272D873A84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38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ED3A1-39EA-4D66-95E1-E89C1E8A077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96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9477B-7E3A-4DAC-8BC9-EBF9A267681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937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9201"/>
            <a:ext cx="5486400" cy="3508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EE36C5-56E0-4AEB-A109-CA8A9F09119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26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E5184-81CE-4B59-BC54-B895C61A928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139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550" y="1676400"/>
            <a:ext cx="1771650" cy="4267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1676400"/>
            <a:ext cx="5162550" cy="4267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9E048-A57F-4BDD-85E2-AD32981C0F0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84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676400"/>
            <a:ext cx="7086600" cy="8842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752600" y="2819400"/>
            <a:ext cx="7086600" cy="3124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83B37A3-B3C4-4AC3-9618-E745FEFF217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66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1676400"/>
            <a:ext cx="67818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2819400"/>
            <a:ext cx="6781800" cy="330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latin typeface="+mn-lt"/>
              </a:defRPr>
            </a:lvl1pPr>
          </a:lstStyle>
          <a:p>
            <a:fld id="{030243C8-5958-4F94-B8CD-B5189816A4C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1676400"/>
            <a:ext cx="70866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2819400"/>
            <a:ext cx="7086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fld id="{11FA16B7-BE65-4E1F-A6E1-9926D0B87AF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>
              <a:lumMod val="20000"/>
              <a:lumOff val="80000"/>
            </a:schemeClr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>
              <a:lumMod val="20000"/>
              <a:lumOff val="80000"/>
            </a:schemeClr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>
              <a:lumMod val="20000"/>
              <a:lumOff val="80000"/>
            </a:schemeClr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>
              <a:lumMod val="20000"/>
              <a:lumOff val="80000"/>
            </a:schemeClr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Mibno3@aol.com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</a:rPr>
              <a:t>LODGE SECRETARY</a:t>
            </a:r>
            <a:r>
              <a:rPr lang="en-US" sz="3000" dirty="0" smtClean="0"/>
              <a:t>	</a:t>
            </a:r>
            <a:endParaRPr lang="en-US" sz="3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1864472"/>
            <a:ext cx="6324600" cy="3733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000" dirty="0" smtClean="0">
                <a:solidFill>
                  <a:schemeClr val="bg1"/>
                </a:solidFill>
              </a:rPr>
              <a:t>Definition- a person whose work consists of supporting management with a variety of projects, communication and organizational skills.  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45141"/>
            <a:ext cx="70866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Required Duties -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828800" y="1676400"/>
            <a:ext cx="6781800" cy="4876800"/>
          </a:xfrm>
        </p:spPr>
        <p:txBody>
          <a:bodyPr/>
          <a:lstStyle/>
          <a:p>
            <a:pPr>
              <a:lnSpc>
                <a:spcPts val="3000"/>
              </a:lnSpc>
              <a:spcBef>
                <a:spcPct val="0"/>
              </a:spcBef>
              <a:spcAft>
                <a:spcPts val="1000"/>
              </a:spcAft>
            </a:pPr>
            <a:r>
              <a:rPr kumimoji="1" lang="en-US" sz="2200" b="1" dirty="0" smtClean="0">
                <a:solidFill>
                  <a:schemeClr val="bg1"/>
                </a:solidFill>
              </a:rPr>
              <a:t>Keep minutes of Lodge meetings</a:t>
            </a:r>
            <a:endParaRPr kumimoji="1" lang="en-US" sz="2200" b="1" dirty="0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  <a:spcBef>
                <a:spcPct val="0"/>
              </a:spcBef>
              <a:spcAft>
                <a:spcPts val="1000"/>
              </a:spcAft>
            </a:pPr>
            <a:r>
              <a:rPr kumimoji="1" lang="en-US" sz="2200" b="1" dirty="0" smtClean="0">
                <a:solidFill>
                  <a:schemeClr val="bg1"/>
                </a:solidFill>
              </a:rPr>
              <a:t>Maintain all bulletin boards (notices and posters)</a:t>
            </a:r>
            <a:endParaRPr kumimoji="1" lang="en-US" sz="2200" b="1" dirty="0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  <a:spcBef>
                <a:spcPct val="0"/>
              </a:spcBef>
              <a:spcAft>
                <a:spcPts val="1000"/>
              </a:spcAft>
            </a:pPr>
            <a:r>
              <a:rPr kumimoji="1" lang="en-US" sz="2200" b="1" dirty="0" smtClean="0">
                <a:solidFill>
                  <a:schemeClr val="bg1"/>
                </a:solidFill>
              </a:rPr>
              <a:t>Receive all monies due the Lodge from all accounts, then turn over to the treasurer</a:t>
            </a:r>
            <a:endParaRPr kumimoji="1" lang="en-US" sz="2200" b="1" dirty="0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  <a:spcBef>
                <a:spcPct val="0"/>
              </a:spcBef>
              <a:spcAft>
                <a:spcPts val="1000"/>
              </a:spcAft>
            </a:pPr>
            <a:r>
              <a:rPr kumimoji="1" lang="en-US" sz="2200" b="1" dirty="0" smtClean="0">
                <a:solidFill>
                  <a:schemeClr val="bg1"/>
                </a:solidFill>
              </a:rPr>
              <a:t>Assist the Lodge Auditing committee in preparing annual budget</a:t>
            </a:r>
            <a:endParaRPr kumimoji="1" lang="en-US" sz="2200" b="1" dirty="0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  <a:spcBef>
                <a:spcPct val="0"/>
              </a:spcBef>
              <a:spcAft>
                <a:spcPts val="1000"/>
              </a:spcAft>
            </a:pPr>
            <a:r>
              <a:rPr kumimoji="1" lang="en-US" sz="2200" b="1" dirty="0" smtClean="0">
                <a:solidFill>
                  <a:schemeClr val="bg1"/>
                </a:solidFill>
              </a:rPr>
              <a:t>Arrange and/or order all Lodge supplies</a:t>
            </a:r>
            <a:endParaRPr kumimoji="1" lang="en-US" sz="2200" b="1" dirty="0">
              <a:solidFill>
                <a:schemeClr val="bg1"/>
              </a:solidFill>
            </a:endParaRPr>
          </a:p>
          <a:p>
            <a:pPr>
              <a:lnSpc>
                <a:spcPts val="3000"/>
              </a:lnSpc>
              <a:spcBef>
                <a:spcPct val="0"/>
              </a:spcBef>
              <a:spcAft>
                <a:spcPts val="1000"/>
              </a:spcAft>
            </a:pPr>
            <a:r>
              <a:rPr kumimoji="1" lang="en-US" sz="2200" b="1" dirty="0" smtClean="0">
                <a:solidFill>
                  <a:schemeClr val="bg1"/>
                </a:solidFill>
              </a:rPr>
              <a:t>Attend to all correspondence subject to the approval of the Exalted Ruler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7086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Required Duties (cont.)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5629" y="1600200"/>
            <a:ext cx="6781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Apply for contests and awards to deserving members.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Notify the appropriate personnel of required license renewals, government reports and inspection dates.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Supervise and enter all charitable/community services in the charitable portion of CLMS.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Attend all District and State Association meetings.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Notify all members of all committees and appointments.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Supply the Lapsation Committee with a delinquent list monthly.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Report to Grand Secretary each expulsion or suspension.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Perform all duties in connection with the Local Lodge Forums or courts.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And if this is not enough – any duties approved by your Lodge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Voucher System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9" name="Object 28"/>
          <p:cNvGraphicFramePr>
            <a:graphicFrameLocks noChangeAspect="1"/>
          </p:cNvGraphicFramePr>
          <p:nvPr/>
        </p:nvGraphicFramePr>
        <p:xfrm>
          <a:off x="1422400" y="3403600"/>
          <a:ext cx="2289175" cy="302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1200" y="2549752"/>
            <a:ext cx="5486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Used to account for checks to be written by the treasurer with the approval of the secretary and another member of the Board of Directors.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Some bills need to be split up amongst different accounting line numbers: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For example an electric bill is $1200.00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Lodge –  10% = $120.00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Kitchen – 25% = $300.00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u="sng" dirty="0" smtClean="0">
                <a:solidFill>
                  <a:schemeClr val="bg1"/>
                </a:solidFill>
              </a:rPr>
              <a:t>Club   - 	 65% = $780.00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Total 	100% = 1200.00</a:t>
            </a:r>
          </a:p>
          <a:p>
            <a:endParaRPr lang="en-US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 THE FIRST MONTH OF OFFICE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Need to close out CLMS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Start preparing reports to send to accountants for 990’s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Send Letter to State Sponsor to ask for a compilation for past year.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Change Officers and committee chairs and members in CLMS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Send a copy of Officers and Committee members to TEA Secretary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Assist the Exalted Ruler in getting budget ready for approval at 2</a:t>
            </a:r>
            <a:r>
              <a:rPr lang="en-US" baseline="30000" dirty="0" smtClean="0">
                <a:solidFill>
                  <a:schemeClr val="bg1"/>
                </a:solidFill>
              </a:rPr>
              <a:t>nd</a:t>
            </a:r>
            <a:r>
              <a:rPr lang="en-US" dirty="0" smtClean="0">
                <a:solidFill>
                  <a:schemeClr val="bg1"/>
                </a:solidFill>
              </a:rPr>
              <a:t> meeting in April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FIRST MONTH IN MEETING (CONT)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2667000"/>
            <a:ext cx="6324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Attend State Convention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Pay Grand Lodge Assessment Fees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Pay State Association Fees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Update Delinquent list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MOST HELPFUL MANUALS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819400"/>
            <a:ext cx="541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Grand Lodge Statutes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Manual for the Secretary of an Elks Lodge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Auditing and Accounting Manual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Guide to the Courts of the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All Manuals located at Elks.org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5000" y="58674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You may reach me at </a:t>
            </a:r>
            <a:r>
              <a:rPr lang="en-US" dirty="0" smtClean="0">
                <a:solidFill>
                  <a:schemeClr val="bg1"/>
                </a:solidFill>
                <a:hlinkClick r:id="rId2"/>
              </a:rPr>
              <a:t>Mibno3@aol.com</a:t>
            </a:r>
            <a:r>
              <a:rPr lang="en-US" dirty="0" smtClean="0">
                <a:solidFill>
                  <a:schemeClr val="bg1"/>
                </a:solidFill>
              </a:rPr>
              <a:t> or (615) 495-3291.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Questions????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560638"/>
            <a:ext cx="3809999" cy="3535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17531">
  <a:themeElements>
    <a:clrScheme name="Blue Strands Design Template 4">
      <a:dk1>
        <a:srgbClr val="3366CC"/>
      </a:dk1>
      <a:lt1>
        <a:srgbClr val="FFFFFF"/>
      </a:lt1>
      <a:dk2>
        <a:srgbClr val="66CCFF"/>
      </a:dk2>
      <a:lt2>
        <a:srgbClr val="808080"/>
      </a:lt2>
      <a:accent1>
        <a:srgbClr val="B4DCFF"/>
      </a:accent1>
      <a:accent2>
        <a:srgbClr val="CCCCFF"/>
      </a:accent2>
      <a:accent3>
        <a:srgbClr val="FFFFFF"/>
      </a:accent3>
      <a:accent4>
        <a:srgbClr val="2A56AE"/>
      </a:accent4>
      <a:accent5>
        <a:srgbClr val="D6EBFF"/>
      </a:accent5>
      <a:accent6>
        <a:srgbClr val="B9B9E7"/>
      </a:accent6>
      <a:hlink>
        <a:srgbClr val="3333CC"/>
      </a:hlink>
      <a:folHlink>
        <a:srgbClr val="AF67FF"/>
      </a:folHlink>
    </a:clrScheme>
    <a:fontScheme name="Blue Strand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Strands Design Template 1">
        <a:dk1>
          <a:srgbClr val="0099FF"/>
        </a:dk1>
        <a:lt1>
          <a:srgbClr val="FFFFFF"/>
        </a:lt1>
        <a:dk2>
          <a:srgbClr val="0099FF"/>
        </a:dk2>
        <a:lt2>
          <a:srgbClr val="808080"/>
        </a:lt2>
        <a:accent1>
          <a:srgbClr val="B9D6E5"/>
        </a:accent1>
        <a:accent2>
          <a:srgbClr val="333399"/>
        </a:accent2>
        <a:accent3>
          <a:srgbClr val="FFFFFF"/>
        </a:accent3>
        <a:accent4>
          <a:srgbClr val="0082DA"/>
        </a:accent4>
        <a:accent5>
          <a:srgbClr val="D9E8F0"/>
        </a:accent5>
        <a:accent6>
          <a:srgbClr val="2D2D8A"/>
        </a:accent6>
        <a:hlink>
          <a:srgbClr val="3366CC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2">
        <a:dk1>
          <a:srgbClr val="808080"/>
        </a:dk1>
        <a:lt1>
          <a:srgbClr val="FFFFFF"/>
        </a:lt1>
        <a:dk2>
          <a:srgbClr val="0066CC"/>
        </a:dk2>
        <a:lt2>
          <a:srgbClr val="969696"/>
        </a:lt2>
        <a:accent1>
          <a:srgbClr val="DDDDDD"/>
        </a:accent1>
        <a:accent2>
          <a:srgbClr val="33CCFF"/>
        </a:accent2>
        <a:accent3>
          <a:srgbClr val="FFFFFF"/>
        </a:accent3>
        <a:accent4>
          <a:srgbClr val="6C6C6C"/>
        </a:accent4>
        <a:accent5>
          <a:srgbClr val="EBEBEB"/>
        </a:accent5>
        <a:accent6>
          <a:srgbClr val="2DB9E7"/>
        </a:accent6>
        <a:hlink>
          <a:srgbClr val="CC33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3">
        <a:dk1>
          <a:srgbClr val="5F5F5F"/>
        </a:dk1>
        <a:lt1>
          <a:srgbClr val="DEF6F1"/>
        </a:lt1>
        <a:dk2>
          <a:srgbClr val="B2B2B2"/>
        </a:dk2>
        <a:lt2>
          <a:srgbClr val="969696"/>
        </a:lt2>
        <a:accent1>
          <a:srgbClr val="E6E6E6"/>
        </a:accent1>
        <a:accent2>
          <a:srgbClr val="8DC6FF"/>
        </a:accent2>
        <a:accent3>
          <a:srgbClr val="ECFAF7"/>
        </a:accent3>
        <a:accent4>
          <a:srgbClr val="505050"/>
        </a:accent4>
        <a:accent5>
          <a:srgbClr val="F0F0F0"/>
        </a:accent5>
        <a:accent6>
          <a:srgbClr val="7FB3E7"/>
        </a:accent6>
        <a:hlink>
          <a:srgbClr val="0066CC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4">
        <a:dk1>
          <a:srgbClr val="3366CC"/>
        </a:dk1>
        <a:lt1>
          <a:srgbClr val="FFFFFF"/>
        </a:lt1>
        <a:dk2>
          <a:srgbClr val="66CCFF"/>
        </a:dk2>
        <a:lt2>
          <a:srgbClr val="808080"/>
        </a:lt2>
        <a:accent1>
          <a:srgbClr val="B4DCFF"/>
        </a:accent1>
        <a:accent2>
          <a:srgbClr val="CCCCFF"/>
        </a:accent2>
        <a:accent3>
          <a:srgbClr val="FFFFFF"/>
        </a:accent3>
        <a:accent4>
          <a:srgbClr val="2A56AE"/>
        </a:accent4>
        <a:accent5>
          <a:srgbClr val="D6EB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5">
        <a:dk1>
          <a:srgbClr val="808080"/>
        </a:dk1>
        <a:lt1>
          <a:srgbClr val="FFFFD9"/>
        </a:lt1>
        <a:dk2>
          <a:srgbClr val="3366CC"/>
        </a:dk2>
        <a:lt2>
          <a:srgbClr val="777777"/>
        </a:lt2>
        <a:accent1>
          <a:srgbClr val="EBEECA"/>
        </a:accent1>
        <a:accent2>
          <a:srgbClr val="99CCFF"/>
        </a:accent2>
        <a:accent3>
          <a:srgbClr val="FFFFE9"/>
        </a:accent3>
        <a:accent4>
          <a:srgbClr val="6C6C6C"/>
        </a:accent4>
        <a:accent5>
          <a:srgbClr val="F3F5E1"/>
        </a:accent5>
        <a:accent6>
          <a:srgbClr val="8AB9E7"/>
        </a:accent6>
        <a:hlink>
          <a:srgbClr val="2901BB"/>
        </a:hlink>
        <a:folHlink>
          <a:srgbClr val="FF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6">
        <a:dk1>
          <a:srgbClr val="3366CC"/>
        </a:dk1>
        <a:lt1>
          <a:srgbClr val="008080"/>
        </a:lt1>
        <a:dk2>
          <a:srgbClr val="3399FF"/>
        </a:dk2>
        <a:lt2>
          <a:srgbClr val="005A58"/>
        </a:lt2>
        <a:accent1>
          <a:srgbClr val="8BC2FF"/>
        </a:accent1>
        <a:accent2>
          <a:srgbClr val="FFFFCC"/>
        </a:accent2>
        <a:accent3>
          <a:srgbClr val="AAC0C0"/>
        </a:accent3>
        <a:accent4>
          <a:srgbClr val="2A56AE"/>
        </a:accent4>
        <a:accent5>
          <a:srgbClr val="C4DDFF"/>
        </a:accent5>
        <a:accent6>
          <a:srgbClr val="E7E7B9"/>
        </a:accent6>
        <a:hlink>
          <a:srgbClr val="990000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7">
        <a:dk1>
          <a:srgbClr val="666666"/>
        </a:dk1>
        <a:lt1>
          <a:srgbClr val="666699"/>
        </a:lt1>
        <a:dk2>
          <a:srgbClr val="99CCFF"/>
        </a:dk2>
        <a:lt2>
          <a:srgbClr val="3E3E5C"/>
        </a:lt2>
        <a:accent1>
          <a:srgbClr val="D2D2D2"/>
        </a:accent1>
        <a:accent2>
          <a:srgbClr val="8DC6FF"/>
        </a:accent2>
        <a:accent3>
          <a:srgbClr val="B8B8CA"/>
        </a:accent3>
        <a:accent4>
          <a:srgbClr val="565656"/>
        </a:accent4>
        <a:accent5>
          <a:srgbClr val="E5E5E5"/>
        </a:accent5>
        <a:accent6>
          <a:srgbClr val="7FB3E7"/>
        </a:accent6>
        <a:hlink>
          <a:srgbClr val="0066FF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8">
        <a:dk1>
          <a:srgbClr val="5C1F00"/>
        </a:dk1>
        <a:lt1>
          <a:srgbClr val="9C3408"/>
        </a:lt1>
        <a:dk2>
          <a:srgbClr val="800000"/>
        </a:dk2>
        <a:lt2>
          <a:srgbClr val="73BCFF"/>
        </a:lt2>
        <a:accent1>
          <a:srgbClr val="D99965"/>
        </a:accent1>
        <a:accent2>
          <a:srgbClr val="3366CC"/>
        </a:accent2>
        <a:accent3>
          <a:srgbClr val="C0AAAA"/>
        </a:accent3>
        <a:accent4>
          <a:srgbClr val="852B06"/>
        </a:accent4>
        <a:accent5>
          <a:srgbClr val="E9CAB8"/>
        </a:accent5>
        <a:accent6>
          <a:srgbClr val="2D5CB9"/>
        </a:accent6>
        <a:hlink>
          <a:srgbClr val="D3EBFF"/>
        </a:hlink>
        <a:folHlink>
          <a:srgbClr val="FED3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rands Design Template 9">
        <a:dk1>
          <a:srgbClr val="336699"/>
        </a:dk1>
        <a:lt1>
          <a:srgbClr val="1270AA"/>
        </a:lt1>
        <a:dk2>
          <a:srgbClr val="000000"/>
        </a:dk2>
        <a:lt2>
          <a:srgbClr val="66CCFF"/>
        </a:lt2>
        <a:accent1>
          <a:srgbClr val="AAE1FA"/>
        </a:accent1>
        <a:accent2>
          <a:srgbClr val="0033CC"/>
        </a:accent2>
        <a:accent3>
          <a:srgbClr val="AAAAAA"/>
        </a:accent3>
        <a:accent4>
          <a:srgbClr val="0E5F91"/>
        </a:accent4>
        <a:accent5>
          <a:srgbClr val="D2EEFC"/>
        </a:accent5>
        <a:accent6>
          <a:srgbClr val="002DB9"/>
        </a:accent6>
        <a:hlink>
          <a:srgbClr val="FF7500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rands Design Template 10">
        <a:dk1>
          <a:srgbClr val="003366"/>
        </a:dk1>
        <a:lt1>
          <a:srgbClr val="A9A9A9"/>
        </a:lt1>
        <a:dk2>
          <a:srgbClr val="000099"/>
        </a:dk2>
        <a:lt2>
          <a:srgbClr val="66CCFF"/>
        </a:lt2>
        <a:accent1>
          <a:srgbClr val="336699"/>
        </a:accent1>
        <a:accent2>
          <a:srgbClr val="3333FF"/>
        </a:accent2>
        <a:accent3>
          <a:srgbClr val="AAAACA"/>
        </a:accent3>
        <a:accent4>
          <a:srgbClr val="909090"/>
        </a:accent4>
        <a:accent5>
          <a:srgbClr val="ADB8CA"/>
        </a:accent5>
        <a:accent6>
          <a:srgbClr val="2D2DE7"/>
        </a:accent6>
        <a:hlink>
          <a:srgbClr val="66CC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Blue Strands Design Template 4">
      <a:dk1>
        <a:srgbClr val="3366CC"/>
      </a:dk1>
      <a:lt1>
        <a:srgbClr val="FFFFFF"/>
      </a:lt1>
      <a:dk2>
        <a:srgbClr val="66CCFF"/>
      </a:dk2>
      <a:lt2>
        <a:srgbClr val="808080"/>
      </a:lt2>
      <a:accent1>
        <a:srgbClr val="B4DCFF"/>
      </a:accent1>
      <a:accent2>
        <a:srgbClr val="CCCCFF"/>
      </a:accent2>
      <a:accent3>
        <a:srgbClr val="FFFFFF"/>
      </a:accent3>
      <a:accent4>
        <a:srgbClr val="2A56AE"/>
      </a:accent4>
      <a:accent5>
        <a:srgbClr val="D6EBFF"/>
      </a:accent5>
      <a:accent6>
        <a:srgbClr val="B9B9E7"/>
      </a:accent6>
      <a:hlink>
        <a:srgbClr val="3333CC"/>
      </a:hlink>
      <a:folHlink>
        <a:srgbClr val="AF67FF"/>
      </a:folHlink>
    </a:clrScheme>
    <a:fontScheme name="1_Custom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6E6E6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0F0F0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4D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D6EB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EBEECA"/>
        </a:accent1>
        <a:accent2>
          <a:srgbClr val="DBFF75"/>
        </a:accent2>
        <a:accent3>
          <a:srgbClr val="FFFFE9"/>
        </a:accent3>
        <a:accent4>
          <a:srgbClr val="000000"/>
        </a:accent4>
        <a:accent5>
          <a:srgbClr val="F3F5E1"/>
        </a:accent5>
        <a:accent6>
          <a:srgbClr val="C6E769"/>
        </a:accent6>
        <a:hlink>
          <a:srgbClr val="8FA418"/>
        </a:hlink>
        <a:folHlink>
          <a:srgbClr val="FF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6">
        <a:dk1>
          <a:srgbClr val="58572B"/>
        </a:dk1>
        <a:lt1>
          <a:srgbClr val="008080"/>
        </a:lt1>
        <a:dk2>
          <a:srgbClr val="FFFF99"/>
        </a:dk2>
        <a:lt2>
          <a:srgbClr val="005A58"/>
        </a:lt2>
        <a:accent1>
          <a:srgbClr val="CCCC99"/>
        </a:accent1>
        <a:accent2>
          <a:srgbClr val="FFFFCC"/>
        </a:accent2>
        <a:accent3>
          <a:srgbClr val="AAC0C0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F13CC37-13AA-4C29-9408-C856334507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financial report</Template>
  <TotalTime>207</TotalTime>
  <Words>364</Words>
  <Application>Microsoft Office PowerPoint</Application>
  <PresentationFormat>On-screen Show (4:3)</PresentationFormat>
  <Paragraphs>49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01017531</vt:lpstr>
      <vt:lpstr>1_Custom Design</vt:lpstr>
      <vt:lpstr>LODGE SECRETARY </vt:lpstr>
      <vt:lpstr>Required Duties -</vt:lpstr>
      <vt:lpstr>Required Duties (cont.)</vt:lpstr>
      <vt:lpstr>Voucher System</vt:lpstr>
      <vt:lpstr>IN THE FIRST MONTH OF OFFICE</vt:lpstr>
      <vt:lpstr>FIRST MONTH IN MEETING (CONT)</vt:lpstr>
      <vt:lpstr>MOST HELPFUL MANUALS</vt:lpstr>
      <vt:lpstr>Questions????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LODGE SECRETARY</dc:title>
  <dc:creator>Michele Bass</dc:creator>
  <cp:keywords/>
  <cp:lastModifiedBy>Michele Bass</cp:lastModifiedBy>
  <cp:revision>19</cp:revision>
  <cp:lastPrinted>1601-01-01T00:00:00Z</cp:lastPrinted>
  <dcterms:created xsi:type="dcterms:W3CDTF">2014-11-26T23:31:09Z</dcterms:created>
  <dcterms:modified xsi:type="dcterms:W3CDTF">2015-02-28T13:14:00Z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TC010175311033</vt:lpwstr>
  </property>
</Properties>
</file>