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1" d="100"/>
          <a:sy n="51" d="100"/>
        </p:scale>
        <p:origin x="1256" y="2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89BC2F21-1FE3-463B-B2C6-0A7A52FBCA78}" type="datetimeFigureOut">
              <a:rPr lang="en-US" smtClean="0"/>
              <a:t>2/28/2025</a:t>
            </a:fld>
            <a:endParaRPr lang="en-US"/>
          </a:p>
        </p:txBody>
      </p:sp>
      <p:sp>
        <p:nvSpPr>
          <p:cNvPr id="5" name="Footer Placeholder 4"/>
          <p:cNvSpPr>
            <a:spLocks noGrp="1"/>
          </p:cNvSpPr>
          <p:nvPr>
            <p:ph type="ftr" sz="quarter" idx="11"/>
          </p:nvPr>
        </p:nvSpPr>
        <p:spPr>
          <a:xfrm>
            <a:off x="1876424" y="5410201"/>
            <a:ext cx="5124886" cy="365125"/>
          </a:xfrm>
        </p:spPr>
        <p:txBody>
          <a:bodyPr/>
          <a:lstStyle/>
          <a:p>
            <a:endParaRPr lang="en-US"/>
          </a:p>
        </p:txBody>
      </p:sp>
      <p:sp>
        <p:nvSpPr>
          <p:cNvPr id="6" name="Slide Number Placeholder 5"/>
          <p:cNvSpPr>
            <a:spLocks noGrp="1"/>
          </p:cNvSpPr>
          <p:nvPr>
            <p:ph type="sldNum" sz="quarter" idx="12"/>
          </p:nvPr>
        </p:nvSpPr>
        <p:spPr>
          <a:xfrm>
            <a:off x="9896911" y="5410199"/>
            <a:ext cx="771089" cy="365125"/>
          </a:xfrm>
        </p:spPr>
        <p:txBody>
          <a:bodyPr/>
          <a:lstStyle/>
          <a:p>
            <a:fld id="{882E315A-8A80-41ED-B195-93FA63E1AEEC}" type="slidenum">
              <a:rPr lang="en-US" smtClean="0"/>
              <a:t>‹#›</a:t>
            </a:fld>
            <a:endParaRPr lang="en-US"/>
          </a:p>
        </p:txBody>
      </p:sp>
    </p:spTree>
    <p:extLst>
      <p:ext uri="{BB962C8B-B14F-4D97-AF65-F5344CB8AC3E}">
        <p14:creationId xmlns:p14="http://schemas.microsoft.com/office/powerpoint/2010/main" val="1973345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9BC2F21-1FE3-463B-B2C6-0A7A52FBCA78}" type="datetimeFigureOut">
              <a:rPr lang="en-US" smtClean="0"/>
              <a:t>2/28/2025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2E315A-8A80-41ED-B195-93FA63E1AEEC}" type="slidenum">
              <a:rPr lang="en-US" smtClean="0"/>
              <a:t>‹#›</a:t>
            </a:fld>
            <a:endParaRPr lang="en-US"/>
          </a:p>
        </p:txBody>
      </p:sp>
    </p:spTree>
    <p:extLst>
      <p:ext uri="{BB962C8B-B14F-4D97-AF65-F5344CB8AC3E}">
        <p14:creationId xmlns:p14="http://schemas.microsoft.com/office/powerpoint/2010/main" val="3807664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9BC2F21-1FE3-463B-B2C6-0A7A52FBCA78}" type="datetimeFigureOut">
              <a:rPr lang="en-US" smtClean="0"/>
              <a:t>2/28/2025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2E315A-8A80-41ED-B195-93FA63E1AEEC}" type="slidenum">
              <a:rPr lang="en-US" smtClean="0"/>
              <a:t>‹#›</a:t>
            </a:fld>
            <a:endParaRPr lang="en-US"/>
          </a:p>
        </p:txBody>
      </p:sp>
    </p:spTree>
    <p:extLst>
      <p:ext uri="{BB962C8B-B14F-4D97-AF65-F5344CB8AC3E}">
        <p14:creationId xmlns:p14="http://schemas.microsoft.com/office/powerpoint/2010/main" val="23305286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9BC2F21-1FE3-463B-B2C6-0A7A52FBCA78}" type="datetimeFigureOut">
              <a:rPr lang="en-US" smtClean="0"/>
              <a:t>2/28/2025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2E315A-8A80-41ED-B195-93FA63E1AEEC}" type="slidenum">
              <a:rPr lang="en-US" smtClean="0"/>
              <a:t>‹#›</a:t>
            </a:fld>
            <a:endParaRPr lang="en-US"/>
          </a:p>
        </p:txBody>
      </p:sp>
    </p:spTree>
    <p:extLst>
      <p:ext uri="{BB962C8B-B14F-4D97-AF65-F5344CB8AC3E}">
        <p14:creationId xmlns:p14="http://schemas.microsoft.com/office/powerpoint/2010/main" val="3559483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9BC2F21-1FE3-463B-B2C6-0A7A52FBCA78}" type="datetimeFigureOut">
              <a:rPr lang="en-US" smtClean="0"/>
              <a:t>2/28/2025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82E315A-8A80-41ED-B195-93FA63E1AEEC}" type="slidenum">
              <a:rPr lang="en-US" smtClean="0"/>
              <a:t>‹#›</a:t>
            </a:fld>
            <a:endParaRPr lang="en-US"/>
          </a:p>
        </p:txBody>
      </p:sp>
    </p:spTree>
    <p:extLst>
      <p:ext uri="{BB962C8B-B14F-4D97-AF65-F5344CB8AC3E}">
        <p14:creationId xmlns:p14="http://schemas.microsoft.com/office/powerpoint/2010/main" val="915418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9BC2F21-1FE3-463B-B2C6-0A7A52FBCA78}" type="datetimeFigureOut">
              <a:rPr lang="en-US" smtClean="0"/>
              <a:t>2/28/2025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82E315A-8A80-41ED-B195-93FA63E1AEEC}" type="slidenum">
              <a:rPr lang="en-US" smtClean="0"/>
              <a:t>‹#›</a:t>
            </a:fld>
            <a:endParaRPr lang="en-US"/>
          </a:p>
        </p:txBody>
      </p:sp>
    </p:spTree>
    <p:extLst>
      <p:ext uri="{BB962C8B-B14F-4D97-AF65-F5344CB8AC3E}">
        <p14:creationId xmlns:p14="http://schemas.microsoft.com/office/powerpoint/2010/main" val="1267932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BC2F21-1FE3-463B-B2C6-0A7A52FBCA78}" type="datetimeFigureOut">
              <a:rPr lang="en-US" smtClean="0"/>
              <a:t>2/28/2025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2E315A-8A80-41ED-B195-93FA63E1AEEC}" type="slidenum">
              <a:rPr lang="en-US" smtClean="0"/>
              <a:t>‹#›</a:t>
            </a:fld>
            <a:endParaRPr lang="en-US"/>
          </a:p>
        </p:txBody>
      </p:sp>
    </p:spTree>
    <p:extLst>
      <p:ext uri="{BB962C8B-B14F-4D97-AF65-F5344CB8AC3E}">
        <p14:creationId xmlns:p14="http://schemas.microsoft.com/office/powerpoint/2010/main" val="27772164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9BC2F21-1FE3-463B-B2C6-0A7A52FBCA78}" type="datetimeFigureOut">
              <a:rPr lang="en-US" smtClean="0"/>
              <a:t>2/28/2025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2E315A-8A80-41ED-B195-93FA63E1AEEC}" type="slidenum">
              <a:rPr lang="en-US" smtClean="0"/>
              <a:t>‹#›</a:t>
            </a:fld>
            <a:endParaRPr lang="en-US"/>
          </a:p>
        </p:txBody>
      </p:sp>
    </p:spTree>
    <p:extLst>
      <p:ext uri="{BB962C8B-B14F-4D97-AF65-F5344CB8AC3E}">
        <p14:creationId xmlns:p14="http://schemas.microsoft.com/office/powerpoint/2010/main" val="29131434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9BC2F21-1FE3-463B-B2C6-0A7A52FBCA78}" type="datetimeFigureOut">
              <a:rPr lang="en-US" smtClean="0"/>
              <a:t>2/28/2025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2E315A-8A80-41ED-B195-93FA63E1AEEC}" type="slidenum">
              <a:rPr lang="en-US" smtClean="0"/>
              <a:t>‹#›</a:t>
            </a:fld>
            <a:endParaRPr lang="en-US"/>
          </a:p>
        </p:txBody>
      </p:sp>
    </p:spTree>
    <p:extLst>
      <p:ext uri="{BB962C8B-B14F-4D97-AF65-F5344CB8AC3E}">
        <p14:creationId xmlns:p14="http://schemas.microsoft.com/office/powerpoint/2010/main" val="2205086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9BC2F21-1FE3-463B-B2C6-0A7A52FBCA78}" type="datetimeFigureOut">
              <a:rPr lang="en-US" smtClean="0"/>
              <a:t>2/28/2025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2E315A-8A80-41ED-B195-93FA63E1AEEC}" type="slidenum">
              <a:rPr lang="en-US" smtClean="0"/>
              <a:t>‹#›</a:t>
            </a:fld>
            <a:endParaRPr lang="en-US"/>
          </a:p>
        </p:txBody>
      </p:sp>
    </p:spTree>
    <p:extLst>
      <p:ext uri="{BB962C8B-B14F-4D97-AF65-F5344CB8AC3E}">
        <p14:creationId xmlns:p14="http://schemas.microsoft.com/office/powerpoint/2010/main" val="3878374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9BC2F21-1FE3-463B-B2C6-0A7A52FBCA78}" type="datetimeFigureOut">
              <a:rPr lang="en-US" smtClean="0"/>
              <a:t>2/28/2025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2E315A-8A80-41ED-B195-93FA63E1AEEC}" type="slidenum">
              <a:rPr lang="en-US" smtClean="0"/>
              <a:t>‹#›</a:t>
            </a:fld>
            <a:endParaRPr lang="en-US"/>
          </a:p>
        </p:txBody>
      </p:sp>
    </p:spTree>
    <p:extLst>
      <p:ext uri="{BB962C8B-B14F-4D97-AF65-F5344CB8AC3E}">
        <p14:creationId xmlns:p14="http://schemas.microsoft.com/office/powerpoint/2010/main" val="25626666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9BC2F21-1FE3-463B-B2C6-0A7A52FBCA78}" type="datetimeFigureOut">
              <a:rPr lang="en-US" smtClean="0"/>
              <a:t>2/28/2025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2E315A-8A80-41ED-B195-93FA63E1AEEC}" type="slidenum">
              <a:rPr lang="en-US" smtClean="0"/>
              <a:t>‹#›</a:t>
            </a:fld>
            <a:endParaRPr lang="en-US"/>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7446902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9BC2F21-1FE3-463B-B2C6-0A7A52FBCA78}" type="datetimeFigureOut">
              <a:rPr lang="en-US" smtClean="0"/>
              <a:t>2/28/2025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2E315A-8A80-41ED-B195-93FA63E1AEEC}" type="slidenum">
              <a:rPr lang="en-US" smtClean="0"/>
              <a:t>‹#›</a:t>
            </a:fld>
            <a:endParaRPr lang="en-US"/>
          </a:p>
        </p:txBody>
      </p:sp>
    </p:spTree>
    <p:extLst>
      <p:ext uri="{BB962C8B-B14F-4D97-AF65-F5344CB8AC3E}">
        <p14:creationId xmlns:p14="http://schemas.microsoft.com/office/powerpoint/2010/main" val="476683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89BC2F21-1FE3-463B-B2C6-0A7A52FBCA78}" type="datetimeFigureOut">
              <a:rPr lang="en-US" smtClean="0"/>
              <a:t>2/28/2025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82E315A-8A80-41ED-B195-93FA63E1AEEC}" type="slidenum">
              <a:rPr lang="en-US" smtClean="0"/>
              <a:t>‹#›</a:t>
            </a:fld>
            <a:endParaRPr lang="en-US"/>
          </a:p>
        </p:txBody>
      </p:sp>
    </p:spTree>
    <p:extLst>
      <p:ext uri="{BB962C8B-B14F-4D97-AF65-F5344CB8AC3E}">
        <p14:creationId xmlns:p14="http://schemas.microsoft.com/office/powerpoint/2010/main" val="989563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89BC2F21-1FE3-463B-B2C6-0A7A52FBCA78}" type="datetimeFigureOut">
              <a:rPr lang="en-US" smtClean="0"/>
              <a:t>2/28/2025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82E315A-8A80-41ED-B195-93FA63E1AEEC}" type="slidenum">
              <a:rPr lang="en-US" smtClean="0"/>
              <a:t>‹#›</a:t>
            </a:fld>
            <a:endParaRPr lang="en-US"/>
          </a:p>
        </p:txBody>
      </p:sp>
    </p:spTree>
    <p:extLst>
      <p:ext uri="{BB962C8B-B14F-4D97-AF65-F5344CB8AC3E}">
        <p14:creationId xmlns:p14="http://schemas.microsoft.com/office/powerpoint/2010/main" val="39541281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9BC2F21-1FE3-463B-B2C6-0A7A52FBCA78}" type="datetimeFigureOut">
              <a:rPr lang="en-US" smtClean="0"/>
              <a:t>2/28/2025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2E315A-8A80-41ED-B195-93FA63E1AEEC}" type="slidenum">
              <a:rPr lang="en-US" smtClean="0"/>
              <a:t>‹#›</a:t>
            </a:fld>
            <a:endParaRPr lang="en-US"/>
          </a:p>
        </p:txBody>
      </p:sp>
    </p:spTree>
    <p:extLst>
      <p:ext uri="{BB962C8B-B14F-4D97-AF65-F5344CB8AC3E}">
        <p14:creationId xmlns:p14="http://schemas.microsoft.com/office/powerpoint/2010/main" val="37075856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9BC2F21-1FE3-463B-B2C6-0A7A52FBCA78}" type="datetimeFigureOut">
              <a:rPr lang="en-US" smtClean="0"/>
              <a:t>2/28/2025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2E315A-8A80-41ED-B195-93FA63E1AEEC}" type="slidenum">
              <a:rPr lang="en-US" smtClean="0"/>
              <a:t>‹#›</a:t>
            </a:fld>
            <a:endParaRPr lang="en-US"/>
          </a:p>
        </p:txBody>
      </p:sp>
    </p:spTree>
    <p:extLst>
      <p:ext uri="{BB962C8B-B14F-4D97-AF65-F5344CB8AC3E}">
        <p14:creationId xmlns:p14="http://schemas.microsoft.com/office/powerpoint/2010/main" val="38174525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89BC2F21-1FE3-463B-B2C6-0A7A52FBCA78}" type="datetimeFigureOut">
              <a:rPr lang="en-US" smtClean="0"/>
              <a:t>2/28/2025</a:t>
            </a:fld>
            <a:endParaRPr lang="en-US"/>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882E315A-8A80-41ED-B195-93FA63E1AEEC}" type="slidenum">
              <a:rPr lang="en-US" smtClean="0"/>
              <a:t>‹#›</a:t>
            </a:fld>
            <a:endParaRPr lang="en-US"/>
          </a:p>
        </p:txBody>
      </p:sp>
    </p:spTree>
    <p:extLst>
      <p:ext uri="{BB962C8B-B14F-4D97-AF65-F5344CB8AC3E}">
        <p14:creationId xmlns:p14="http://schemas.microsoft.com/office/powerpoint/2010/main" val="417433664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066F3-14B2-A1A6-F0E9-6776A0C15969}"/>
              </a:ext>
            </a:extLst>
          </p:cNvPr>
          <p:cNvSpPr>
            <a:spLocks noGrp="1"/>
          </p:cNvSpPr>
          <p:nvPr>
            <p:ph type="ctrTitle"/>
          </p:nvPr>
        </p:nvSpPr>
        <p:spPr>
          <a:xfrm>
            <a:off x="1524000" y="1122363"/>
            <a:ext cx="9144000" cy="1082218"/>
          </a:xfrm>
        </p:spPr>
        <p:txBody>
          <a:bodyPr>
            <a:normAutofit/>
          </a:bodyPr>
          <a:lstStyle/>
          <a:p>
            <a:r>
              <a:rPr lang="en-US" sz="5400" dirty="0"/>
              <a:t>Tennessee Elks Association</a:t>
            </a:r>
          </a:p>
        </p:txBody>
      </p:sp>
      <p:sp>
        <p:nvSpPr>
          <p:cNvPr id="3" name="Subtitle 2">
            <a:extLst>
              <a:ext uri="{FF2B5EF4-FFF2-40B4-BE49-F238E27FC236}">
                <a16:creationId xmlns:a16="http://schemas.microsoft.com/office/drawing/2014/main" id="{297E5616-C7AD-D1AA-D67C-6E0ECD85B523}"/>
              </a:ext>
            </a:extLst>
          </p:cNvPr>
          <p:cNvSpPr>
            <a:spLocks noGrp="1"/>
          </p:cNvSpPr>
          <p:nvPr>
            <p:ph type="subTitle" idx="1"/>
          </p:nvPr>
        </p:nvSpPr>
        <p:spPr>
          <a:xfrm>
            <a:off x="1524000" y="2530258"/>
            <a:ext cx="9144000" cy="3670126"/>
          </a:xfrm>
        </p:spPr>
        <p:txBody>
          <a:bodyPr>
            <a:normAutofit/>
          </a:bodyPr>
          <a:lstStyle/>
          <a:p>
            <a:pPr algn="ctr"/>
            <a:r>
              <a:rPr lang="en-US" sz="6000" dirty="0"/>
              <a:t>Unrelated Business Income</a:t>
            </a:r>
          </a:p>
          <a:p>
            <a:pPr algn="ctr"/>
            <a:r>
              <a:rPr lang="en-US" dirty="0"/>
              <a:t>Presented by: Randy Shook &amp; Reeda Hall</a:t>
            </a:r>
          </a:p>
        </p:txBody>
      </p:sp>
    </p:spTree>
    <p:extLst>
      <p:ext uri="{BB962C8B-B14F-4D97-AF65-F5344CB8AC3E}">
        <p14:creationId xmlns:p14="http://schemas.microsoft.com/office/powerpoint/2010/main" val="25326543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523D4-7CFF-AEA8-6529-158B26DE5126}"/>
              </a:ext>
            </a:extLst>
          </p:cNvPr>
          <p:cNvSpPr>
            <a:spLocks noGrp="1"/>
          </p:cNvSpPr>
          <p:nvPr>
            <p:ph type="title"/>
          </p:nvPr>
        </p:nvSpPr>
        <p:spPr/>
        <p:txBody>
          <a:bodyPr>
            <a:normAutofit/>
          </a:bodyPr>
          <a:lstStyle/>
          <a:p>
            <a:r>
              <a:rPr lang="en-US" sz="4400" dirty="0"/>
              <a:t>IRS Examination and UBI</a:t>
            </a:r>
          </a:p>
        </p:txBody>
      </p:sp>
      <p:sp>
        <p:nvSpPr>
          <p:cNvPr id="3" name="Content Placeholder 2">
            <a:extLst>
              <a:ext uri="{FF2B5EF4-FFF2-40B4-BE49-F238E27FC236}">
                <a16:creationId xmlns:a16="http://schemas.microsoft.com/office/drawing/2014/main" id="{5E1969F3-9B27-03AB-0C09-657E0650A5B5}"/>
              </a:ext>
            </a:extLst>
          </p:cNvPr>
          <p:cNvSpPr>
            <a:spLocks noGrp="1"/>
          </p:cNvSpPr>
          <p:nvPr>
            <p:ph idx="1"/>
          </p:nvPr>
        </p:nvSpPr>
        <p:spPr/>
        <p:txBody>
          <a:bodyPr>
            <a:normAutofit/>
          </a:bodyPr>
          <a:lstStyle/>
          <a:p>
            <a:r>
              <a:rPr lang="en-US" sz="3600" dirty="0"/>
              <a:t>IRS Examiners often check for unreported taxable business income (UBI) at lodges and other nonprofits, which can lead to additional tax collections. </a:t>
            </a:r>
          </a:p>
        </p:txBody>
      </p:sp>
    </p:spTree>
    <p:extLst>
      <p:ext uri="{BB962C8B-B14F-4D97-AF65-F5344CB8AC3E}">
        <p14:creationId xmlns:p14="http://schemas.microsoft.com/office/powerpoint/2010/main" val="13683183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0C114-939B-924F-31DD-EDB5FDF9A694}"/>
              </a:ext>
            </a:extLst>
          </p:cNvPr>
          <p:cNvSpPr>
            <a:spLocks noGrp="1"/>
          </p:cNvSpPr>
          <p:nvPr>
            <p:ph type="title"/>
          </p:nvPr>
        </p:nvSpPr>
        <p:spPr/>
        <p:txBody>
          <a:bodyPr>
            <a:normAutofit/>
          </a:bodyPr>
          <a:lstStyle/>
          <a:p>
            <a:r>
              <a:rPr lang="en-US" sz="4000" dirty="0"/>
              <a:t>General Rules</a:t>
            </a:r>
          </a:p>
        </p:txBody>
      </p:sp>
      <p:sp>
        <p:nvSpPr>
          <p:cNvPr id="3" name="Content Placeholder 2">
            <a:extLst>
              <a:ext uri="{FF2B5EF4-FFF2-40B4-BE49-F238E27FC236}">
                <a16:creationId xmlns:a16="http://schemas.microsoft.com/office/drawing/2014/main" id="{A06A0411-C7D9-0191-453C-A4C4FB20B5A9}"/>
              </a:ext>
            </a:extLst>
          </p:cNvPr>
          <p:cNvSpPr>
            <a:spLocks noGrp="1"/>
          </p:cNvSpPr>
          <p:nvPr>
            <p:ph idx="1"/>
          </p:nvPr>
        </p:nvSpPr>
        <p:spPr/>
        <p:txBody>
          <a:bodyPr>
            <a:normAutofit/>
          </a:bodyPr>
          <a:lstStyle/>
          <a:p>
            <a:r>
              <a:rPr lang="en-US" sz="3600" dirty="0"/>
              <a:t>Unrelated trade or business is defined as any trade or business not substantially related to the organization’s exempt purpose. Exempt function income includes gross income from dues, fees, and charges paid by members.</a:t>
            </a:r>
          </a:p>
        </p:txBody>
      </p:sp>
    </p:spTree>
    <p:extLst>
      <p:ext uri="{BB962C8B-B14F-4D97-AF65-F5344CB8AC3E}">
        <p14:creationId xmlns:p14="http://schemas.microsoft.com/office/powerpoint/2010/main" val="923941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BE567-2117-F228-B027-47D828B45564}"/>
              </a:ext>
            </a:extLst>
          </p:cNvPr>
          <p:cNvSpPr>
            <a:spLocks noGrp="1"/>
          </p:cNvSpPr>
          <p:nvPr>
            <p:ph type="title"/>
          </p:nvPr>
        </p:nvSpPr>
        <p:spPr>
          <a:xfrm>
            <a:off x="1141413" y="618518"/>
            <a:ext cx="9905998" cy="947235"/>
          </a:xfrm>
        </p:spPr>
        <p:txBody>
          <a:bodyPr/>
          <a:lstStyle/>
          <a:p>
            <a:r>
              <a:rPr lang="en-US" sz="4000" dirty="0"/>
              <a:t>Sales &amp; Tax Exemptions</a:t>
            </a:r>
            <a:r>
              <a:rPr lang="en-US" dirty="0"/>
              <a:t>	</a:t>
            </a:r>
          </a:p>
        </p:txBody>
      </p:sp>
      <p:sp>
        <p:nvSpPr>
          <p:cNvPr id="3" name="Content Placeholder 2">
            <a:extLst>
              <a:ext uri="{FF2B5EF4-FFF2-40B4-BE49-F238E27FC236}">
                <a16:creationId xmlns:a16="http://schemas.microsoft.com/office/drawing/2014/main" id="{07451497-F998-BBC6-6851-E69BBB4B7A7B}"/>
              </a:ext>
            </a:extLst>
          </p:cNvPr>
          <p:cNvSpPr>
            <a:spLocks noGrp="1"/>
          </p:cNvSpPr>
          <p:nvPr>
            <p:ph idx="1"/>
          </p:nvPr>
        </p:nvSpPr>
        <p:spPr>
          <a:xfrm>
            <a:off x="1141412" y="1565753"/>
            <a:ext cx="9905999" cy="4584526"/>
          </a:xfrm>
        </p:spPr>
        <p:txBody>
          <a:bodyPr>
            <a:noAutofit/>
          </a:bodyPr>
          <a:lstStyle/>
          <a:p>
            <a:r>
              <a:rPr lang="en-US" sz="3600" dirty="0"/>
              <a:t>Sales to members are tax-exempt, while sales to non-members are presumed to be UBI. Non-members can visit lodges as guests of members, with payments made by the member. </a:t>
            </a:r>
          </a:p>
          <a:p>
            <a:r>
              <a:rPr lang="en-US" sz="3600" dirty="0"/>
              <a:t>Volunteer workers’ services are not considered UBI if 85% of the work is unpaid.</a:t>
            </a:r>
          </a:p>
        </p:txBody>
      </p:sp>
    </p:spTree>
    <p:extLst>
      <p:ext uri="{BB962C8B-B14F-4D97-AF65-F5344CB8AC3E}">
        <p14:creationId xmlns:p14="http://schemas.microsoft.com/office/powerpoint/2010/main" val="13495156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0596B-C0A5-5321-4215-D8209742B9F0}"/>
              </a:ext>
            </a:extLst>
          </p:cNvPr>
          <p:cNvSpPr>
            <a:spLocks noGrp="1"/>
          </p:cNvSpPr>
          <p:nvPr>
            <p:ph type="title"/>
          </p:nvPr>
        </p:nvSpPr>
        <p:spPr>
          <a:xfrm>
            <a:off x="1141413" y="350730"/>
            <a:ext cx="9905998" cy="964504"/>
          </a:xfrm>
        </p:spPr>
        <p:txBody>
          <a:bodyPr>
            <a:normAutofit/>
          </a:bodyPr>
          <a:lstStyle/>
          <a:p>
            <a:r>
              <a:rPr lang="en-US" sz="4000" dirty="0"/>
              <a:t>Rental Income</a:t>
            </a:r>
          </a:p>
        </p:txBody>
      </p:sp>
      <p:sp>
        <p:nvSpPr>
          <p:cNvPr id="3" name="Content Placeholder 2">
            <a:extLst>
              <a:ext uri="{FF2B5EF4-FFF2-40B4-BE49-F238E27FC236}">
                <a16:creationId xmlns:a16="http://schemas.microsoft.com/office/drawing/2014/main" id="{E7383A58-24B4-4D4B-F429-56D3449AC2D4}"/>
              </a:ext>
            </a:extLst>
          </p:cNvPr>
          <p:cNvSpPr>
            <a:spLocks noGrp="1"/>
          </p:cNvSpPr>
          <p:nvPr>
            <p:ph idx="1"/>
          </p:nvPr>
        </p:nvSpPr>
        <p:spPr>
          <a:xfrm>
            <a:off x="1141412" y="1315234"/>
            <a:ext cx="9905999" cy="4475967"/>
          </a:xfrm>
        </p:spPr>
        <p:txBody>
          <a:bodyPr>
            <a:noAutofit/>
          </a:bodyPr>
          <a:lstStyle/>
          <a:p>
            <a:r>
              <a:rPr lang="en-US" sz="3600" dirty="0"/>
              <a:t>Rents from lodge real property for occupancy only are tax-exempt, even if paid by non-members. </a:t>
            </a:r>
          </a:p>
          <a:p>
            <a:r>
              <a:rPr lang="en-US" sz="3600" dirty="0"/>
              <a:t>Rentals including additional services like catering are not exempt.</a:t>
            </a:r>
          </a:p>
          <a:p>
            <a:r>
              <a:rPr lang="en-US" sz="3600" dirty="0"/>
              <a:t>Separate contracts for space rental and catering can help classify income correctly.</a:t>
            </a:r>
          </a:p>
        </p:txBody>
      </p:sp>
    </p:spTree>
    <p:extLst>
      <p:ext uri="{BB962C8B-B14F-4D97-AF65-F5344CB8AC3E}">
        <p14:creationId xmlns:p14="http://schemas.microsoft.com/office/powerpoint/2010/main" val="8048729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ADDAB-2177-6ED3-3834-F1A652400EFE}"/>
              </a:ext>
            </a:extLst>
          </p:cNvPr>
          <p:cNvSpPr>
            <a:spLocks noGrp="1"/>
          </p:cNvSpPr>
          <p:nvPr>
            <p:ph type="title"/>
          </p:nvPr>
        </p:nvSpPr>
        <p:spPr>
          <a:xfrm>
            <a:off x="1141413" y="237996"/>
            <a:ext cx="9905998" cy="939452"/>
          </a:xfrm>
        </p:spPr>
        <p:txBody>
          <a:bodyPr>
            <a:normAutofit/>
          </a:bodyPr>
          <a:lstStyle/>
          <a:p>
            <a:r>
              <a:rPr lang="en-US" sz="4000" dirty="0"/>
              <a:t>Income Recording &amp; Tax Liabilities</a:t>
            </a:r>
          </a:p>
        </p:txBody>
      </p:sp>
      <p:sp>
        <p:nvSpPr>
          <p:cNvPr id="3" name="Content Placeholder 2">
            <a:extLst>
              <a:ext uri="{FF2B5EF4-FFF2-40B4-BE49-F238E27FC236}">
                <a16:creationId xmlns:a16="http://schemas.microsoft.com/office/drawing/2014/main" id="{1B11A442-B6DD-17D7-3A6C-30AD32330475}"/>
              </a:ext>
            </a:extLst>
          </p:cNvPr>
          <p:cNvSpPr>
            <a:spLocks noGrp="1"/>
          </p:cNvSpPr>
          <p:nvPr>
            <p:ph idx="1"/>
          </p:nvPr>
        </p:nvSpPr>
        <p:spPr>
          <a:xfrm>
            <a:off x="1141412" y="1177448"/>
            <a:ext cx="9905999" cy="4885149"/>
          </a:xfrm>
        </p:spPr>
        <p:txBody>
          <a:bodyPr>
            <a:noAutofit/>
          </a:bodyPr>
          <a:lstStyle/>
          <a:p>
            <a:r>
              <a:rPr lang="en-US" sz="3600" dirty="0"/>
              <a:t>Lodges should separate and account for member and non-member income</a:t>
            </a:r>
          </a:p>
          <a:p>
            <a:r>
              <a:rPr lang="en-US" sz="3600" dirty="0"/>
              <a:t>Improper recording can lead to IRS classifying all unaccounted income as non-member income.</a:t>
            </a:r>
          </a:p>
          <a:p>
            <a:r>
              <a:rPr lang="en-US" sz="3600" dirty="0"/>
              <a:t>Adequate records are essential to prove non-member guests’ income is not taxable.</a:t>
            </a:r>
          </a:p>
        </p:txBody>
      </p:sp>
    </p:spTree>
    <p:extLst>
      <p:ext uri="{BB962C8B-B14F-4D97-AF65-F5344CB8AC3E}">
        <p14:creationId xmlns:p14="http://schemas.microsoft.com/office/powerpoint/2010/main" val="27896901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A0AF6-22F2-BC8B-4E18-DA42963F83D6}"/>
              </a:ext>
            </a:extLst>
          </p:cNvPr>
          <p:cNvSpPr>
            <a:spLocks noGrp="1"/>
          </p:cNvSpPr>
          <p:nvPr>
            <p:ph type="title"/>
          </p:nvPr>
        </p:nvSpPr>
        <p:spPr>
          <a:xfrm>
            <a:off x="1141413" y="187890"/>
            <a:ext cx="9905998" cy="776614"/>
          </a:xfrm>
        </p:spPr>
        <p:txBody>
          <a:bodyPr>
            <a:normAutofit/>
          </a:bodyPr>
          <a:lstStyle/>
          <a:p>
            <a:r>
              <a:rPr lang="en-US" sz="4000" dirty="0"/>
              <a:t>References</a:t>
            </a:r>
          </a:p>
        </p:txBody>
      </p:sp>
      <p:sp>
        <p:nvSpPr>
          <p:cNvPr id="3" name="Content Placeholder 2">
            <a:extLst>
              <a:ext uri="{FF2B5EF4-FFF2-40B4-BE49-F238E27FC236}">
                <a16:creationId xmlns:a16="http://schemas.microsoft.com/office/drawing/2014/main" id="{2EFC2EA6-7162-BED0-5CF6-D6C22F30AC8C}"/>
              </a:ext>
            </a:extLst>
          </p:cNvPr>
          <p:cNvSpPr>
            <a:spLocks noGrp="1"/>
          </p:cNvSpPr>
          <p:nvPr>
            <p:ph idx="1"/>
          </p:nvPr>
        </p:nvSpPr>
        <p:spPr>
          <a:xfrm>
            <a:off x="1141412" y="839244"/>
            <a:ext cx="9905999" cy="5223353"/>
          </a:xfrm>
        </p:spPr>
        <p:txBody>
          <a:bodyPr>
            <a:normAutofit fontScale="62500" lnSpcReduction="20000"/>
          </a:bodyPr>
          <a:lstStyle/>
          <a:p>
            <a:r>
              <a:rPr lang="en-US" sz="5100" dirty="0">
                <a:latin typeface="Times New Roman" panose="02020603050405020304" pitchFamily="18" charset="0"/>
                <a:cs typeface="Times New Roman" panose="02020603050405020304" pitchFamily="18" charset="0"/>
              </a:rPr>
              <a:t>Reference: Elks.org</a:t>
            </a:r>
          </a:p>
          <a:p>
            <a:pPr marL="0" indent="0">
              <a:buNone/>
            </a:pPr>
            <a:r>
              <a:rPr lang="en-US" sz="5100" dirty="0">
                <a:latin typeface="Times New Roman" panose="02020603050405020304" pitchFamily="18" charset="0"/>
                <a:cs typeface="Times New Roman" panose="02020603050405020304" pitchFamily="18" charset="0"/>
              </a:rPr>
              <a:t>	Auditing &amp; Accounting Manual</a:t>
            </a:r>
          </a:p>
          <a:p>
            <a:pPr marL="0" indent="0">
              <a:buNone/>
            </a:pPr>
            <a:r>
              <a:rPr lang="en-US" sz="5100" dirty="0">
                <a:latin typeface="Times New Roman" panose="02020603050405020304" pitchFamily="18" charset="0"/>
                <a:cs typeface="Times New Roman" panose="02020603050405020304" pitchFamily="18" charset="0"/>
              </a:rPr>
              <a:t>	Section 10-103</a:t>
            </a:r>
          </a:p>
          <a:p>
            <a:pPr marL="0" indent="0">
              <a:buNone/>
            </a:pPr>
            <a:r>
              <a:rPr lang="en-US" sz="5100" dirty="0">
                <a:latin typeface="Times New Roman" panose="02020603050405020304" pitchFamily="18" charset="0"/>
                <a:cs typeface="Times New Roman" panose="02020603050405020304" pitchFamily="18" charset="0"/>
              </a:rPr>
              <a:t>		30119 Lodge Rent Non-Members UBI</a:t>
            </a:r>
          </a:p>
          <a:p>
            <a:pPr marL="0" indent="0">
              <a:buNone/>
            </a:pPr>
            <a:r>
              <a:rPr lang="en-US" sz="5100" dirty="0">
                <a:latin typeface="Times New Roman" panose="02020603050405020304" pitchFamily="18" charset="0"/>
                <a:cs typeface="Times New Roman" panose="02020603050405020304" pitchFamily="18" charset="0"/>
              </a:rPr>
              <a:t>		30120 Rents UBI</a:t>
            </a:r>
          </a:p>
          <a:p>
            <a:pPr marL="0" indent="0">
              <a:buNone/>
            </a:pPr>
            <a:r>
              <a:rPr lang="en-US" sz="5100" dirty="0">
                <a:latin typeface="Times New Roman" panose="02020603050405020304" pitchFamily="18" charset="0"/>
                <a:cs typeface="Times New Roman" panose="02020603050405020304" pitchFamily="18" charset="0"/>
              </a:rPr>
              <a:t>		30140 Bulletin Advertising UBI</a:t>
            </a:r>
          </a:p>
          <a:p>
            <a:pPr marL="0" indent="0">
              <a:buNone/>
            </a:pPr>
            <a:r>
              <a:rPr lang="en-US" sz="5100" dirty="0">
                <a:latin typeface="Times New Roman" panose="02020603050405020304" pitchFamily="18" charset="0"/>
                <a:cs typeface="Times New Roman" panose="02020603050405020304" pitchFamily="18" charset="0"/>
              </a:rPr>
              <a:t>		30170 Lodge Activities Non-Member UBI</a:t>
            </a:r>
          </a:p>
          <a:p>
            <a:pPr marL="0" indent="0">
              <a:buNone/>
            </a:pPr>
            <a:r>
              <a:rPr lang="en-US" sz="5100" dirty="0">
                <a:latin typeface="Times New Roman" panose="02020603050405020304" pitchFamily="18" charset="0"/>
                <a:cs typeface="Times New Roman" panose="02020603050405020304" pitchFamily="18" charset="0"/>
              </a:rPr>
              <a:t>		40125 Sales to Non-Members UBI</a:t>
            </a:r>
          </a:p>
          <a:p>
            <a:endParaRPr lang="en-US" sz="28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48858791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TM04033919[[fn=Circuit]]</Template>
  <TotalTime>48</TotalTime>
  <Words>268</Words>
  <Application>Microsoft Office PowerPoint</Application>
  <PresentationFormat>Widescreen</PresentationFormat>
  <Paragraphs>27</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Times New Roman</vt:lpstr>
      <vt:lpstr>Tw Cen MT</vt:lpstr>
      <vt:lpstr>Circuit</vt:lpstr>
      <vt:lpstr>Tennessee Elks Association</vt:lpstr>
      <vt:lpstr>IRS Examination and UBI</vt:lpstr>
      <vt:lpstr>General Rules</vt:lpstr>
      <vt:lpstr>Sales &amp; Tax Exemptions </vt:lpstr>
      <vt:lpstr>Rental Income</vt:lpstr>
      <vt:lpstr>Income Recording &amp; Tax Liabilities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Hall, Reeda (CAI - Tennessee)</dc:creator>
  <cp:lastModifiedBy>Hall, Reeda (CAI - Tennessee)</cp:lastModifiedBy>
  <cp:revision>1</cp:revision>
  <dcterms:created xsi:type="dcterms:W3CDTF">2025-02-28T18:13:23Z</dcterms:created>
  <dcterms:modified xsi:type="dcterms:W3CDTF">2025-02-28T19:01:40Z</dcterms:modified>
</cp:coreProperties>
</file>