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45" r:id="rId1"/>
  </p:sldMasterIdLst>
  <p:sldIdLst>
    <p:sldId id="257" r:id="rId2"/>
    <p:sldId id="293" r:id="rId3"/>
    <p:sldId id="260" r:id="rId4"/>
    <p:sldId id="267" r:id="rId5"/>
    <p:sldId id="263" r:id="rId6"/>
    <p:sldId id="262" r:id="rId7"/>
    <p:sldId id="273" r:id="rId8"/>
    <p:sldId id="261" r:id="rId9"/>
    <p:sldId id="302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3" r:id="rId18"/>
    <p:sldId id="271" r:id="rId19"/>
    <p:sldId id="284" r:id="rId20"/>
    <p:sldId id="300" r:id="rId21"/>
    <p:sldId id="287" r:id="rId22"/>
    <p:sldId id="289" r:id="rId23"/>
    <p:sldId id="290" r:id="rId24"/>
    <p:sldId id="292" r:id="rId25"/>
    <p:sldId id="301" r:id="rId26"/>
    <p:sldId id="303" r:id="rId27"/>
    <p:sldId id="299" r:id="rId28"/>
    <p:sldId id="264" r:id="rId29"/>
    <p:sldId id="265" r:id="rId30"/>
    <p:sldId id="270" r:id="rId31"/>
    <p:sldId id="296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89" autoAdjust="0"/>
  </p:normalViewPr>
  <p:slideViewPr>
    <p:cSldViewPr>
      <p:cViewPr varScale="1">
        <p:scale>
          <a:sx n="88" d="100"/>
          <a:sy n="88" d="100"/>
        </p:scale>
        <p:origin x="-181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EBEAD5-0E8E-4A88-B6C2-67B7045D768C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16EEA9-3F0C-4466-850F-4BEBEA8271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243571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31407F-7FC9-49A3-AD8B-128CF43087A5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32949-79B5-4889-8EE5-37F72B40BD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42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DE79EF-6179-48CC-8BE9-50060C4A304D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28EC93-C373-414B-BB57-FFAD5DD5168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211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04E92D-1975-4FAE-A611-2C07662A9166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79DE6-A420-40FB-9628-2A08420F793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009358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ADE8A4-E844-498F-B13F-306E8AC49C5C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AF9396-2007-465B-93D5-C8A1B53530E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26994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E025A6-3643-45E4-9EC3-438A81088B59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58850-1985-41F1-B757-A1A4B53CE09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1253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A623E7-F7E4-408B-9EFF-650CE2A74A9F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B4AF38-0689-409F-9637-867705E815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399984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4DAE7B-816B-41F5-B3FA-2132AC19DC1E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7DCFC8-1F68-4DC0-A9F4-B96D8F59E6E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777509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AFE848-4019-4BEF-BBC3-474CA402C949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9D2A0-EE1C-4FF7-B863-F5E301469DE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30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964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9437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51829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3472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1796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9285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81D2FE-0928-40B5-84E3-B1B21B971679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0BBAEA-3338-46BA-B731-EE92C4F4F49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0180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09D980-D0CD-4C6A-A14F-70BC6099C4B1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1075BC-E58B-44FD-9A49-84820DE8242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125624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E42231-9B75-4EB8-B9F2-72F6BA0F1E62}" type="datetimeFigureOut">
              <a:rPr lang="en-US" smtClean="0"/>
              <a:pPr>
                <a:defRPr/>
              </a:pPr>
              <a:t>2/1/2019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0A41B7-0E18-41BB-A937-040B68FEE30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93398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346" r:id="rId1"/>
    <p:sldLayoutId id="2147485347" r:id="rId2"/>
    <p:sldLayoutId id="2147485348" r:id="rId3"/>
    <p:sldLayoutId id="2147485349" r:id="rId4"/>
    <p:sldLayoutId id="2147485350" r:id="rId5"/>
    <p:sldLayoutId id="2147485351" r:id="rId6"/>
    <p:sldLayoutId id="2147485352" r:id="rId7"/>
    <p:sldLayoutId id="2147485353" r:id="rId8"/>
    <p:sldLayoutId id="2147485354" r:id="rId9"/>
    <p:sldLayoutId id="2147485355" r:id="rId10"/>
    <p:sldLayoutId id="2147485356" r:id="rId11"/>
    <p:sldLayoutId id="2147485357" r:id="rId12"/>
    <p:sldLayoutId id="2147485358" r:id="rId13"/>
    <p:sldLayoutId id="2147485359" r:id="rId14"/>
    <p:sldLayoutId id="2147485360" r:id="rId15"/>
    <p:sldLayoutId id="2147485361" r:id="rId16"/>
    <p:sldLayoutId id="214748536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ahfger@bellsouth.net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ahfger@bellsouth.net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3.wmf"/><Relationship Id="rId7" Type="http://schemas.openxmlformats.org/officeDocument/2006/relationships/image" Target="../media/image27.jpe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wmf"/><Relationship Id="rId5" Type="http://schemas.openxmlformats.org/officeDocument/2006/relationships/image" Target="../media/image25.png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1"/>
          <p:cNvSpPr txBox="1">
            <a:spLocks noChangeArrowheads="1"/>
          </p:cNvSpPr>
          <p:nvPr/>
        </p:nvSpPr>
        <p:spPr bwMode="auto">
          <a:xfrm flipH="1">
            <a:off x="533400" y="2209800"/>
            <a:ext cx="8077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latin typeface="Century" panose="02040604050505020304" pitchFamily="18" charset="0"/>
              </a:rPr>
              <a:t>Exalted Ruler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/>
          <p:cNvSpPr txBox="1">
            <a:spLocks noChangeArrowheads="1"/>
          </p:cNvSpPr>
          <p:nvPr/>
        </p:nvSpPr>
        <p:spPr bwMode="auto">
          <a:xfrm>
            <a:off x="1371600" y="457200"/>
            <a:ext cx="68580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b="1" dirty="0">
                <a:latin typeface="Century" pitchFamily="18" charset="0"/>
              </a:rPr>
              <a:t>-CEO-</a:t>
            </a:r>
          </a:p>
          <a:p>
            <a:pPr algn="ctr"/>
            <a:endParaRPr lang="en-US" sz="5400" b="1" dirty="0">
              <a:latin typeface="Century" pitchFamily="18" charset="0"/>
            </a:endParaRPr>
          </a:p>
          <a:p>
            <a:pPr algn="ctr"/>
            <a:r>
              <a:rPr lang="en-US" sz="7200" b="1" dirty="0">
                <a:latin typeface="Century" pitchFamily="18" charset="0"/>
              </a:rPr>
              <a:t>Chief</a:t>
            </a:r>
          </a:p>
          <a:p>
            <a:pPr algn="ctr"/>
            <a:r>
              <a:rPr lang="en-US" sz="7200" b="1" dirty="0">
                <a:latin typeface="Century" pitchFamily="18" charset="0"/>
              </a:rPr>
              <a:t>Executive </a:t>
            </a:r>
          </a:p>
          <a:p>
            <a:pPr algn="ctr"/>
            <a:r>
              <a:rPr lang="en-US" sz="7200" b="1" dirty="0">
                <a:latin typeface="Century" pitchFamily="18" charset="0"/>
              </a:rPr>
              <a:t>Officer</a:t>
            </a:r>
          </a:p>
        </p:txBody>
      </p:sp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Users\Ronnie\AppData\Local\Microsoft\Windows\Temporary Internet Files\Content.IE5\B7PTUB57\MP90043589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Ronnie\AppData\Local\Microsoft\Windows\Temporary Internet Files\Content.IE5\B7PTUB57\MP90043955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Ronnie\AppData\Local\Microsoft\Windows\Temporary Internet Files\Content.IE5\N7209ZCJ\MC9002330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7010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Ronnie\AppData\Local\Microsoft\Windows\Temporary Internet Files\Content.IE5\B7PTUB57\MP90042212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457200" y="685800"/>
            <a:ext cx="83058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Franklin Gothic Medium" pitchFamily="34" charset="0"/>
              <a:buAutoNum type="arabicPeriod"/>
            </a:pPr>
            <a:r>
              <a:rPr lang="en-US" sz="2400" b="1" dirty="0">
                <a:latin typeface="Franklin Gothic Book" pitchFamily="34" charset="0"/>
              </a:rPr>
              <a:t>Study the Laws of the Order and the By-Laws of your Lodge</a:t>
            </a:r>
          </a:p>
          <a:p>
            <a:pPr marL="342900" indent="-342900"/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2. Familiarize yourself with Rituals	</a:t>
            </a:r>
          </a:p>
          <a:p>
            <a:pPr marL="342900" indent="-342900">
              <a:buFont typeface="Franklin Gothic Medium" pitchFamily="34" charset="0"/>
              <a:buAutoNum type="arabicPeriod"/>
            </a:pPr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3. Study the Exalted Rulers, Lodge Officers and Committee Members manual</a:t>
            </a:r>
          </a:p>
          <a:p>
            <a:pPr marL="342900" indent="-342900">
              <a:buFont typeface="Franklin Gothic Medium" pitchFamily="34" charset="0"/>
              <a:buAutoNum type="arabicPeriod"/>
            </a:pPr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4. Robert’s Rules of Order</a:t>
            </a:r>
          </a:p>
          <a:p>
            <a:pPr marL="342900" indent="-342900">
              <a:buFont typeface="Franklin Gothic Medium" pitchFamily="34" charset="0"/>
              <a:buAutoNum type="arabicPeriod"/>
            </a:pPr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5. Voting requirement guide (page 192- Statutes Annotated)</a:t>
            </a:r>
          </a:p>
          <a:p>
            <a:pPr marL="342900" indent="-342900">
              <a:buFont typeface="Franklin Gothic Medium" pitchFamily="34" charset="0"/>
              <a:buAutoNum type="arabicPeriod"/>
            </a:pPr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6. Protocol Manual</a:t>
            </a:r>
          </a:p>
          <a:p>
            <a:pPr marL="342900" indent="-342900">
              <a:buFont typeface="Franklin Gothic Medium" pitchFamily="34" charset="0"/>
              <a:buAutoNum type="arabicPeriod"/>
            </a:pPr>
            <a:endParaRPr lang="en-US" sz="2400" b="1" dirty="0">
              <a:latin typeface="Franklin Gothic Book" pitchFamily="34" charset="0"/>
            </a:endParaRPr>
          </a:p>
          <a:p>
            <a:pPr marL="342900" indent="-342900"/>
            <a:r>
              <a:rPr lang="en-US" sz="2400" b="1" dirty="0">
                <a:latin typeface="Franklin Gothic Book" pitchFamily="34" charset="0"/>
              </a:rPr>
              <a:t>7. Other Grand Lodge Committee Manuals</a:t>
            </a:r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C:\Users\Ronnie\AppData\Local\Microsoft\Windows\Temporary Internet Files\Content.IE5\CGSN6U95\MP90017881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79917" y="76200"/>
            <a:ext cx="4984165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9964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img04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6040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img04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0"/>
            <a:ext cx="4191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img03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7775" y="0"/>
            <a:ext cx="6648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img04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0"/>
            <a:ext cx="6273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img04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6050" y="0"/>
            <a:ext cx="6311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Pg 26 - 2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0"/>
            <a:ext cx="6705600" cy="8001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img0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946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Pg 30 - 3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601200" y="3886200"/>
            <a:ext cx="45719" cy="883447"/>
          </a:xfrm>
          <a:prstGeom prst="rect">
            <a:avLst/>
          </a:prstGeom>
        </p:spPr>
      </p:pic>
      <p:pic>
        <p:nvPicPr>
          <p:cNvPr id="4" name="Picture 3" descr="Pg 30 - 3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9448800" y="4495800"/>
            <a:ext cx="228600" cy="762000"/>
          </a:xfrm>
          <a:prstGeom prst="rect">
            <a:avLst/>
          </a:prstGeom>
        </p:spPr>
      </p:pic>
      <p:pic>
        <p:nvPicPr>
          <p:cNvPr id="5" name="Picture 4" descr="Pg 26 - 27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082243" y="2133600"/>
            <a:ext cx="1548843" cy="304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img0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900" y="0"/>
            <a:ext cx="641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img0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5738" y="0"/>
            <a:ext cx="3692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C:\Users\Ronnie\AppData\Local\Microsoft\Windows\Temporary Internet Files\Content.IE5\B7PTUB57\MP91022093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C:\Users\Ronnie\AppData\Local\Microsoft\Windows\Temporary Internet Files\Content.IE5\N7209ZCJ\MC90010517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38200"/>
            <a:ext cx="6934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latin typeface="Century" panose="02040604050505020304" pitchFamily="18" charset="0"/>
              </a:rPr>
              <a:t>Grand Exalted Ruler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5625"/>
            <a:ext cx="87630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4000" dirty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en-US" sz="5400" b="1" dirty="0" smtClean="0">
                <a:latin typeface="Century" panose="02040604050505020304" pitchFamily="18" charset="0"/>
              </a:rPr>
              <a:t>MICHAEL T. LUHR.</a:t>
            </a:r>
            <a:endParaRPr lang="en-US" sz="5400" b="1" dirty="0">
              <a:latin typeface="Century" panose="02040604050505020304" pitchFamily="18" charset="0"/>
            </a:endParaRPr>
          </a:p>
          <a:p>
            <a:pPr algn="ctr"/>
            <a:endParaRPr lang="en-US" sz="3600" dirty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Century" panose="02040604050505020304" pitchFamily="18" charset="0"/>
              </a:rPr>
              <a:t>        </a:t>
            </a:r>
            <a:r>
              <a:rPr lang="en-US" sz="3600" dirty="0" smtClean="0">
                <a:latin typeface="Century" panose="02040604050505020304" pitchFamily="18" charset="0"/>
              </a:rPr>
              <a:t>Petersburg, Alaska</a:t>
            </a:r>
            <a:endParaRPr lang="en-US" sz="3600" dirty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Century" panose="02040604050505020304" pitchFamily="18" charset="0"/>
              </a:rPr>
              <a:t>        Lodge No. </a:t>
            </a:r>
            <a:r>
              <a:rPr lang="en-US" sz="3600" dirty="0" smtClean="0">
                <a:latin typeface="Century" panose="02040604050505020304" pitchFamily="18" charset="0"/>
              </a:rPr>
              <a:t>1615</a:t>
            </a:r>
            <a:endParaRPr lang="en-US" sz="36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en-US" sz="3600" dirty="0">
                <a:latin typeface="Century" panose="020406040505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424617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105400"/>
            <a:ext cx="8458200" cy="12223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b="1" dirty="0">
                <a:latin typeface="Century" pitchFamily="18" charset="0"/>
              </a:rPr>
              <a:t>State </a:t>
            </a:r>
            <a:r>
              <a:rPr lang="en-US" sz="5400" b="1" dirty="0">
                <a:latin typeface="Century" pitchFamily="18" charset="0"/>
              </a:rPr>
              <a:t>Sponsor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08" y="228600"/>
            <a:ext cx="8991600" cy="4648200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5400" dirty="0">
                <a:latin typeface="Century" pitchFamily="18" charset="0"/>
              </a:rPr>
              <a:t>Arthur H. (Jack) Frost, III, PGER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P.O. Box 5886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Oak Ridge TN  37831-5886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865-482-7586 Office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  <a:hlinkClick r:id="rId2"/>
              </a:rPr>
              <a:t>ahfger@bellsouth.net</a:t>
            </a:r>
            <a:r>
              <a:rPr lang="en-US" sz="4000" b="1" dirty="0">
                <a:latin typeface="Century" pitchFamily="18" charset="0"/>
              </a:rPr>
              <a:t> </a:t>
            </a:r>
          </a:p>
        </p:txBody>
      </p:sp>
    </p:spTree>
  </p:cSld>
  <p:clrMapOvr>
    <a:masterClrMapping/>
  </p:clrMapOvr>
  <p:transition>
    <p:strips dir="r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853411"/>
            <a:ext cx="8839200" cy="12223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400" b="1" dirty="0">
                <a:latin typeface="Century" pitchFamily="18" charset="0"/>
              </a:rPr>
              <a:t>District Deputy-East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"/>
            <a:ext cx="8458200" cy="495299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entury" pitchFamily="18" charset="0"/>
              </a:rPr>
              <a:t>Tennessee East District #8320</a:t>
            </a:r>
          </a:p>
          <a:p>
            <a:r>
              <a:rPr lang="en-US" sz="4400" b="1" dirty="0" smtClean="0">
                <a:latin typeface="Century" pitchFamily="18" charset="0"/>
              </a:rPr>
              <a:t>Reeda Hall</a:t>
            </a:r>
            <a:endParaRPr lang="en-US" sz="4400" b="1" dirty="0">
              <a:latin typeface="Century" pitchFamily="18" charset="0"/>
            </a:endParaRPr>
          </a:p>
          <a:p>
            <a:endParaRPr lang="en-US" sz="2800" b="1" dirty="0">
              <a:latin typeface="Century" pitchFamily="18" charset="0"/>
            </a:endParaRPr>
          </a:p>
          <a:p>
            <a:r>
              <a:rPr lang="en-US" b="1" dirty="0" smtClean="0">
                <a:latin typeface="Century" pitchFamily="18" charset="0"/>
              </a:rPr>
              <a:t>120 </a:t>
            </a:r>
            <a:r>
              <a:rPr lang="en-US" b="1" dirty="0" err="1" smtClean="0">
                <a:latin typeface="Century" pitchFamily="18" charset="0"/>
              </a:rPr>
              <a:t>Brently</a:t>
            </a:r>
            <a:r>
              <a:rPr lang="en-US" b="1" dirty="0" smtClean="0">
                <a:latin typeface="Century" pitchFamily="18" charset="0"/>
              </a:rPr>
              <a:t> Woods Dr.</a:t>
            </a:r>
            <a:endParaRPr lang="en-US" b="1" dirty="0">
              <a:latin typeface="Century" pitchFamily="18" charset="0"/>
            </a:endParaRPr>
          </a:p>
          <a:p>
            <a:r>
              <a:rPr lang="en-US" b="1" dirty="0" smtClean="0">
                <a:latin typeface="Century" pitchFamily="18" charset="0"/>
              </a:rPr>
              <a:t>Chattanooga, TN 37421</a:t>
            </a:r>
            <a:endParaRPr lang="en-US" b="1" dirty="0">
              <a:latin typeface="Century" pitchFamily="18" charset="0"/>
            </a:endParaRPr>
          </a:p>
          <a:p>
            <a:r>
              <a:rPr lang="en-US" b="1" dirty="0">
                <a:latin typeface="Century" pitchFamily="18" charset="0"/>
              </a:rPr>
              <a:t>Res.: </a:t>
            </a:r>
            <a:r>
              <a:rPr lang="en-US" b="1" dirty="0" smtClean="0">
                <a:latin typeface="Century" pitchFamily="18" charset="0"/>
              </a:rPr>
              <a:t>(423)240-3506</a:t>
            </a:r>
          </a:p>
          <a:p>
            <a:r>
              <a:rPr lang="en-US" b="1" dirty="0" smtClean="0">
                <a:latin typeface="Century" pitchFamily="18" charset="0"/>
              </a:rPr>
              <a:t>ReedaHElksTN@comcast.net</a:t>
            </a:r>
            <a:endParaRPr lang="en-US" b="1" dirty="0">
              <a:latin typeface="Century" pitchFamily="18" charset="0"/>
            </a:endParaRPr>
          </a:p>
          <a:p>
            <a:endParaRPr lang="en-US" b="1" dirty="0">
              <a:latin typeface="Century" pitchFamily="18" charset="0"/>
            </a:endParaRPr>
          </a:p>
          <a:p>
            <a:endParaRPr lang="en-US" b="1" dirty="0">
              <a:latin typeface="Century" pitchFamily="18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853411"/>
            <a:ext cx="9144000" cy="122237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400" b="1" dirty="0">
                <a:latin typeface="Century" pitchFamily="18" charset="0"/>
              </a:rPr>
              <a:t>District Deputy-Middle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-533400"/>
            <a:ext cx="8458200" cy="5791200"/>
          </a:xfrm>
        </p:spPr>
        <p:txBody>
          <a:bodyPr>
            <a:normAutofit fontScale="25000" lnSpcReduction="20000"/>
          </a:bodyPr>
          <a:lstStyle/>
          <a:p>
            <a:endParaRPr lang="en-US" sz="16000" b="1" dirty="0">
              <a:latin typeface="Century" pitchFamily="18" charset="0"/>
            </a:endParaRPr>
          </a:p>
          <a:p>
            <a:r>
              <a:rPr lang="en-US" sz="16000" b="1" dirty="0">
                <a:latin typeface="Century" pitchFamily="18" charset="0"/>
              </a:rPr>
              <a:t>Tennessee Middle District #8360</a:t>
            </a:r>
          </a:p>
          <a:p>
            <a:endParaRPr lang="en-US" sz="10000" b="1" dirty="0">
              <a:latin typeface="Century" pitchFamily="18" charset="0"/>
            </a:endParaRPr>
          </a:p>
          <a:p>
            <a:r>
              <a:rPr lang="en-US" sz="19200" b="1" dirty="0" smtClean="0">
                <a:latin typeface="Century" pitchFamily="18" charset="0"/>
              </a:rPr>
              <a:t>Ann Gable</a:t>
            </a:r>
            <a:endParaRPr lang="en-US" sz="19200" b="1" dirty="0">
              <a:latin typeface="Century" pitchFamily="18" charset="0"/>
            </a:endParaRPr>
          </a:p>
          <a:p>
            <a:endParaRPr lang="en-US" sz="11200" b="1" dirty="0">
              <a:latin typeface="Century" pitchFamily="18" charset="0"/>
            </a:endParaRPr>
          </a:p>
          <a:p>
            <a:r>
              <a:rPr lang="en-US" sz="9600" b="1" dirty="0" smtClean="0">
                <a:latin typeface="Century" pitchFamily="18" charset="0"/>
              </a:rPr>
              <a:t>6618 Holt Road</a:t>
            </a:r>
            <a:endParaRPr lang="en-US" sz="9600" b="1" dirty="0">
              <a:latin typeface="Century" pitchFamily="18" charset="0"/>
            </a:endParaRPr>
          </a:p>
          <a:p>
            <a:r>
              <a:rPr lang="en-US" sz="9600" b="1" dirty="0" smtClean="0">
                <a:latin typeface="Century" pitchFamily="18" charset="0"/>
              </a:rPr>
              <a:t>Nashville, TN 37211</a:t>
            </a:r>
            <a:endParaRPr lang="en-US" sz="9600" b="1" dirty="0">
              <a:latin typeface="Century" pitchFamily="18" charset="0"/>
            </a:endParaRPr>
          </a:p>
          <a:p>
            <a:r>
              <a:rPr lang="en-US" sz="9600" b="1" dirty="0" smtClean="0">
                <a:latin typeface="Century" pitchFamily="18" charset="0"/>
              </a:rPr>
              <a:t>(615)517-0778</a:t>
            </a:r>
            <a:endParaRPr lang="en-US" sz="9600" b="1" dirty="0">
              <a:latin typeface="Century" pitchFamily="18" charset="0"/>
            </a:endParaRPr>
          </a:p>
          <a:p>
            <a:r>
              <a:rPr lang="en-US" sz="9600" b="1" dirty="0" smtClean="0">
                <a:latin typeface="Century" pitchFamily="18" charset="0"/>
              </a:rPr>
              <a:t>afgable@comcast.net</a:t>
            </a:r>
            <a:endParaRPr lang="en-US" sz="9600" b="1" dirty="0">
              <a:latin typeface="Century" pitchFamily="18" charset="0"/>
            </a:endParaRPr>
          </a:p>
          <a:p>
            <a:endParaRPr lang="en-US" dirty="0">
              <a:latin typeface="Century" pitchFamily="18" charset="0"/>
            </a:endParaRPr>
          </a:p>
          <a:p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000" dirty="0">
              <a:latin typeface="Century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000" dirty="0">
              <a:latin typeface="Century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000" dirty="0">
              <a:latin typeface="Century" pitchFamily="18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25" y="5043071"/>
            <a:ext cx="8458200" cy="12223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b="1" dirty="0">
                <a:latin typeface="Century" pitchFamily="18" charset="0"/>
              </a:rPr>
              <a:t>District Deputy-West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7239000" cy="4495800"/>
          </a:xfrm>
        </p:spPr>
        <p:txBody>
          <a:bodyPr>
            <a:normAutofit lnSpcReduction="10000"/>
          </a:bodyPr>
          <a:lstStyle/>
          <a:p>
            <a:endParaRPr lang="en-US" sz="5400" b="1" dirty="0"/>
          </a:p>
          <a:p>
            <a:r>
              <a:rPr lang="en-US" sz="9600" dirty="0"/>
              <a:t/>
            </a:r>
            <a:br>
              <a:rPr lang="en-US" sz="9600" dirty="0"/>
            </a:br>
            <a:endParaRPr lang="en-US" sz="9600" dirty="0"/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5400" b="1" dirty="0">
              <a:latin typeface="Century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en-US" sz="4000" b="1" dirty="0"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57200"/>
            <a:ext cx="8534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entury" pitchFamily="18" charset="0"/>
              </a:rPr>
              <a:t>  Tennessee West District #8440</a:t>
            </a:r>
          </a:p>
          <a:p>
            <a:endParaRPr lang="en-US" sz="2400" dirty="0">
              <a:latin typeface="Century" pitchFamily="18" charset="0"/>
            </a:endParaRPr>
          </a:p>
          <a:p>
            <a:r>
              <a:rPr lang="en-US" sz="4800" b="1" dirty="0">
                <a:latin typeface="Century" pitchFamily="18" charset="0"/>
              </a:rPr>
              <a:t>        </a:t>
            </a:r>
            <a:r>
              <a:rPr lang="en-US" sz="4800" b="1" dirty="0" smtClean="0">
                <a:latin typeface="Century" pitchFamily="18" charset="0"/>
              </a:rPr>
              <a:t>		 Joe Allen</a:t>
            </a:r>
            <a:endParaRPr lang="en-US" sz="4800" b="1" dirty="0">
              <a:latin typeface="Century" pitchFamily="18" charset="0"/>
            </a:endParaRPr>
          </a:p>
          <a:p>
            <a:pPr algn="ctr"/>
            <a:endParaRPr lang="en-US" sz="2400" dirty="0">
              <a:latin typeface="Century" pitchFamily="18" charset="0"/>
            </a:endParaRPr>
          </a:p>
          <a:p>
            <a:r>
              <a:rPr lang="en-US" sz="2400" b="1" dirty="0">
                <a:latin typeface="Century" pitchFamily="18" charset="0"/>
              </a:rPr>
              <a:t>                           </a:t>
            </a:r>
            <a:r>
              <a:rPr lang="en-US" sz="2400" b="1" dirty="0" smtClean="0">
                <a:latin typeface="Century" pitchFamily="18" charset="0"/>
              </a:rPr>
              <a:t>	  130 </a:t>
            </a:r>
            <a:r>
              <a:rPr lang="en-US" sz="2400" b="1" dirty="0" err="1" smtClean="0">
                <a:latin typeface="Century" pitchFamily="18" charset="0"/>
              </a:rPr>
              <a:t>Mixpah</a:t>
            </a:r>
            <a:r>
              <a:rPr lang="en-US" sz="2400" b="1" dirty="0" smtClean="0">
                <a:latin typeface="Century" pitchFamily="18" charset="0"/>
              </a:rPr>
              <a:t> Street</a:t>
            </a:r>
            <a:endParaRPr lang="en-US" sz="2400" b="1" dirty="0">
              <a:latin typeface="Century" pitchFamily="18" charset="0"/>
            </a:endParaRPr>
          </a:p>
          <a:p>
            <a:r>
              <a:rPr lang="en-US" sz="2400" b="1" dirty="0">
                <a:latin typeface="Century" pitchFamily="18" charset="0"/>
              </a:rPr>
              <a:t>                        </a:t>
            </a:r>
            <a:r>
              <a:rPr lang="en-US" sz="2400" b="1" dirty="0" smtClean="0">
                <a:latin typeface="Century" pitchFamily="18" charset="0"/>
              </a:rPr>
              <a:t>	  Springville, TN 38256</a:t>
            </a:r>
            <a:endParaRPr lang="en-US" sz="2400" b="1" dirty="0">
              <a:latin typeface="Century" pitchFamily="18" charset="0"/>
            </a:endParaRPr>
          </a:p>
          <a:p>
            <a:endParaRPr lang="en-US" sz="2400" b="1" dirty="0">
              <a:latin typeface="Century" pitchFamily="18" charset="0"/>
            </a:endParaRPr>
          </a:p>
          <a:p>
            <a:r>
              <a:rPr lang="en-US" sz="2400" b="1" dirty="0">
                <a:latin typeface="Century" pitchFamily="18" charset="0"/>
              </a:rPr>
              <a:t>            </a:t>
            </a:r>
            <a:r>
              <a:rPr lang="en-US" sz="2400" b="1" dirty="0" smtClean="0">
                <a:latin typeface="Century" pitchFamily="18" charset="0"/>
              </a:rPr>
              <a:t>		 Res</a:t>
            </a:r>
            <a:r>
              <a:rPr lang="en-US" sz="2400" b="1" dirty="0">
                <a:latin typeface="Century" pitchFamily="18" charset="0"/>
              </a:rPr>
              <a:t>. (</a:t>
            </a:r>
            <a:r>
              <a:rPr lang="en-US" sz="2400" b="1" dirty="0" smtClean="0">
                <a:latin typeface="Century" pitchFamily="18" charset="0"/>
              </a:rPr>
              <a:t>731)441-2097</a:t>
            </a:r>
            <a:endParaRPr lang="en-US" sz="2400" b="1" dirty="0">
              <a:latin typeface="Century" pitchFamily="18" charset="0"/>
            </a:endParaRPr>
          </a:p>
          <a:p>
            <a:r>
              <a:rPr lang="en-US" sz="2400" b="1" dirty="0">
                <a:latin typeface="Century" pitchFamily="18" charset="0"/>
              </a:rPr>
              <a:t>                          </a:t>
            </a:r>
            <a:r>
              <a:rPr lang="en-US" sz="2400" b="1" dirty="0" smtClean="0">
                <a:latin typeface="Century" pitchFamily="18" charset="0"/>
              </a:rPr>
              <a:t>	 </a:t>
            </a:r>
            <a:r>
              <a:rPr lang="en-US" sz="2400" b="1" dirty="0" smtClean="0">
                <a:latin typeface="Century" pitchFamily="18" charset="0"/>
              </a:rPr>
              <a:t>J</a:t>
            </a:r>
            <a:r>
              <a:rPr lang="en-US" sz="2400" b="1" dirty="0" smtClean="0">
                <a:latin typeface="Century" pitchFamily="18" charset="0"/>
              </a:rPr>
              <a:t>.Allen@camdenhc.com</a:t>
            </a:r>
            <a:endParaRPr lang="en-US" sz="2400" b="1" dirty="0">
              <a:latin typeface="Century" pitchFamily="18" charset="0"/>
            </a:endParaRPr>
          </a:p>
          <a:p>
            <a:endParaRPr lang="en-US" sz="2400" b="1" dirty="0">
              <a:latin typeface="Century" pitchFamily="18" charset="0"/>
            </a:endParaRPr>
          </a:p>
          <a:p>
            <a:endParaRPr lang="en-US" sz="2400" b="1" dirty="0">
              <a:latin typeface="Century" pitchFamily="18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5105400"/>
            <a:ext cx="8458200" cy="12223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b="1" dirty="0">
                <a:latin typeface="Century" pitchFamily="18" charset="0"/>
              </a:rPr>
              <a:t>State </a:t>
            </a:r>
            <a:r>
              <a:rPr lang="en-US" sz="5400" b="1" dirty="0">
                <a:latin typeface="Century" pitchFamily="18" charset="0"/>
              </a:rPr>
              <a:t>Sponsor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"/>
            <a:ext cx="8991600" cy="4648200"/>
          </a:xfrm>
        </p:spPr>
        <p:txBody>
          <a:bodyPr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5800" dirty="0">
                <a:latin typeface="Century" pitchFamily="18" charset="0"/>
              </a:rPr>
              <a:t>Arthur H. (Jack) Frost, III, PGER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P.O. Box 5886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Oak Ridge TN  37831-5886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</a:rPr>
              <a:t>865-482-7586 Office</a:t>
            </a: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b="1" dirty="0">
                <a:latin typeface="Century" pitchFamily="18" charset="0"/>
                <a:hlinkClick r:id="rId2"/>
              </a:rPr>
              <a:t>ahfger@bellsouth.net</a:t>
            </a:r>
            <a:r>
              <a:rPr lang="en-US" sz="4000" b="1" dirty="0">
                <a:latin typeface="Century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7953331"/>
      </p:ext>
    </p:extLst>
  </p:cSld>
  <p:clrMapOvr>
    <a:masterClrMapping/>
  </p:clrMapOvr>
  <p:transition>
    <p:strips dir="r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0" dirty="0">
                <a:latin typeface="Century" panose="02040604050505020304" pitchFamily="18" charset="0"/>
              </a:rPr>
              <a:t>Grand Secretary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46" y="1676400"/>
            <a:ext cx="7765322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latin typeface="Century" panose="02040604050505020304" pitchFamily="18" charset="0"/>
              </a:rPr>
              <a:t>Bryan R. </a:t>
            </a:r>
            <a:r>
              <a:rPr lang="en-US" sz="4800" b="1" dirty="0" err="1">
                <a:latin typeface="Century" panose="02040604050505020304" pitchFamily="18" charset="0"/>
              </a:rPr>
              <a:t>Klatt</a:t>
            </a:r>
            <a:endParaRPr lang="en-US" sz="4800" b="1" dirty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Century" panose="02040604050505020304" pitchFamily="18" charset="0"/>
              </a:rPr>
              <a:t>2750 N. Lakeview Avenue</a:t>
            </a:r>
          </a:p>
          <a:p>
            <a:pPr marL="0" indent="0" algn="ctr">
              <a:buNone/>
            </a:pPr>
            <a:r>
              <a:rPr lang="en-US" sz="2800" dirty="0">
                <a:latin typeface="Century" panose="02040604050505020304" pitchFamily="18" charset="0"/>
              </a:rPr>
              <a:t>Chicago IL  60614</a:t>
            </a:r>
          </a:p>
          <a:p>
            <a:pPr marL="0" indent="0" algn="ctr">
              <a:buNone/>
            </a:pPr>
            <a:r>
              <a:rPr lang="en-US" sz="2800" dirty="0">
                <a:latin typeface="Century" panose="02040604050505020304" pitchFamily="18" charset="0"/>
              </a:rPr>
              <a:t>Office: (773)755-4708</a:t>
            </a:r>
          </a:p>
          <a:p>
            <a:pPr marL="0" indent="0" algn="ctr">
              <a:buNone/>
            </a:pPr>
            <a:endParaRPr lang="en-US" sz="48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7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C:\Users\Ronnie\AppData\Local\Microsoft\Windows\Temporary Internet Files\Content.IE5\N7209ZCJ\MC9003049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20574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3" descr="C:\Users\Ronnie\AppData\Local\Microsoft\Windows\Temporary Internet Files\Content.IE5\8LCVV7SK\MC90032640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-228600"/>
            <a:ext cx="1828800" cy="4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4" descr="C:\Users\Ronnie\AppData\Local\Microsoft\Windows\Temporary Internet Files\Content.IE5\B7PTUB57\MC90033158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228600"/>
            <a:ext cx="18161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5" descr="C:\Users\Ronnie\AppData\Local\Microsoft\Windows\Temporary Internet Files\Content.IE5\CGSN6U95\MC900439781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148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6" descr="C:\Users\Ronnie\AppData\Local\Microsoft\Windows\Temporary Internet Files\Content.IE5\N7209ZCJ\MC900436216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590800"/>
            <a:ext cx="1828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7" descr="C:\Users\Ronnie\AppData\Local\Microsoft\Windows\Temporary Internet Files\Content.IE5\8LCVV7SK\MP900305838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2800" y="4267200"/>
            <a:ext cx="16764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8" descr="C:\Users\Ronnie\AppData\Local\Microsoft\Windows\Temporary Internet Files\Content.IE5\B7PTUB57\MC900312712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4724400"/>
            <a:ext cx="1820863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Picture 9" descr="C:\Users\Ronnie\AppData\Local\Microsoft\Windows\Temporary Internet Files\Content.IE5\CGSN6U95\MC900348713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28800" y="2590800"/>
            <a:ext cx="1360488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3" name="Picture 10" descr="C:\Users\Ronnie\AppData\Local\Microsoft\Windows\Temporary Internet Files\Content.IE5\N7209ZCJ\MC900410485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62600" y="1676400"/>
            <a:ext cx="2209800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4" name="Picture 11" descr="C:\Users\Ronnie\AppData\Local\Microsoft\Windows\Temporary Internet Files\Content.IE5\8LCVV7SK\MC900324780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9000" y="304800"/>
            <a:ext cx="18367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C:\Users\Ronnie\AppData\Local\Microsoft\Windows\Temporary Internet Files\Content.IE5\N7209ZCJ\MC90024184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914400"/>
            <a:ext cx="4267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C:\Users\Ronnie\AppData\Local\Microsoft\Windows\Temporary Internet Files\Content.IE5\CGSN6U95\MP90044236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i="1" dirty="0">
                <a:latin typeface="Century" pitchFamily="18" charset="0"/>
              </a:rPr>
              <a:t>Tennessee Elks Association</a:t>
            </a:r>
          </a:p>
          <a:p>
            <a:pPr algn="ctr"/>
            <a:endParaRPr lang="en-US" sz="4800" i="1" dirty="0">
              <a:latin typeface="Century" pitchFamily="18" charset="0"/>
            </a:endParaRPr>
          </a:p>
          <a:p>
            <a:pPr algn="ctr"/>
            <a:r>
              <a:rPr lang="en-US" sz="4800" i="1" dirty="0">
                <a:latin typeface="Century" pitchFamily="18" charset="0"/>
              </a:rPr>
              <a:t>Leadership Training Committee</a:t>
            </a:r>
          </a:p>
          <a:p>
            <a:pPr algn="ctr"/>
            <a:endParaRPr lang="en-US" sz="2400" i="1" dirty="0">
              <a:latin typeface="Century" pitchFamily="18" charset="0"/>
            </a:endParaRPr>
          </a:p>
          <a:p>
            <a:pPr algn="ctr"/>
            <a:r>
              <a:rPr lang="en-US" sz="3200" b="1" i="1" dirty="0">
                <a:latin typeface="Century" pitchFamily="18" charset="0"/>
              </a:rPr>
              <a:t>March </a:t>
            </a:r>
            <a:r>
              <a:rPr lang="en-US" sz="3200" b="1" i="1" dirty="0" smtClean="0">
                <a:latin typeface="Century" pitchFamily="18" charset="0"/>
              </a:rPr>
              <a:t>2</a:t>
            </a:r>
            <a:r>
              <a:rPr lang="en-US" sz="3200" b="1" i="1" smtClean="0">
                <a:latin typeface="Century" pitchFamily="18" charset="0"/>
              </a:rPr>
              <a:t>, 2019</a:t>
            </a:r>
            <a:endParaRPr lang="en-US" sz="2400" i="1" dirty="0">
              <a:latin typeface="Century" pitchFamily="18" charset="0"/>
            </a:endParaRPr>
          </a:p>
          <a:p>
            <a:pPr algn="ctr"/>
            <a:r>
              <a:rPr lang="en-US" sz="4800" i="1" dirty="0">
                <a:latin typeface="Century" pitchFamily="18" charset="0"/>
              </a:rPr>
              <a:t>Chairman: Hershel </a:t>
            </a:r>
            <a:r>
              <a:rPr lang="en-US" sz="4800" i="1" dirty="0" err="1">
                <a:latin typeface="Century" pitchFamily="18" charset="0"/>
              </a:rPr>
              <a:t>B.Wilkes</a:t>
            </a:r>
            <a:r>
              <a:rPr lang="en-US" sz="4800" i="1" dirty="0">
                <a:latin typeface="Century" pitchFamily="18" charset="0"/>
              </a:rPr>
              <a:t>, PSP</a:t>
            </a:r>
          </a:p>
          <a:p>
            <a:pPr algn="ctr"/>
            <a:endParaRPr lang="en-US" sz="5400" i="1" dirty="0">
              <a:latin typeface="Century" pitchFamily="18" charset="0"/>
            </a:endParaRPr>
          </a:p>
          <a:p>
            <a:pPr algn="ctr"/>
            <a:endParaRPr lang="en-US" sz="5400" i="1" dirty="0">
              <a:latin typeface="Century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1011</TotalTime>
  <Words>175</Words>
  <Application>Microsoft Office PowerPoint</Application>
  <PresentationFormat>On-screen Show (4:3)</PresentationFormat>
  <Paragraphs>82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Damask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Grand Exalted Ruler</vt:lpstr>
      <vt:lpstr>State Sponsor</vt:lpstr>
      <vt:lpstr>District Deputy-East</vt:lpstr>
      <vt:lpstr>District Deputy-Middle</vt:lpstr>
      <vt:lpstr>District Deputy-West</vt:lpstr>
      <vt:lpstr>State Sponsor</vt:lpstr>
      <vt:lpstr>Grand Secretary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Ronnie</dc:creator>
  <cp:lastModifiedBy>Joe Evans</cp:lastModifiedBy>
  <cp:revision>75</cp:revision>
  <dcterms:created xsi:type="dcterms:W3CDTF">2012-03-02T11:48:19Z</dcterms:created>
  <dcterms:modified xsi:type="dcterms:W3CDTF">2019-02-01T16:48:02Z</dcterms:modified>
</cp:coreProperties>
</file>