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media/image9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png" ContentType="image/png"/>
  <Override PartName="/ppt/media/image16.jpeg" ContentType="image/jpeg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9144000" cy="68580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7.png"/><Relationship Id="rId3" Type="http://schemas.openxmlformats.org/officeDocument/2006/relationships/image" Target="../media/image8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673880" y="1600200"/>
            <a:ext cx="401544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8880" cy="52963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57200" y="396396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4673880" y="1600200"/>
            <a:ext cx="401544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3880" y="160020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3880" y="396396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3880" y="160020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57200" y="3963960"/>
            <a:ext cx="822888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57200" y="3963960"/>
            <a:ext cx="822888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3880" y="160020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673880" y="396396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457200" y="396396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5" name="" descr=""/>
          <p:cNvPicPr/>
          <p:nvPr/>
        </p:nvPicPr>
        <p:blipFill>
          <a:blip r:embed="rId2"/>
          <a:stretch/>
        </p:blipFill>
        <p:spPr>
          <a:xfrm>
            <a:off x="1735560" y="1600200"/>
            <a:ext cx="5672160" cy="4525200"/>
          </a:xfrm>
          <a:prstGeom prst="rect">
            <a:avLst/>
          </a:prstGeom>
          <a:ln>
            <a:noFill/>
          </a:ln>
        </p:spPr>
      </p:pic>
      <p:pic>
        <p:nvPicPr>
          <p:cNvPr id="36" name="" descr=""/>
          <p:cNvPicPr/>
          <p:nvPr/>
        </p:nvPicPr>
        <p:blipFill>
          <a:blip r:embed="rId3"/>
          <a:stretch/>
        </p:blipFill>
        <p:spPr>
          <a:xfrm>
            <a:off x="1735560" y="1600200"/>
            <a:ext cx="5672160" cy="452520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3880" y="1600200"/>
            <a:ext cx="401544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8880" cy="52963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200" y="396396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673880" y="1600200"/>
            <a:ext cx="401544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3880" y="160020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3880" y="396396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3880" y="160020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963960"/>
            <a:ext cx="822888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963960"/>
            <a:ext cx="822888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3880" y="160020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673880" y="396396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57200" y="396396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2" name="" descr=""/>
          <p:cNvPicPr/>
          <p:nvPr/>
        </p:nvPicPr>
        <p:blipFill>
          <a:blip r:embed="rId2"/>
          <a:stretch/>
        </p:blipFill>
        <p:spPr>
          <a:xfrm>
            <a:off x="1735560" y="1600200"/>
            <a:ext cx="5672160" cy="4525200"/>
          </a:xfrm>
          <a:prstGeom prst="rect">
            <a:avLst/>
          </a:prstGeom>
          <a:ln>
            <a:noFill/>
          </a:ln>
        </p:spPr>
      </p:pic>
      <p:pic>
        <p:nvPicPr>
          <p:cNvPr id="73" name="" descr=""/>
          <p:cNvPicPr/>
          <p:nvPr/>
        </p:nvPicPr>
        <p:blipFill>
          <a:blip r:embed="rId3"/>
          <a:stretch/>
        </p:blipFill>
        <p:spPr>
          <a:xfrm>
            <a:off x="1735560" y="1600200"/>
            <a:ext cx="5672160" cy="452520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4673880" y="1600200"/>
            <a:ext cx="401544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8880" cy="52963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457200" y="396396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body"/>
          </p:nvPr>
        </p:nvSpPr>
        <p:spPr>
          <a:xfrm>
            <a:off x="4673880" y="1600200"/>
            <a:ext cx="401544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4673880" y="160020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4673880" y="396396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4673880" y="160020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457200" y="3963960"/>
            <a:ext cx="822888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457200" y="3963960"/>
            <a:ext cx="822888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3880" y="160020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673880" y="396396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PlaceHolder 5"/>
          <p:cNvSpPr>
            <a:spLocks noGrp="1"/>
          </p:cNvSpPr>
          <p:nvPr>
            <p:ph type="body"/>
          </p:nvPr>
        </p:nvSpPr>
        <p:spPr>
          <a:xfrm>
            <a:off x="457200" y="396396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08" name="" descr=""/>
          <p:cNvPicPr/>
          <p:nvPr/>
        </p:nvPicPr>
        <p:blipFill>
          <a:blip r:embed="rId2"/>
          <a:stretch/>
        </p:blipFill>
        <p:spPr>
          <a:xfrm>
            <a:off x="1735560" y="1600200"/>
            <a:ext cx="5672160" cy="4525200"/>
          </a:xfrm>
          <a:prstGeom prst="rect">
            <a:avLst/>
          </a:prstGeom>
          <a:ln>
            <a:noFill/>
          </a:ln>
        </p:spPr>
      </p:pic>
      <p:pic>
        <p:nvPicPr>
          <p:cNvPr id="109" name="" descr=""/>
          <p:cNvPicPr/>
          <p:nvPr/>
        </p:nvPicPr>
        <p:blipFill>
          <a:blip r:embed="rId3"/>
          <a:stretch/>
        </p:blipFill>
        <p:spPr>
          <a:xfrm>
            <a:off x="1735560" y="1600200"/>
            <a:ext cx="5672160" cy="452520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4673880" y="1600200"/>
            <a:ext cx="401544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8880" cy="52963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3" name="PlaceHolder 3"/>
          <p:cNvSpPr>
            <a:spLocks noGrp="1"/>
          </p:cNvSpPr>
          <p:nvPr>
            <p:ph type="body"/>
          </p:nvPr>
        </p:nvSpPr>
        <p:spPr>
          <a:xfrm>
            <a:off x="457200" y="396396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PlaceHolder 4"/>
          <p:cNvSpPr>
            <a:spLocks noGrp="1"/>
          </p:cNvSpPr>
          <p:nvPr>
            <p:ph type="body"/>
          </p:nvPr>
        </p:nvSpPr>
        <p:spPr>
          <a:xfrm>
            <a:off x="4673880" y="1600200"/>
            <a:ext cx="401544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4673880" y="160020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 type="body"/>
          </p:nvPr>
        </p:nvSpPr>
        <p:spPr>
          <a:xfrm>
            <a:off x="4673880" y="396396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673880" y="160020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457200" y="3963960"/>
            <a:ext cx="822888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457200" y="3963960"/>
            <a:ext cx="822888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4673880" y="160020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9" name="PlaceHolder 4"/>
          <p:cNvSpPr>
            <a:spLocks noGrp="1"/>
          </p:cNvSpPr>
          <p:nvPr>
            <p:ph type="body"/>
          </p:nvPr>
        </p:nvSpPr>
        <p:spPr>
          <a:xfrm>
            <a:off x="4673880" y="396396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PlaceHolder 5"/>
          <p:cNvSpPr>
            <a:spLocks noGrp="1"/>
          </p:cNvSpPr>
          <p:nvPr>
            <p:ph type="body"/>
          </p:nvPr>
        </p:nvSpPr>
        <p:spPr>
          <a:xfrm>
            <a:off x="457200" y="3963960"/>
            <a:ext cx="4015440" cy="2158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</p:spPr>
        <p:txBody>
          <a:bodyPr lIns="0" rIns="0" tIns="0" bIns="0"/>
          <a:p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4" name="" descr=""/>
          <p:cNvPicPr/>
          <p:nvPr/>
        </p:nvPicPr>
        <p:blipFill>
          <a:blip r:embed="rId2"/>
          <a:stretch/>
        </p:blipFill>
        <p:spPr>
          <a:xfrm>
            <a:off x="1735560" y="1600200"/>
            <a:ext cx="5672160" cy="4525200"/>
          </a:xfrm>
          <a:prstGeom prst="rect">
            <a:avLst/>
          </a:prstGeom>
          <a:ln>
            <a:noFill/>
          </a:ln>
        </p:spPr>
      </p:pic>
      <p:pic>
        <p:nvPicPr>
          <p:cNvPr id="145" name="" descr=""/>
          <p:cNvPicPr/>
          <p:nvPr/>
        </p:nvPicPr>
        <p:blipFill>
          <a:blip r:embed="rId3"/>
          <a:stretch/>
        </p:blipFill>
        <p:spPr>
          <a:xfrm>
            <a:off x="1735560" y="1600200"/>
            <a:ext cx="5672160" cy="452520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21582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8880" cy="21582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440" cy="45252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440" cy="45252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8880" cy="452520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n-US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0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6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37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0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37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ustomShape 1"/>
          <p:cNvSpPr/>
          <p:nvPr/>
        </p:nvSpPr>
        <p:spPr>
          <a:xfrm rot="21340200">
            <a:off x="457200" y="-664560"/>
            <a:ext cx="8228880" cy="2010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Who’s in Charge?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
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CustomShape 2"/>
          <p:cNvSpPr/>
          <p:nvPr/>
        </p:nvSpPr>
        <p:spPr>
          <a:xfrm>
            <a:off x="687600" y="1920240"/>
            <a:ext cx="8228880" cy="2751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360" algn="ctr">
              <a:lnSpc>
                <a:spcPct val="85000"/>
              </a:lnSpc>
            </a:pPr>
            <a:r>
              <a:rPr b="1" lang="en-US" sz="4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Black"/>
                <a:ea typeface="Pinyon Script"/>
              </a:rPr>
              <a:t>Benevolent and Protective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 algn="ctr">
              <a:lnSpc>
                <a:spcPct val="85000"/>
              </a:lnSpc>
            </a:pPr>
            <a:r>
              <a:rPr b="1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Order of the Elks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 algn="ctr">
              <a:lnSpc>
                <a:spcPct val="85000"/>
              </a:lnSpc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United States of America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 algn="ctr">
              <a:lnSpc>
                <a:spcPct val="85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 algn="ctr">
              <a:lnSpc>
                <a:spcPct val="85000"/>
              </a:lnSpc>
            </a:pPr>
            <a:r>
              <a:rPr b="1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TENNESSEE ELKS ASSOCIATION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 algn="ctr">
              <a:lnSpc>
                <a:spcPct val="85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 algn="ctr">
              <a:lnSpc>
                <a:spcPct val="85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8" name="Google Shape;39;p6" descr=""/>
          <p:cNvPicPr/>
          <p:nvPr/>
        </p:nvPicPr>
        <p:blipFill>
          <a:blip r:embed="rId1"/>
          <a:stretch/>
        </p:blipFill>
        <p:spPr>
          <a:xfrm>
            <a:off x="1274760" y="695880"/>
            <a:ext cx="7142760" cy="9579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ustomShape 1"/>
          <p:cNvSpPr/>
          <p:nvPr/>
        </p:nvSpPr>
        <p:spPr>
          <a:xfrm>
            <a:off x="457200" y="1600200"/>
            <a:ext cx="403776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Duties of Officers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Exalted Ruler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Duties On Assuming Office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The Knights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Board of Trustees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Secretary (DELETE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Secretary (continued)(DELETE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Treasurer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Club Management Organization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1528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0" name="CustomShape 2"/>
          <p:cNvSpPr/>
          <p:nvPr/>
        </p:nvSpPr>
        <p:spPr>
          <a:xfrm>
            <a:off x="4648320" y="1600200"/>
            <a:ext cx="403776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10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Club Management Duties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10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Subordinate Lodge Committees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10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Subordinate Lodge Committees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
</a:t>
            </a:r>
            <a:r>
              <a:rPr b="0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(continued)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10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Subordinate Lodge Committees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
</a:t>
            </a:r>
            <a:r>
              <a:rPr b="0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(continued)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10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Parliamentary Procedure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10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Parliamentary Procedure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
</a:t>
            </a:r>
            <a:r>
              <a:rPr b="0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(continued)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10"/>
            </a:pP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Parliamentary Procedure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
</a:t>
            </a:r>
            <a:r>
              <a:rPr b="0" lang="en-US" sz="1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(continued)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4048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4048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1" name="Google Shape;46;p7" descr=""/>
          <p:cNvPicPr/>
          <p:nvPr/>
        </p:nvPicPr>
        <p:blipFill>
          <a:blip r:embed="rId1"/>
          <a:stretch/>
        </p:blipFill>
        <p:spPr>
          <a:xfrm>
            <a:off x="1000080" y="422280"/>
            <a:ext cx="7143120" cy="8470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CustomShape 1"/>
          <p:cNvSpPr/>
          <p:nvPr/>
        </p:nvSpPr>
        <p:spPr>
          <a:xfrm>
            <a:off x="457200" y="311400"/>
            <a:ext cx="8228880" cy="1782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Duties of Officers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3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Exalted Ruler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Esteemed Leading Knight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Esteemed Loyal Knight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Esteemed Lecturing Knight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Board of Trustees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Secretary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Treasurer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Exalted Ruler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5" name="CustomShape 2"/>
          <p:cNvSpPr/>
          <p:nvPr/>
        </p:nvSpPr>
        <p:spPr>
          <a:xfrm>
            <a:off x="457200" y="1600200"/>
            <a:ext cx="403776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Initial Duties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Chief Executive Officer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Administrative Duties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Officer and Committee Disciplines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Schedules and Deadlines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Communication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6" name="CustomShape 3"/>
          <p:cNvSpPr/>
          <p:nvPr/>
        </p:nvSpPr>
        <p:spPr>
          <a:xfrm>
            <a:off x="4648320" y="1600200"/>
            <a:ext cx="403776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7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Protocol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7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By-laws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7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Balloting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7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Voting Requirements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7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Contests and Awards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7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Promotional Duties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1528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1528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Exalted Ruler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8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360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Duties On Assuming Office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	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Appoint Presiding Justice and Mediator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	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Appoint </a:t>
            </a:r>
            <a:r>
              <a:rPr b="0" i="1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Committees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and inform G.L.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	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Memorize part for ritual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	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Preside at all meetings  and use agenda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18972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22788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The Knights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0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Officiate for Exalted Ruler in his absence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Duties as designated by Exalted Ruler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Esteemed Leading Knight attend DD Clinics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18972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18972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18972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CustomShape 1"/>
          <p:cNvSpPr/>
          <p:nvPr/>
        </p:nvSpPr>
        <p:spPr>
          <a:xfrm>
            <a:off x="457200" y="3340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Board of Trustees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
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( or board of Directors)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Control all Properties, Funds and Investments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Execute all Contracts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Maintain Records and Present Reports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Prepare Budget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Establish Controls for Spending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Accident Prevention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Chairperson attend DD Clinics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Meet Regularly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18972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Treasurer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4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Receive all Monies from Secretary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Pay Bills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Keep Record of Receipts and Disbursements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Establish Bond $5,000.00 or more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Treasurer of all Committees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Sign all Checks unless otherwise required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Get Paid?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18972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18972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18972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Club Management Organization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6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360"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Four Alternative Methods of Organization: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Exalted Ruler, Knights and Trustees or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House Committee, not less than Three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      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or more than Thirteen Members appointed by ER or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3.  Trustees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4.   A separate corporation formed by GLS 16.030  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Club Management Duties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8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Manage Operations subject to Lodge control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      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(exception:  employment relations and prices)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2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Hold Meetings with Minutes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2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Prepare Club Budget annually and monitor expenses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2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Authority/duty to suspend club privileges iaw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      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Statutory Procedure, not more than one year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     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Subordinate Lodge Committees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0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Subordinate Forum (presiding Justice)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Mediator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16452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Subordinate Lodge Committees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
</a:t>
            </a:r>
            <a:r>
              <a:rPr b="1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(continued)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2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36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Statutory Committees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90000"/>
              </a:lnSpc>
            </a:pPr>
            <a:r>
              <a:rPr b="1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  </a:t>
            </a:r>
            <a:r>
              <a:rPr b="1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(not less than 3 members)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9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743040" indent="-2851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Americanism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743040" indent="-2851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Auditing &amp; Accounting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743040" indent="-2851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Drug Awareness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743040" indent="-2851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Flag Day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743040" indent="-2851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Government Relations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743040" indent="-285120">
              <a:lnSpc>
                <a:spcPct val="9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Membership</a:t>
            </a: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18972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Subordinate Lodge Committees</a:t>
            </a:r>
            <a:r>
              <a:rPr b="0" lang="en-US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
</a:t>
            </a:r>
            <a:r>
              <a:rPr b="1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(continued)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4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360">
              <a:lnSpc>
                <a:spcPct val="8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Lodge Activities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8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Memorial Day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8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Elks National Foundation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8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National Veterans Service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8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Public Relations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8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Community Activities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8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Visiting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8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Youth Activities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8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Hoop Shoot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8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Soccer Shoot?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189720">
              <a:lnSpc>
                <a:spcPct val="8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80000"/>
              </a:lnSpc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  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18972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228600" y="2209680"/>
            <a:ext cx="4952160" cy="700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457200">
              <a:lnSpc>
                <a:spcPct val="100000"/>
              </a:lnSpc>
            </a:pPr>
            <a:r>
              <a:rPr b="0" lang="en-US" sz="4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Who’s in Charge?</a:t>
            </a: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76" name="Google Shape;119;p19" descr=""/>
          <p:cNvPicPr/>
          <p:nvPr/>
        </p:nvPicPr>
        <p:blipFill>
          <a:blip r:embed="rId1"/>
          <a:stretch/>
        </p:blipFill>
        <p:spPr>
          <a:xfrm>
            <a:off x="-438120" y="-457200"/>
            <a:ext cx="10021320" cy="77716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457200" y="1219320"/>
            <a:ext cx="8228880" cy="5333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78" name="Google Shape;125;p20" descr=""/>
          <p:cNvPicPr/>
          <p:nvPr/>
        </p:nvPicPr>
        <p:blipFill>
          <a:blip r:embed="rId1"/>
          <a:stretch/>
        </p:blipFill>
        <p:spPr>
          <a:xfrm>
            <a:off x="-438120" y="-484200"/>
            <a:ext cx="10021320" cy="7827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9" dur="indefinite" restart="never" nodeType="tmRoot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CustomShape 1"/>
          <p:cNvSpPr/>
          <p:nvPr/>
        </p:nvSpPr>
        <p:spPr>
          <a:xfrm>
            <a:off x="457200" y="274680"/>
            <a:ext cx="8228880" cy="410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(continued)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0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81" name="Google Shape;132;p21" descr=""/>
          <p:cNvPicPr/>
          <p:nvPr/>
        </p:nvPicPr>
        <p:blipFill>
          <a:blip r:embed="rId1"/>
          <a:stretch/>
        </p:blipFill>
        <p:spPr>
          <a:xfrm>
            <a:off x="-420840" y="-484200"/>
            <a:ext cx="9984600" cy="7827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1" dur="indefinite" restart="never" nodeType="tmRoot">
          <p:childTnLst>
            <p:seq>
              <p:cTn id="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CustomShape 1"/>
          <p:cNvSpPr/>
          <p:nvPr/>
        </p:nvSpPr>
        <p:spPr>
          <a:xfrm>
            <a:off x="457200" y="274680"/>
            <a:ext cx="8228880" cy="334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(continued)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3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84" name="Google Shape;139;p22" descr=""/>
          <p:cNvPicPr/>
          <p:nvPr/>
        </p:nvPicPr>
        <p:blipFill>
          <a:blip r:embed="rId1"/>
          <a:stretch/>
        </p:blipFill>
        <p:spPr>
          <a:xfrm>
            <a:off x="457200" y="0"/>
            <a:ext cx="8228880" cy="68572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3" dur="indefinite" restart="never" nodeType="tmRoot">
          <p:childTnLst>
            <p:seq>
              <p:cTn id="3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ustomShape 1"/>
          <p:cNvSpPr/>
          <p:nvPr/>
        </p:nvSpPr>
        <p:spPr>
          <a:xfrm>
            <a:off x="609480" y="3505320"/>
            <a:ext cx="8228880" cy="201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Who’s in Charge?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
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86" name="Google Shape;145;p23" descr=""/>
          <p:cNvPicPr/>
          <p:nvPr/>
        </p:nvPicPr>
        <p:blipFill>
          <a:blip r:embed="rId1"/>
          <a:stretch/>
        </p:blipFill>
        <p:spPr>
          <a:xfrm>
            <a:off x="3809880" y="304920"/>
            <a:ext cx="1751760" cy="1618560"/>
          </a:xfrm>
          <a:prstGeom prst="rect">
            <a:avLst/>
          </a:prstGeom>
          <a:ln>
            <a:noFill/>
          </a:ln>
        </p:spPr>
      </p:pic>
      <p:sp>
        <p:nvSpPr>
          <p:cNvPr id="187" name="CustomShape 2"/>
          <p:cNvSpPr/>
          <p:nvPr/>
        </p:nvSpPr>
        <p:spPr>
          <a:xfrm>
            <a:off x="609480" y="1981080"/>
            <a:ext cx="8228880" cy="2846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360" algn="ctr">
              <a:lnSpc>
                <a:spcPct val="85000"/>
              </a:lnSpc>
            </a:pPr>
            <a:r>
              <a:rPr b="1" lang="en-US" sz="4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Pinyon Script"/>
              </a:rPr>
              <a:t>Benevolent and Protective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 algn="ctr">
              <a:lnSpc>
                <a:spcPct val="85000"/>
              </a:lnSpc>
            </a:pPr>
            <a:r>
              <a:rPr b="1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Order of the Elks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 algn="ctr">
              <a:lnSpc>
                <a:spcPct val="85000"/>
              </a:lnSpc>
            </a:pPr>
            <a:r>
              <a:rPr b="0" lang="en-US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United States of America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 algn="ctr">
              <a:lnSpc>
                <a:spcPct val="85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 algn="ctr">
              <a:lnSpc>
                <a:spcPct val="85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 algn="ctr">
              <a:lnSpc>
                <a:spcPct val="85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 algn="ctr">
              <a:lnSpc>
                <a:spcPct val="85000"/>
              </a:lnSpc>
            </a:pPr>
            <a:r>
              <a:rPr b="1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</a:rPr>
              <a:t>TENNESSEE ELKS ASSOCIATION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18972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5" dur="indefinite" restart="never" nodeType="tmRoot">
          <p:childTnLst>
            <p:seq>
              <p:cTn id="3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CustomShape 1"/>
          <p:cNvSpPr/>
          <p:nvPr/>
        </p:nvSpPr>
        <p:spPr>
          <a:xfrm>
            <a:off x="228600" y="2209680"/>
            <a:ext cx="4952160" cy="700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457200">
              <a:lnSpc>
                <a:spcPct val="100000"/>
              </a:lnSpc>
            </a:pPr>
            <a:r>
              <a:rPr b="0" lang="en-US" sz="4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Who’s in Charge?</a:t>
            </a:r>
            <a:r>
              <a:rPr b="0" lang="en-US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89" name="Google Shape;152;p24" descr=""/>
          <p:cNvPicPr/>
          <p:nvPr/>
        </p:nvPicPr>
        <p:blipFill>
          <a:blip r:embed="rId1"/>
          <a:stretch/>
        </p:blipFill>
        <p:spPr>
          <a:xfrm>
            <a:off x="-438120" y="-457200"/>
            <a:ext cx="10021320" cy="77716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7" dur="indefinite" restart="never" nodeType="tmRoot">
          <p:childTnLst>
            <p:seq>
              <p:cTn id="3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CustomShape 1"/>
          <p:cNvSpPr/>
          <p:nvPr/>
        </p:nvSpPr>
        <p:spPr>
          <a:xfrm>
            <a:off x="365040" y="25632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Secretary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1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Keep Minutes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Maintain Accounts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Membership Mailing List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Receive Monies and pay Treasurer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Track Applications and Applicants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Notify Committee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Prepare Membership Reports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Report Expulsions and Suspensions 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Read/answer all Correspondence with ER approval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Establish Bond $5,000.00 or more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9" dur="indefinite" restart="never" nodeType="tmRoot">
          <p:childTnLst>
            <p:seq>
              <p:cTn id="4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CustomShape 1"/>
          <p:cNvSpPr/>
          <p:nvPr/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en-US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Secretary </a:t>
            </a:r>
            <a:r>
              <a:rPr b="0" lang="en-US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(continued)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3" name="CustomShape 2"/>
          <p:cNvSpPr/>
          <p:nvPr/>
        </p:nvSpPr>
        <p:spPr>
          <a:xfrm>
            <a:off x="457200" y="1600200"/>
            <a:ext cx="8228880" cy="452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11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Written Report to Lodge in April and October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11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Get Paid?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11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Duties as required by Subordinate Forum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000000"/>
              </a:buClr>
              <a:buFont typeface="Arial"/>
              <a:buAutoNum type="arabicPeriod" startAt="11"/>
            </a:pPr>
            <a:r>
              <a:rPr b="0" lang="en-US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Attend DD Clinic</a:t>
            </a: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18972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41" dur="indefinite" restart="never" nodeType="tmRoot">
          <p:childTnLst>
            <p:seq>
              <p:cTn id="4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Application>LibreOffice/5.2.0.4$Windows_x86 LibreOffice_project/066b007f5ebcc236395c7d282ba488bca6720265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dcterms:modified xsi:type="dcterms:W3CDTF">2019-03-02T09:14:44Z</dcterms:modified>
  <cp:revision>2</cp:revision>
  <dc:subject/>
  <dc:title/>
</cp:coreProperties>
</file>