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296528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88934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860954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04F8A1-63A6-42E8-93D3-2F5A37CBA24C}"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234139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04F8A1-63A6-42E8-93D3-2F5A37CBA24C}" type="datetimeFigureOut">
              <a:rPr lang="en-US" smtClean="0"/>
              <a:t>3/2/2019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715381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04F8A1-63A6-42E8-93D3-2F5A37CBA24C}" type="datetimeFigureOut">
              <a:rPr lang="en-US" smtClean="0"/>
              <a:t>3/2/2019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90575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04F8A1-63A6-42E8-93D3-2F5A37CBA24C}" type="datetimeFigureOut">
              <a:rPr lang="en-US" smtClean="0"/>
              <a:t>3/2/2019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211836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004F8A1-63A6-42E8-93D3-2F5A37CBA24C}"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3084231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004F8A1-63A6-42E8-93D3-2F5A37CBA24C}"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307050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004F8A1-63A6-42E8-93D3-2F5A37CBA24C}" type="datetimeFigureOut">
              <a:rPr lang="en-US" smtClean="0"/>
              <a:t>3/2/2019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870055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700883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2233331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3472729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004F8A1-63A6-42E8-93D3-2F5A37CBA24C}" type="datetimeFigureOut">
              <a:rPr lang="en-US" smtClean="0"/>
              <a:t>3/2/2019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3132632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004F8A1-63A6-42E8-93D3-2F5A37CBA24C}" type="datetimeFigureOut">
              <a:rPr lang="en-US" smtClean="0"/>
              <a:t>3/2/2019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1341010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2929884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004F8A1-63A6-42E8-93D3-2F5A37CBA24C}" type="datetimeFigureOut">
              <a:rPr lang="en-US" smtClean="0"/>
              <a:t>3/2/2019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4FE3F8D-C2C5-4AB5-AEE3-C74BCB3E55D0}" type="slidenum">
              <a:rPr lang="en-US" smtClean="0"/>
              <a:t>‹#›</a:t>
            </a:fld>
            <a:endParaRPr lang="en-US"/>
          </a:p>
        </p:txBody>
      </p:sp>
    </p:spTree>
    <p:extLst>
      <p:ext uri="{BB962C8B-B14F-4D97-AF65-F5344CB8AC3E}">
        <p14:creationId xmlns:p14="http://schemas.microsoft.com/office/powerpoint/2010/main" val="2449492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004F8A1-63A6-42E8-93D3-2F5A37CBA24C}" type="datetimeFigureOut">
              <a:rPr lang="en-US" smtClean="0"/>
              <a:t>3/2/2019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4FE3F8D-C2C5-4AB5-AEE3-C74BCB3E55D0}" type="slidenum">
              <a:rPr lang="en-US" smtClean="0"/>
              <a:t>‹#›</a:t>
            </a:fld>
            <a:endParaRPr lang="en-US"/>
          </a:p>
        </p:txBody>
      </p:sp>
    </p:spTree>
    <p:extLst>
      <p:ext uri="{BB962C8B-B14F-4D97-AF65-F5344CB8AC3E}">
        <p14:creationId xmlns:p14="http://schemas.microsoft.com/office/powerpoint/2010/main" val="2522157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C3517-FCB1-4668-AEF0-345710CBFA72}"/>
              </a:ext>
            </a:extLst>
          </p:cNvPr>
          <p:cNvSpPr>
            <a:spLocks noGrp="1"/>
          </p:cNvSpPr>
          <p:nvPr>
            <p:ph type="title"/>
          </p:nvPr>
        </p:nvSpPr>
        <p:spPr>
          <a:xfrm>
            <a:off x="1154954" y="973668"/>
            <a:ext cx="8761413" cy="706964"/>
          </a:xfrm>
        </p:spPr>
        <p:txBody>
          <a:bodyPr/>
          <a:lstStyle/>
          <a:p>
            <a:pPr algn="ctr"/>
            <a:r>
              <a:rPr lang="en-US"/>
              <a:t>Tennessee Elks Association 	</a:t>
            </a:r>
            <a:endParaRPr lang="en-US" dirty="0"/>
          </a:p>
        </p:txBody>
      </p:sp>
      <p:sp>
        <p:nvSpPr>
          <p:cNvPr id="3" name="Content Placeholder 2">
            <a:extLst>
              <a:ext uri="{FF2B5EF4-FFF2-40B4-BE49-F238E27FC236}">
                <a16:creationId xmlns:a16="http://schemas.microsoft.com/office/drawing/2014/main" id="{0BCC41E0-A844-4E15-AA3F-B0D3B8529FA1}"/>
              </a:ext>
            </a:extLst>
          </p:cNvPr>
          <p:cNvSpPr>
            <a:spLocks noGrp="1"/>
          </p:cNvSpPr>
          <p:nvPr>
            <p:ph idx="1"/>
          </p:nvPr>
        </p:nvSpPr>
        <p:spPr/>
        <p:txBody>
          <a:bodyPr>
            <a:normAutofit fontScale="92500" lnSpcReduction="20000"/>
          </a:bodyPr>
          <a:lstStyle/>
          <a:p>
            <a:pPr marL="0" indent="0" algn="ctr">
              <a:buNone/>
            </a:pPr>
            <a:r>
              <a:rPr lang="en-US" sz="7200" dirty="0"/>
              <a:t>Unrelated Business Income</a:t>
            </a:r>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Presented by:</a:t>
            </a:r>
          </a:p>
          <a:p>
            <a:pPr marL="0" indent="0" algn="ctr">
              <a:buNone/>
            </a:pPr>
            <a:r>
              <a:rPr lang="en-US" dirty="0"/>
              <a:t>Randy Shook &amp; Reeda Hall</a:t>
            </a:r>
          </a:p>
          <a:p>
            <a:pPr marL="0" indent="0">
              <a:buNone/>
            </a:pPr>
            <a:endParaRPr lang="en-US" dirty="0"/>
          </a:p>
        </p:txBody>
      </p:sp>
    </p:spTree>
    <p:extLst>
      <p:ext uri="{BB962C8B-B14F-4D97-AF65-F5344CB8AC3E}">
        <p14:creationId xmlns:p14="http://schemas.microsoft.com/office/powerpoint/2010/main" val="2364102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CF39-1567-4789-B90F-BCE06588D6E7}"/>
              </a:ext>
            </a:extLst>
          </p:cNvPr>
          <p:cNvSpPr>
            <a:spLocks noGrp="1"/>
          </p:cNvSpPr>
          <p:nvPr>
            <p:ph type="ctrTitle"/>
          </p:nvPr>
        </p:nvSpPr>
        <p:spPr>
          <a:xfrm>
            <a:off x="1524000" y="278297"/>
            <a:ext cx="9144000" cy="551262"/>
          </a:xfrm>
        </p:spPr>
        <p:txBody>
          <a:bodyPr>
            <a:noAutofit/>
          </a:bodyPr>
          <a:lstStyle/>
          <a:p>
            <a:r>
              <a:rPr lang="en-US" sz="5400" dirty="0">
                <a:latin typeface="Times New Roman" panose="02020603050405020304" pitchFamily="18" charset="0"/>
                <a:cs typeface="Times New Roman" panose="02020603050405020304" pitchFamily="18" charset="0"/>
              </a:rPr>
              <a:t> </a:t>
            </a:r>
          </a:p>
        </p:txBody>
      </p:sp>
      <p:sp>
        <p:nvSpPr>
          <p:cNvPr id="3" name="Subtitle 2">
            <a:extLst>
              <a:ext uri="{FF2B5EF4-FFF2-40B4-BE49-F238E27FC236}">
                <a16:creationId xmlns:a16="http://schemas.microsoft.com/office/drawing/2014/main" id="{57B665C3-20A1-4F02-9A82-33B89E56BECA}"/>
              </a:ext>
            </a:extLst>
          </p:cNvPr>
          <p:cNvSpPr>
            <a:spLocks noGrp="1"/>
          </p:cNvSpPr>
          <p:nvPr>
            <p:ph type="subTitle" idx="1"/>
          </p:nvPr>
        </p:nvSpPr>
        <p:spPr>
          <a:xfrm>
            <a:off x="1721963" y="829560"/>
            <a:ext cx="9144000" cy="5062194"/>
          </a:xfrm>
        </p:spPr>
        <p:txBody>
          <a:bodyPr>
            <a:noAutofit/>
          </a:bodyPr>
          <a:lstStyle/>
          <a:p>
            <a:pPr algn="l"/>
            <a:r>
              <a:rPr lang="en-US" sz="3200" dirty="0">
                <a:solidFill>
                  <a:schemeClr val="bg1"/>
                </a:solidFill>
                <a:latin typeface="Times New Roman" panose="02020603050405020304" pitchFamily="18" charset="0"/>
                <a:cs typeface="Times New Roman" panose="02020603050405020304" pitchFamily="18" charset="0"/>
              </a:rPr>
              <a:t>It is almost certain that an IRS examiner will seek to determine whether there is taxable unrelated business income (UBI) that the Lodge has not reported to IRS.</a:t>
            </a:r>
          </a:p>
          <a:p>
            <a:pPr algn="l"/>
            <a:endParaRPr lang="en-US" sz="3200" dirty="0">
              <a:solidFill>
                <a:schemeClr val="bg1"/>
              </a:solidFill>
              <a:latin typeface="Times New Roman" panose="02020603050405020304" pitchFamily="18" charset="0"/>
              <a:cs typeface="Times New Roman" panose="02020603050405020304" pitchFamily="18" charset="0"/>
            </a:endParaRPr>
          </a:p>
          <a:p>
            <a:pPr algn="l"/>
            <a:r>
              <a:rPr lang="en-US" sz="3200" dirty="0">
                <a:solidFill>
                  <a:schemeClr val="bg1"/>
                </a:solidFill>
                <a:latin typeface="Times New Roman" panose="02020603050405020304" pitchFamily="18" charset="0"/>
                <a:cs typeface="Times New Roman" panose="02020603050405020304" pitchFamily="18" charset="0"/>
              </a:rPr>
              <a:t> This is of interest to IRS since it can result in additional tax collections.</a:t>
            </a:r>
          </a:p>
        </p:txBody>
      </p:sp>
    </p:spTree>
    <p:extLst>
      <p:ext uri="{BB962C8B-B14F-4D97-AF65-F5344CB8AC3E}">
        <p14:creationId xmlns:p14="http://schemas.microsoft.com/office/powerpoint/2010/main" val="693848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ABF2B-05DA-4805-88DA-28916EC243D0}"/>
              </a:ext>
            </a:extLst>
          </p:cNvPr>
          <p:cNvSpPr>
            <a:spLocks noGrp="1"/>
          </p:cNvSpPr>
          <p:nvPr>
            <p:ph type="title"/>
          </p:nvPr>
        </p:nvSpPr>
        <p:spPr>
          <a:xfrm>
            <a:off x="862723" y="785132"/>
            <a:ext cx="8761413" cy="706964"/>
          </a:xfrm>
        </p:spPr>
        <p:txBody>
          <a:bodyPr/>
          <a:lstStyle/>
          <a:p>
            <a:r>
              <a:rPr lang="en-US" dirty="0">
                <a:solidFill>
                  <a:schemeClr val="bg1"/>
                </a:solidFill>
                <a:latin typeface="Times New Roman" panose="02020603050405020304" pitchFamily="18" charset="0"/>
              </a:rPr>
              <a:t>IRS Defines </a:t>
            </a:r>
            <a:endParaRPr lang="en-US" dirty="0">
              <a:solidFill>
                <a:schemeClr val="bg1"/>
              </a:solidFill>
            </a:endParaRPr>
          </a:p>
        </p:txBody>
      </p:sp>
      <p:sp>
        <p:nvSpPr>
          <p:cNvPr id="3" name="Rectangle 2">
            <a:extLst>
              <a:ext uri="{FF2B5EF4-FFF2-40B4-BE49-F238E27FC236}">
                <a16:creationId xmlns:a16="http://schemas.microsoft.com/office/drawing/2014/main" id="{04439892-8D21-497E-BFD6-FA333B37EE8C}"/>
              </a:ext>
            </a:extLst>
          </p:cNvPr>
          <p:cNvSpPr/>
          <p:nvPr/>
        </p:nvSpPr>
        <p:spPr>
          <a:xfrm>
            <a:off x="762785" y="3022010"/>
            <a:ext cx="10969487" cy="2862322"/>
          </a:xfrm>
          <a:prstGeom prst="rect">
            <a:avLst/>
          </a:prstGeom>
        </p:spPr>
        <p:txBody>
          <a:bodyPr wrap="square">
            <a:spAutoFit/>
          </a:bodyPr>
          <a:lstStyle/>
          <a:p>
            <a:r>
              <a:rPr lang="en-US" sz="3600" dirty="0">
                <a:solidFill>
                  <a:srgbClr val="000000"/>
                </a:solidFill>
                <a:latin typeface="Times New Roman" panose="02020603050405020304" pitchFamily="18" charset="0"/>
              </a:rPr>
              <a:t>“The term ‘unrelated trade or business’ means any trade or business the conduct of which is not substantially related to the exercise or performance by the organization of its charitable, educational, or other purpose or function constituting the basis for its exemption under section 501.”</a:t>
            </a:r>
            <a:endParaRPr lang="en-US" sz="3600" dirty="0"/>
          </a:p>
        </p:txBody>
      </p:sp>
    </p:spTree>
    <p:extLst>
      <p:ext uri="{BB962C8B-B14F-4D97-AF65-F5344CB8AC3E}">
        <p14:creationId xmlns:p14="http://schemas.microsoft.com/office/powerpoint/2010/main" val="1875173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DB3D9-9E6A-4AE3-93B9-DB47869B2C97}"/>
              </a:ext>
            </a:extLst>
          </p:cNvPr>
          <p:cNvSpPr>
            <a:spLocks noGrp="1"/>
          </p:cNvSpPr>
          <p:nvPr>
            <p:ph type="title"/>
          </p:nvPr>
        </p:nvSpPr>
        <p:spPr/>
        <p:txBody>
          <a:bodyPr>
            <a:noAutofit/>
          </a:bodyPr>
          <a:lstStyle/>
          <a:p>
            <a:r>
              <a:rPr lang="en-US" u="sng" dirty="0">
                <a:latin typeface="Times New Roman" panose="02020603050405020304" pitchFamily="18" charset="0"/>
                <a:cs typeface="Times New Roman" panose="02020603050405020304" pitchFamily="18" charset="0"/>
              </a:rPr>
              <a:t>A. General Rules</a:t>
            </a:r>
            <a:r>
              <a:rPr lang="en-US" dirty="0"/>
              <a:t>.</a:t>
            </a:r>
            <a:endParaRPr lang="en-US" sz="48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D0713A57-6E53-441C-896F-FA550D0D6A95}"/>
              </a:ext>
            </a:extLst>
          </p:cNvPr>
          <p:cNvSpPr/>
          <p:nvPr/>
        </p:nvSpPr>
        <p:spPr>
          <a:xfrm>
            <a:off x="647308" y="2227526"/>
            <a:ext cx="11184834" cy="4524315"/>
          </a:xfrm>
          <a:prstGeom prst="rect">
            <a:avLst/>
          </a:prstGeom>
        </p:spPr>
        <p:txBody>
          <a:bodyPr wrap="square">
            <a:spAutoFit/>
          </a:bodyPr>
          <a:lstStyle/>
          <a:p>
            <a:pPr algn="just"/>
            <a:r>
              <a:rPr lang="en-US" sz="3600" dirty="0">
                <a:solidFill>
                  <a:srgbClr val="000000"/>
                </a:solidFill>
                <a:latin typeface="Times New Roman" panose="02020603050405020304" pitchFamily="18" charset="0"/>
              </a:rPr>
              <a:t>The Federal income tax exemption for Lodges applies to its “exempt function income” which IRS defines to mean “the gross income from dues, fees, charges, or similar amounts paid by members of the organization as consideration for providing such members or their dependents or guests goods, facilities, or services in furtherance of the purposes constituting the basis for the exemption of the organization to which such income is paid.”</a:t>
            </a:r>
            <a:endParaRPr lang="en-US" sz="3600" dirty="0"/>
          </a:p>
        </p:txBody>
      </p:sp>
    </p:spTree>
    <p:extLst>
      <p:ext uri="{BB962C8B-B14F-4D97-AF65-F5344CB8AC3E}">
        <p14:creationId xmlns:p14="http://schemas.microsoft.com/office/powerpoint/2010/main" val="2814053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F8D0B8-85D4-4F53-BC14-019330F490A7}"/>
              </a:ext>
            </a:extLst>
          </p:cNvPr>
          <p:cNvSpPr/>
          <p:nvPr/>
        </p:nvSpPr>
        <p:spPr>
          <a:xfrm>
            <a:off x="638426" y="1036578"/>
            <a:ext cx="10707757" cy="5632311"/>
          </a:xfrm>
          <a:prstGeom prst="rect">
            <a:avLst/>
          </a:prstGeom>
        </p:spPr>
        <p:txBody>
          <a:bodyPr wrap="square">
            <a:spAutoFit/>
          </a:bodyPr>
          <a:lstStyle/>
          <a:p>
            <a:pPr algn="just"/>
            <a:r>
              <a:rPr lang="en-US" sz="3600" dirty="0">
                <a:solidFill>
                  <a:srgbClr val="000000"/>
                </a:solidFill>
                <a:latin typeface="Times New Roman" panose="02020603050405020304" pitchFamily="18" charset="0"/>
              </a:rPr>
              <a:t>Sales of goods or services to members are automatically tax-exempt and are not UBI.  Sales of goods or services to non-members will be presumed by IRS to be taxable UBI, although there are several exceptions discussed later that if met will make those sales tax-exempt.</a:t>
            </a:r>
          </a:p>
          <a:p>
            <a:pPr algn="just"/>
            <a:endParaRPr lang="en-US" sz="3600" dirty="0">
              <a:solidFill>
                <a:srgbClr val="000000"/>
              </a:solidFill>
              <a:latin typeface="Times New Roman" panose="02020603050405020304" pitchFamily="18" charset="0"/>
            </a:endParaRPr>
          </a:p>
          <a:p>
            <a:pPr algn="just"/>
            <a:r>
              <a:rPr lang="en-US" sz="3600" dirty="0">
                <a:solidFill>
                  <a:srgbClr val="000000"/>
                </a:solidFill>
                <a:latin typeface="Times New Roman" panose="02020603050405020304" pitchFamily="18" charset="0"/>
              </a:rPr>
              <a:t>The IRS point of view is that the nature of the sale is determined mainly by who makes payment for the goods or services. If a member pays the bill, it will ordinarily be considered to be income from members.</a:t>
            </a:r>
            <a:endParaRPr lang="en-US" sz="3600" dirty="0"/>
          </a:p>
        </p:txBody>
      </p:sp>
    </p:spTree>
    <p:extLst>
      <p:ext uri="{BB962C8B-B14F-4D97-AF65-F5344CB8AC3E}">
        <p14:creationId xmlns:p14="http://schemas.microsoft.com/office/powerpoint/2010/main" val="3304776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204215-7C52-4F94-BE29-9A58D048A6A9}"/>
              </a:ext>
            </a:extLst>
          </p:cNvPr>
          <p:cNvSpPr/>
          <p:nvPr/>
        </p:nvSpPr>
        <p:spPr>
          <a:xfrm>
            <a:off x="700316" y="1379669"/>
            <a:ext cx="11092069" cy="5078313"/>
          </a:xfrm>
          <a:prstGeom prst="rect">
            <a:avLst/>
          </a:prstGeom>
        </p:spPr>
        <p:txBody>
          <a:bodyPr wrap="square">
            <a:spAutoFit/>
          </a:bodyPr>
          <a:lstStyle/>
          <a:p>
            <a:r>
              <a:rPr lang="en-US" sz="3600" dirty="0">
                <a:solidFill>
                  <a:srgbClr val="000000"/>
                </a:solidFill>
                <a:latin typeface="Times New Roman" panose="02020603050405020304" pitchFamily="18" charset="0"/>
              </a:rPr>
              <a:t>IRS does not prohibit non-members from coming to the Lodge as guests of members. IRS defines a “guest” as “an individual invited to participate in an activity, accompanied by a member, and for whom all expenses are paid by the member.”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Therefore, it is required that payment for goods or services for guests </a:t>
            </a:r>
            <a:r>
              <a:rPr lang="en-US" sz="3600" i="1" dirty="0">
                <a:solidFill>
                  <a:srgbClr val="000000"/>
                </a:solidFill>
                <a:latin typeface="Times New Roman" panose="02020603050405020304" pitchFamily="18" charset="0"/>
              </a:rPr>
              <a:t>must </a:t>
            </a:r>
            <a:r>
              <a:rPr lang="en-US" sz="3600" dirty="0">
                <a:solidFill>
                  <a:srgbClr val="000000"/>
                </a:solidFill>
                <a:latin typeface="Times New Roman" panose="02020603050405020304" pitchFamily="18" charset="0"/>
              </a:rPr>
              <a:t>come from the member and not from the non-member guest, or else the income will be UBI.</a:t>
            </a:r>
            <a:endParaRPr lang="en-US" sz="3600" dirty="0"/>
          </a:p>
        </p:txBody>
      </p:sp>
    </p:spTree>
    <p:extLst>
      <p:ext uri="{BB962C8B-B14F-4D97-AF65-F5344CB8AC3E}">
        <p14:creationId xmlns:p14="http://schemas.microsoft.com/office/powerpoint/2010/main" val="309276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61A55E-2235-465C-B4AA-C0DC41A93006}"/>
              </a:ext>
            </a:extLst>
          </p:cNvPr>
          <p:cNvSpPr/>
          <p:nvPr/>
        </p:nvSpPr>
        <p:spPr>
          <a:xfrm>
            <a:off x="452350" y="1706645"/>
            <a:ext cx="11092070" cy="4524315"/>
          </a:xfrm>
          <a:prstGeom prst="rect">
            <a:avLst/>
          </a:prstGeom>
        </p:spPr>
        <p:txBody>
          <a:bodyPr wrap="square">
            <a:spAutoFit/>
          </a:bodyPr>
          <a:lstStyle/>
          <a:p>
            <a:pPr algn="just"/>
            <a:r>
              <a:rPr lang="en-US" sz="3600" dirty="0">
                <a:solidFill>
                  <a:srgbClr val="000000"/>
                </a:solidFill>
                <a:latin typeface="Times New Roman" panose="02020603050405020304" pitchFamily="18" charset="0"/>
              </a:rPr>
              <a:t>Solicitation by advertisement or otherwise for public patronage of its facilities is prima facie evidence that the club is engaging in business. …”</a:t>
            </a:r>
          </a:p>
          <a:p>
            <a:pPr algn="just"/>
            <a:endParaRPr lang="en-US" sz="3600" dirty="0">
              <a:solidFill>
                <a:srgbClr val="000000"/>
              </a:solidFill>
              <a:latin typeface="Times New Roman" panose="02020603050405020304" pitchFamily="18" charset="0"/>
            </a:endParaRPr>
          </a:p>
          <a:p>
            <a:pPr algn="just"/>
            <a:r>
              <a:rPr lang="en-US" sz="3600" dirty="0">
                <a:solidFill>
                  <a:srgbClr val="000000"/>
                </a:solidFill>
                <a:latin typeface="Times New Roman" panose="02020603050405020304" pitchFamily="18" charset="0"/>
              </a:rPr>
              <a:t>According to the IRS, “The term ‘general public’ means persons other than members of a lodge/club or their dependents or guests. The member’s spouse is treated as a member.”</a:t>
            </a:r>
            <a:endParaRPr lang="en-US" sz="3600" dirty="0"/>
          </a:p>
        </p:txBody>
      </p:sp>
    </p:spTree>
    <p:extLst>
      <p:ext uri="{BB962C8B-B14F-4D97-AF65-F5344CB8AC3E}">
        <p14:creationId xmlns:p14="http://schemas.microsoft.com/office/powerpoint/2010/main" val="847293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B3F728-5073-49F5-B1EC-C987720EFD6C}"/>
              </a:ext>
            </a:extLst>
          </p:cNvPr>
          <p:cNvSpPr/>
          <p:nvPr/>
        </p:nvSpPr>
        <p:spPr>
          <a:xfrm>
            <a:off x="682964" y="1729110"/>
            <a:ext cx="10999305" cy="3970318"/>
          </a:xfrm>
          <a:prstGeom prst="rect">
            <a:avLst/>
          </a:prstGeom>
        </p:spPr>
        <p:txBody>
          <a:bodyPr wrap="square">
            <a:spAutoFit/>
          </a:bodyPr>
          <a:lstStyle/>
          <a:p>
            <a:r>
              <a:rPr lang="en-US" sz="3600" dirty="0">
                <a:solidFill>
                  <a:srgbClr val="000000"/>
                </a:solidFill>
                <a:latin typeface="Times New Roman" panose="02020603050405020304" pitchFamily="18" charset="0"/>
              </a:rPr>
              <a:t>In some IRS examinations, examiners have raised a question about the proper classification of sales of goods or services to visiting BPOE Members from other Lodges.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It is our firm position that sales to visiting members are not UBI, since all Lodges are under the same group exemption and operate by uniform national rules. </a:t>
            </a:r>
            <a:endParaRPr lang="en-US" sz="3600" dirty="0"/>
          </a:p>
        </p:txBody>
      </p:sp>
    </p:spTree>
    <p:extLst>
      <p:ext uri="{BB962C8B-B14F-4D97-AF65-F5344CB8AC3E}">
        <p14:creationId xmlns:p14="http://schemas.microsoft.com/office/powerpoint/2010/main" val="4084015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B9BE90-8FED-4704-8F9F-E2861EF9E6F3}"/>
              </a:ext>
            </a:extLst>
          </p:cNvPr>
          <p:cNvSpPr/>
          <p:nvPr/>
        </p:nvSpPr>
        <p:spPr>
          <a:xfrm>
            <a:off x="715617" y="1423079"/>
            <a:ext cx="10760766" cy="5078313"/>
          </a:xfrm>
          <a:prstGeom prst="rect">
            <a:avLst/>
          </a:prstGeom>
        </p:spPr>
        <p:txBody>
          <a:bodyPr wrap="square">
            <a:spAutoFit/>
          </a:bodyPr>
          <a:lstStyle/>
          <a:p>
            <a:r>
              <a:rPr lang="en-US" sz="3600" dirty="0">
                <a:solidFill>
                  <a:srgbClr val="000000"/>
                </a:solidFill>
                <a:latin typeface="Times New Roman" panose="02020603050405020304" pitchFamily="18" charset="0"/>
              </a:rPr>
              <a:t>Our position is supported by IRS pronouncements. Therefore, income from sales to visiting Elks should be recorded as any other member income on the records of the Lodge.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It is recommended that visiting Elks do not sign the “guest register,” but their identities may be separately recorded for informational purposes in a special “visiting Elks” register.</a:t>
            </a:r>
            <a:endParaRPr lang="en-US" sz="3600" dirty="0"/>
          </a:p>
        </p:txBody>
      </p:sp>
    </p:spTree>
    <p:extLst>
      <p:ext uri="{BB962C8B-B14F-4D97-AF65-F5344CB8AC3E}">
        <p14:creationId xmlns:p14="http://schemas.microsoft.com/office/powerpoint/2010/main" val="3668818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87BDC8-12FF-4DAE-B74A-FD097D14AE77}"/>
              </a:ext>
            </a:extLst>
          </p:cNvPr>
          <p:cNvSpPr/>
          <p:nvPr/>
        </p:nvSpPr>
        <p:spPr>
          <a:xfrm>
            <a:off x="739050" y="2253708"/>
            <a:ext cx="11224591" cy="2862322"/>
          </a:xfrm>
          <a:prstGeom prst="rect">
            <a:avLst/>
          </a:prstGeom>
        </p:spPr>
        <p:txBody>
          <a:bodyPr wrap="square">
            <a:spAutoFit/>
          </a:bodyPr>
          <a:lstStyle/>
          <a:p>
            <a:r>
              <a:rPr lang="en-US" sz="3600" b="1" dirty="0">
                <a:solidFill>
                  <a:srgbClr val="000000"/>
                </a:solidFill>
                <a:latin typeface="Times New Roman" panose="02020603050405020304" pitchFamily="18" charset="0"/>
              </a:rPr>
              <a:t>If an IRS examiner takes the position that income from visiting Elks is UBI. </a:t>
            </a:r>
          </a:p>
          <a:p>
            <a:endParaRPr lang="en-US" sz="3600" b="1" dirty="0">
              <a:solidFill>
                <a:srgbClr val="000000"/>
              </a:solidFill>
              <a:latin typeface="Times New Roman" panose="02020603050405020304" pitchFamily="18" charset="0"/>
            </a:endParaRPr>
          </a:p>
          <a:p>
            <a:r>
              <a:rPr lang="en-US" sz="3600" b="1" dirty="0">
                <a:solidFill>
                  <a:srgbClr val="000000"/>
                </a:solidFill>
                <a:latin typeface="Times New Roman" panose="02020603050405020304" pitchFamily="18" charset="0"/>
              </a:rPr>
              <a:t>Contact the PGER State Sponsor and the A&amp;A Area Committee Member for further guidance</a:t>
            </a:r>
            <a:endParaRPr lang="en-US" sz="3600" b="1" dirty="0"/>
          </a:p>
        </p:txBody>
      </p:sp>
    </p:spTree>
    <p:extLst>
      <p:ext uri="{BB962C8B-B14F-4D97-AF65-F5344CB8AC3E}">
        <p14:creationId xmlns:p14="http://schemas.microsoft.com/office/powerpoint/2010/main" val="222848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62B4-3317-4DBE-9726-D5253A3BC128}"/>
              </a:ext>
            </a:extLst>
          </p:cNvPr>
          <p:cNvSpPr>
            <a:spLocks noGrp="1"/>
          </p:cNvSpPr>
          <p:nvPr>
            <p:ph type="title"/>
          </p:nvPr>
        </p:nvSpPr>
        <p:spPr/>
        <p:txBody>
          <a:bodyPr/>
          <a:lstStyle/>
          <a:p>
            <a:r>
              <a:rPr lang="en-US" u="sng" dirty="0">
                <a:latin typeface="Times New Roman" panose="02020603050405020304" pitchFamily="18" charset="0"/>
                <a:cs typeface="Times New Roman" panose="02020603050405020304" pitchFamily="18" charset="0"/>
              </a:rPr>
              <a:t>B. Tax-Exempt Sales to the General Public</a:t>
            </a:r>
            <a:r>
              <a:rPr lang="en-US" dirty="0">
                <a:latin typeface="Times New Roman" panose="02020603050405020304" pitchFamily="18" charset="0"/>
                <a:cs typeface="Times New Roman" panose="02020603050405020304" pitchFamily="18" charset="0"/>
              </a:rPr>
              <a:t>.</a:t>
            </a:r>
          </a:p>
        </p:txBody>
      </p:sp>
      <p:sp>
        <p:nvSpPr>
          <p:cNvPr id="3" name="Rectangle 2">
            <a:extLst>
              <a:ext uri="{FF2B5EF4-FFF2-40B4-BE49-F238E27FC236}">
                <a16:creationId xmlns:a16="http://schemas.microsoft.com/office/drawing/2014/main" id="{EDE61DC2-DE8A-4352-9355-9F15323C550D}"/>
              </a:ext>
            </a:extLst>
          </p:cNvPr>
          <p:cNvSpPr/>
          <p:nvPr/>
        </p:nvSpPr>
        <p:spPr>
          <a:xfrm>
            <a:off x="847627" y="2401856"/>
            <a:ext cx="10108096" cy="4031873"/>
          </a:xfrm>
          <a:prstGeom prst="rect">
            <a:avLst/>
          </a:prstGeom>
        </p:spPr>
        <p:txBody>
          <a:bodyPr wrap="square">
            <a:spAutoFit/>
          </a:bodyPr>
          <a:lstStyle/>
          <a:p>
            <a:pPr algn="just"/>
            <a:r>
              <a:rPr lang="en-US" sz="3200" i="1" dirty="0">
                <a:solidFill>
                  <a:srgbClr val="000000"/>
                </a:solidFill>
                <a:latin typeface="Franklin Gothic Demi" panose="020B0703020102020204" pitchFamily="34" charset="0"/>
              </a:rPr>
              <a:t>1) Bingo</a:t>
            </a:r>
            <a:endParaRPr lang="en-US" sz="3200" dirty="0">
              <a:solidFill>
                <a:srgbClr val="000000"/>
              </a:solidFill>
              <a:latin typeface="Franklin Gothic Demi" panose="020B0703020102020204" pitchFamily="34" charset="0"/>
            </a:endParaRPr>
          </a:p>
          <a:p>
            <a:pPr algn="just"/>
            <a:r>
              <a:rPr lang="en-US" sz="3200" dirty="0">
                <a:solidFill>
                  <a:srgbClr val="000000"/>
                </a:solidFill>
                <a:latin typeface="Times New Roman" panose="02020603050405020304" pitchFamily="18" charset="0"/>
              </a:rPr>
              <a:t>A Lodge can provide bingo games to the public without having UBI, provided the bingo games comply with IRS</a:t>
            </a:r>
            <a:r>
              <a:rPr lang="en-US" sz="3200" dirty="0"/>
              <a:t> </a:t>
            </a:r>
            <a:r>
              <a:rPr lang="en-US" sz="3200" dirty="0">
                <a:latin typeface="Times New Roman" panose="02020603050405020304" pitchFamily="18" charset="0"/>
                <a:cs typeface="Times New Roman" panose="02020603050405020304" pitchFamily="18" charset="0"/>
              </a:rPr>
              <a:t>requirements</a:t>
            </a:r>
            <a:r>
              <a:rPr lang="en-US" sz="3200" dirty="0">
                <a:solidFill>
                  <a:srgbClr val="000000"/>
                </a:solidFill>
                <a:latin typeface="Times New Roman" panose="02020603050405020304" pitchFamily="18" charset="0"/>
                <a:cs typeface="Times New Roman" panose="02020603050405020304" pitchFamily="18" charset="0"/>
              </a:rPr>
              <a:t>.</a:t>
            </a:r>
          </a:p>
          <a:p>
            <a:pPr algn="just"/>
            <a:endParaRPr lang="en-US" sz="3200" dirty="0">
              <a:solidFill>
                <a:srgbClr val="000000"/>
              </a:solidFill>
              <a:latin typeface="Times New Roman" panose="02020603050405020304" pitchFamily="18" charset="0"/>
              <a:cs typeface="Times New Roman" panose="02020603050405020304" pitchFamily="18" charset="0"/>
            </a:endParaRPr>
          </a:p>
          <a:p>
            <a:pPr marR="5400" algn="just"/>
            <a:r>
              <a:rPr lang="en-US" sz="3200" dirty="0">
                <a:solidFill>
                  <a:srgbClr val="000000"/>
                </a:solidFill>
                <a:latin typeface="Times New Roman" panose="02020603050405020304" pitchFamily="18" charset="0"/>
              </a:rPr>
              <a:t>The exception applies only if the game is legal under state and local law and not in direct commercial competition with similar games conducted by for-profit organizations.”</a:t>
            </a:r>
            <a:endParaRPr lang="en-US" sz="3200" dirty="0"/>
          </a:p>
        </p:txBody>
      </p:sp>
    </p:spTree>
    <p:extLst>
      <p:ext uri="{BB962C8B-B14F-4D97-AF65-F5344CB8AC3E}">
        <p14:creationId xmlns:p14="http://schemas.microsoft.com/office/powerpoint/2010/main" val="3504085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6CCDC16-B319-4CE4-AB33-D76843CF77DE}"/>
              </a:ext>
            </a:extLst>
          </p:cNvPr>
          <p:cNvSpPr/>
          <p:nvPr/>
        </p:nvSpPr>
        <p:spPr>
          <a:xfrm>
            <a:off x="516835" y="1862208"/>
            <a:ext cx="11158330" cy="4524315"/>
          </a:xfrm>
          <a:prstGeom prst="rect">
            <a:avLst/>
          </a:prstGeom>
        </p:spPr>
        <p:txBody>
          <a:bodyPr wrap="square">
            <a:spAutoFit/>
          </a:bodyPr>
          <a:lstStyle/>
          <a:p>
            <a:pPr algn="just"/>
            <a:r>
              <a:rPr lang="en-US" sz="3600" i="1" dirty="0">
                <a:solidFill>
                  <a:srgbClr val="000000"/>
                </a:solidFill>
                <a:latin typeface="Franklin Gothic Demi" panose="020B0703020102020204" pitchFamily="34" charset="0"/>
              </a:rPr>
              <a:t>2) Volunteer workers exception</a:t>
            </a:r>
            <a:endParaRPr lang="en-US" sz="3600" dirty="0">
              <a:solidFill>
                <a:srgbClr val="000000"/>
              </a:solidFill>
              <a:latin typeface="Franklin Gothic Demi" panose="020B0703020102020204" pitchFamily="34" charset="0"/>
            </a:endParaRPr>
          </a:p>
          <a:p>
            <a:pPr algn="just"/>
            <a:r>
              <a:rPr lang="en-US" sz="3600" dirty="0">
                <a:solidFill>
                  <a:srgbClr val="000000"/>
                </a:solidFill>
                <a:latin typeface="Times New Roman" panose="02020603050405020304" pitchFamily="18" charset="0"/>
              </a:rPr>
              <a:t>Goods and services provided by volunteer workers will not be UBI, even if the customers include non-members. This exception applies where “substantially all the work is performed for the organization without compensation.” </a:t>
            </a:r>
          </a:p>
          <a:p>
            <a:pPr algn="just"/>
            <a:endParaRPr lang="en-US" sz="3600" dirty="0">
              <a:solidFill>
                <a:srgbClr val="000000"/>
              </a:solidFill>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According to IRS, the “substantially all” test is met when 85% of the total labor is provided by unpaid volunteers. </a:t>
            </a:r>
          </a:p>
        </p:txBody>
      </p:sp>
    </p:spTree>
    <p:extLst>
      <p:ext uri="{BB962C8B-B14F-4D97-AF65-F5344CB8AC3E}">
        <p14:creationId xmlns:p14="http://schemas.microsoft.com/office/powerpoint/2010/main" val="68880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81684D-545F-45BA-B9B2-87B51EDBD56E}"/>
              </a:ext>
            </a:extLst>
          </p:cNvPr>
          <p:cNvSpPr/>
          <p:nvPr/>
        </p:nvSpPr>
        <p:spPr>
          <a:xfrm>
            <a:off x="499484" y="2481273"/>
            <a:ext cx="11343861" cy="3416320"/>
          </a:xfrm>
          <a:prstGeom prst="rect">
            <a:avLst/>
          </a:prstGeom>
        </p:spPr>
        <p:txBody>
          <a:bodyPr wrap="square">
            <a:spAutoFit/>
          </a:bodyPr>
          <a:lstStyle/>
          <a:p>
            <a:r>
              <a:rPr lang="en-US" sz="3600" dirty="0">
                <a:solidFill>
                  <a:srgbClr val="000000"/>
                </a:solidFill>
                <a:latin typeface="Times New Roman" panose="02020603050405020304" pitchFamily="18" charset="0"/>
              </a:rPr>
              <a:t>The IRS says the percentage is determined by dividing the number of volunteers for the activity by the total number of workers for the activity, both paid and unpaid. </a:t>
            </a:r>
          </a:p>
          <a:p>
            <a:endParaRPr lang="en-US" sz="3600" i="1" dirty="0">
              <a:solidFill>
                <a:srgbClr val="000000"/>
              </a:solidFill>
              <a:latin typeface="Times New Roman" panose="02020603050405020304" pitchFamily="18" charset="0"/>
            </a:endParaRPr>
          </a:p>
          <a:p>
            <a:r>
              <a:rPr lang="en-US" sz="3600" i="1" dirty="0">
                <a:solidFill>
                  <a:srgbClr val="000000"/>
                </a:solidFill>
                <a:latin typeface="Times New Roman" panose="02020603050405020304" pitchFamily="18" charset="0"/>
              </a:rPr>
              <a:t>(However, any reasonable method of allocation should be acceptable.)</a:t>
            </a:r>
            <a:endParaRPr lang="en-US" sz="3600" dirty="0"/>
          </a:p>
        </p:txBody>
      </p:sp>
    </p:spTree>
    <p:extLst>
      <p:ext uri="{BB962C8B-B14F-4D97-AF65-F5344CB8AC3E}">
        <p14:creationId xmlns:p14="http://schemas.microsoft.com/office/powerpoint/2010/main" val="2741543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6EA089-DC96-4176-B531-4168EC36535D}"/>
              </a:ext>
            </a:extLst>
          </p:cNvPr>
          <p:cNvSpPr/>
          <p:nvPr/>
        </p:nvSpPr>
        <p:spPr>
          <a:xfrm>
            <a:off x="441625" y="1640366"/>
            <a:ext cx="11516139" cy="5139869"/>
          </a:xfrm>
          <a:prstGeom prst="rect">
            <a:avLst/>
          </a:prstGeom>
        </p:spPr>
        <p:txBody>
          <a:bodyPr wrap="square">
            <a:spAutoFit/>
          </a:bodyPr>
          <a:lstStyle/>
          <a:p>
            <a:pPr algn="just"/>
            <a:r>
              <a:rPr lang="en-US" sz="3600" dirty="0">
                <a:solidFill>
                  <a:srgbClr val="000000"/>
                </a:solidFill>
                <a:latin typeface="Times New Roman" panose="02020603050405020304" pitchFamily="18" charset="0"/>
              </a:rPr>
              <a:t>The volunteer workers exception can apply to any Lodge fund-raising activity. For example, this could include instant bingo and pull tabs, raffles, etc., and also could include catering of food and beverage service, fund-raising events open to the public, etc. </a:t>
            </a:r>
          </a:p>
          <a:p>
            <a:pPr algn="just"/>
            <a:endParaRPr lang="en-US" sz="3600" dirty="0">
              <a:solidFill>
                <a:srgbClr val="000000"/>
              </a:solidFill>
              <a:latin typeface="Times New Roman" panose="02020603050405020304" pitchFamily="18" charset="0"/>
            </a:endParaRPr>
          </a:p>
          <a:p>
            <a:pPr algn="just"/>
            <a:r>
              <a:rPr lang="en-US" sz="3600" dirty="0">
                <a:solidFill>
                  <a:srgbClr val="000000"/>
                </a:solidFill>
                <a:latin typeface="Times New Roman" panose="02020603050405020304" pitchFamily="18" charset="0"/>
              </a:rPr>
              <a:t>If those activities are conducted substantially all by volunteer workers, it will not be UBI, even if non-members are served.</a:t>
            </a:r>
          </a:p>
          <a:p>
            <a:pPr algn="just"/>
            <a:endParaRPr lang="en-US" sz="4000" dirty="0"/>
          </a:p>
        </p:txBody>
      </p:sp>
    </p:spTree>
    <p:extLst>
      <p:ext uri="{BB962C8B-B14F-4D97-AF65-F5344CB8AC3E}">
        <p14:creationId xmlns:p14="http://schemas.microsoft.com/office/powerpoint/2010/main" val="550620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036E5-09C7-48AF-842C-9783DB428A20}"/>
              </a:ext>
            </a:extLst>
          </p:cNvPr>
          <p:cNvSpPr/>
          <p:nvPr/>
        </p:nvSpPr>
        <p:spPr>
          <a:xfrm>
            <a:off x="416145" y="1480016"/>
            <a:ext cx="11529391" cy="4524315"/>
          </a:xfrm>
          <a:prstGeom prst="rect">
            <a:avLst/>
          </a:prstGeom>
        </p:spPr>
        <p:txBody>
          <a:bodyPr wrap="square">
            <a:spAutoFit/>
          </a:bodyPr>
          <a:lstStyle/>
          <a:p>
            <a:pPr algn="just"/>
            <a:r>
              <a:rPr lang="en-US" sz="3600" i="1" dirty="0">
                <a:solidFill>
                  <a:srgbClr val="000000"/>
                </a:solidFill>
                <a:latin typeface="Times New Roman" panose="02020603050405020304" pitchFamily="18" charset="0"/>
                <a:cs typeface="Times New Roman" panose="02020603050405020304" pitchFamily="18" charset="0"/>
              </a:rPr>
              <a:t>(3) Rents from Lodge real property</a:t>
            </a:r>
          </a:p>
          <a:p>
            <a:pPr algn="just"/>
            <a:endParaRPr lang="en-US" sz="3600" b="0" i="1"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en-US" sz="3600" dirty="0">
                <a:solidFill>
                  <a:srgbClr val="000000"/>
                </a:solidFill>
                <a:latin typeface="Times New Roman" panose="02020603050405020304" pitchFamily="18" charset="0"/>
                <a:cs typeface="Times New Roman" panose="02020603050405020304" pitchFamily="18" charset="0"/>
              </a:rPr>
              <a:t>Rentals of Lodge real property for occupancy only, without providing other services, can be tax-exempt, in whole or in part.</a:t>
            </a:r>
          </a:p>
          <a:p>
            <a:pPr algn="just"/>
            <a:endParaRPr lang="en-US" sz="3600" dirty="0">
              <a:solidFill>
                <a:srgbClr val="000000"/>
              </a:solidFill>
              <a:latin typeface="Times New Roman" panose="02020603050405020304" pitchFamily="18" charset="0"/>
              <a:cs typeface="Times New Roman" panose="02020603050405020304" pitchFamily="18" charset="0"/>
            </a:endParaRPr>
          </a:p>
          <a:p>
            <a:pPr algn="just"/>
            <a:r>
              <a:rPr lang="en-US" sz="3600" dirty="0">
                <a:solidFill>
                  <a:srgbClr val="000000"/>
                </a:solidFill>
                <a:latin typeface="Times New Roman" panose="02020603050405020304" pitchFamily="18" charset="0"/>
                <a:cs typeface="Times New Roman" panose="02020603050405020304" pitchFamily="18" charset="0"/>
              </a:rPr>
              <a:t>The rental exception for occupancy applies even if a non-member makes payment for the occupancy.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5187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1C6488-D692-4D65-A8AF-3F199E7E3739}"/>
              </a:ext>
            </a:extLst>
          </p:cNvPr>
          <p:cNvSpPr/>
          <p:nvPr/>
        </p:nvSpPr>
        <p:spPr>
          <a:xfrm>
            <a:off x="457200" y="2595626"/>
            <a:ext cx="11277600" cy="2862322"/>
          </a:xfrm>
          <a:prstGeom prst="rect">
            <a:avLst/>
          </a:prstGeom>
        </p:spPr>
        <p:txBody>
          <a:bodyPr wrap="square">
            <a:spAutoFit/>
          </a:bodyPr>
          <a:lstStyle/>
          <a:p>
            <a:r>
              <a:rPr lang="en-US" sz="3600" dirty="0">
                <a:solidFill>
                  <a:srgbClr val="000000"/>
                </a:solidFill>
                <a:latin typeface="Times New Roman" panose="02020603050405020304" pitchFamily="18" charset="0"/>
              </a:rPr>
              <a:t>The rental can include incidental personal property leased with the real property, such as chairs, tables, etc.,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It can also include services necessary for use of the property such as setting up a room, cleanup, and the like.</a:t>
            </a:r>
            <a:endParaRPr lang="en-US" sz="3600" dirty="0"/>
          </a:p>
        </p:txBody>
      </p:sp>
    </p:spTree>
    <p:extLst>
      <p:ext uri="{BB962C8B-B14F-4D97-AF65-F5344CB8AC3E}">
        <p14:creationId xmlns:p14="http://schemas.microsoft.com/office/powerpoint/2010/main" val="1272330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58D478-3E12-467A-B89C-30194F0B090C}"/>
              </a:ext>
            </a:extLst>
          </p:cNvPr>
          <p:cNvSpPr/>
          <p:nvPr/>
        </p:nvSpPr>
        <p:spPr>
          <a:xfrm>
            <a:off x="331304" y="1869692"/>
            <a:ext cx="11860696" cy="3970318"/>
          </a:xfrm>
          <a:prstGeom prst="rect">
            <a:avLst/>
          </a:prstGeom>
        </p:spPr>
        <p:txBody>
          <a:bodyPr wrap="square">
            <a:spAutoFit/>
          </a:bodyPr>
          <a:lstStyle/>
          <a:p>
            <a:r>
              <a:rPr lang="en-US" sz="3600" dirty="0">
                <a:solidFill>
                  <a:srgbClr val="000000"/>
                </a:solidFill>
                <a:latin typeface="Times New Roman" panose="02020603050405020304" pitchFamily="18" charset="0"/>
              </a:rPr>
              <a:t>But the rental exception does not apply where the rental encompasses both occupancy </a:t>
            </a:r>
            <a:r>
              <a:rPr lang="en-US" sz="3600" i="1" dirty="0">
                <a:solidFill>
                  <a:srgbClr val="000000"/>
                </a:solidFill>
                <a:latin typeface="Times New Roman" panose="02020603050405020304" pitchFamily="18" charset="0"/>
              </a:rPr>
              <a:t>and </a:t>
            </a:r>
            <a:r>
              <a:rPr lang="en-US" sz="3600" dirty="0">
                <a:solidFill>
                  <a:srgbClr val="000000"/>
                </a:solidFill>
                <a:latin typeface="Times New Roman" panose="02020603050405020304" pitchFamily="18" charset="0"/>
              </a:rPr>
              <a:t>other services, such as providing food and beverages as part of the rental package.</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 If the rental agreement includes both rental of space and catering services, IRS probably will take the position that none of the income comes under the rental exception</a:t>
            </a:r>
            <a:endParaRPr lang="en-US" sz="3600" dirty="0"/>
          </a:p>
        </p:txBody>
      </p:sp>
    </p:spTree>
    <p:extLst>
      <p:ext uri="{BB962C8B-B14F-4D97-AF65-F5344CB8AC3E}">
        <p14:creationId xmlns:p14="http://schemas.microsoft.com/office/powerpoint/2010/main" val="3320826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C577E5-E2CD-442E-BA75-3434E88E9F42}"/>
              </a:ext>
            </a:extLst>
          </p:cNvPr>
          <p:cNvSpPr/>
          <p:nvPr/>
        </p:nvSpPr>
        <p:spPr>
          <a:xfrm>
            <a:off x="616977" y="1731979"/>
            <a:ext cx="11330609" cy="4524315"/>
          </a:xfrm>
          <a:prstGeom prst="rect">
            <a:avLst/>
          </a:prstGeom>
        </p:spPr>
        <p:txBody>
          <a:bodyPr wrap="square">
            <a:spAutoFit/>
          </a:bodyPr>
          <a:lstStyle/>
          <a:p>
            <a:r>
              <a:rPr lang="en-US" sz="3600" dirty="0">
                <a:solidFill>
                  <a:srgbClr val="000000"/>
                </a:solidFill>
                <a:latin typeface="Times New Roman" panose="02020603050405020304" pitchFamily="18" charset="0"/>
              </a:rPr>
              <a:t>But IRS also has said that “the catering may be analyzed separately from the rental of space if there is a separate charge paid in accordance with a separate agreement between the parties.”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In that case, the rental income would not be UBI, but income from catering could be taxable as unrelated business income.</a:t>
            </a:r>
            <a:endParaRPr lang="en-US" sz="3600" dirty="0"/>
          </a:p>
        </p:txBody>
      </p:sp>
    </p:spTree>
    <p:extLst>
      <p:ext uri="{BB962C8B-B14F-4D97-AF65-F5344CB8AC3E}">
        <p14:creationId xmlns:p14="http://schemas.microsoft.com/office/powerpoint/2010/main" val="2793013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77F5E2-F0DC-44D4-8AD2-E94DD2F96472}"/>
              </a:ext>
            </a:extLst>
          </p:cNvPr>
          <p:cNvSpPr/>
          <p:nvPr/>
        </p:nvSpPr>
        <p:spPr>
          <a:xfrm>
            <a:off x="284921" y="1210641"/>
            <a:ext cx="11622157" cy="5016758"/>
          </a:xfrm>
          <a:prstGeom prst="rect">
            <a:avLst/>
          </a:prstGeom>
        </p:spPr>
        <p:txBody>
          <a:bodyPr wrap="square">
            <a:spAutoFit/>
          </a:bodyPr>
          <a:lstStyle/>
          <a:p>
            <a:r>
              <a:rPr lang="en-US" sz="3200" dirty="0">
                <a:solidFill>
                  <a:srgbClr val="000000"/>
                </a:solidFill>
                <a:latin typeface="Times New Roman" panose="02020603050405020304" pitchFamily="18" charset="0"/>
              </a:rPr>
              <a:t>For Lodges that would like to rely on the rental exception, it would be good practice to have two separate contracts for functions: </a:t>
            </a:r>
          </a:p>
          <a:p>
            <a:endParaRPr lang="en-US" sz="3200" dirty="0">
              <a:solidFill>
                <a:srgbClr val="000000"/>
              </a:solidFill>
              <a:latin typeface="Times New Roman" panose="02020603050405020304" pitchFamily="18" charset="0"/>
            </a:endParaRPr>
          </a:p>
          <a:p>
            <a:pPr marL="742950" indent="-742950">
              <a:buAutoNum type="arabicParenBoth"/>
            </a:pPr>
            <a:r>
              <a:rPr lang="en-US" sz="3200" u="sng" dirty="0">
                <a:solidFill>
                  <a:srgbClr val="000000"/>
                </a:solidFill>
                <a:latin typeface="Times New Roman" panose="02020603050405020304" pitchFamily="18" charset="0"/>
              </a:rPr>
              <a:t>A contract for occupancy of the space, stipulating a fixed price for the occupancy.</a:t>
            </a:r>
            <a:endParaRPr lang="en-US" sz="3200" u="sng" dirty="0">
              <a:solidFill>
                <a:srgbClr val="000000"/>
              </a:solidFill>
              <a:latin typeface="Times New Roman" panose="02020603050405020304" pitchFamily="18" charset="0"/>
              <a:cs typeface="Times New Roman" panose="02020603050405020304" pitchFamily="18" charset="0"/>
            </a:endParaRPr>
          </a:p>
          <a:p>
            <a:pPr marL="742950" indent="-742950">
              <a:buAutoNum type="arabicParenBoth"/>
            </a:pPr>
            <a:endParaRPr lang="en-US" sz="3200" dirty="0">
              <a:solidFill>
                <a:srgbClr val="000000"/>
              </a:solidFill>
              <a:latin typeface="Times New Roman" panose="02020603050405020304" pitchFamily="18" charset="0"/>
              <a:cs typeface="Times New Roman" panose="02020603050405020304" pitchFamily="18" charset="0"/>
            </a:endParaRPr>
          </a:p>
          <a:p>
            <a:pPr marL="742950" indent="-742950">
              <a:buAutoNum type="arabicParenBoth"/>
            </a:pPr>
            <a:r>
              <a:rPr lang="en-US" sz="3200" u="sng" dirty="0">
                <a:latin typeface="Times New Roman" panose="02020603050405020304" pitchFamily="18" charset="0"/>
                <a:cs typeface="Times New Roman" panose="02020603050405020304" pitchFamily="18" charset="0"/>
              </a:rPr>
              <a:t>A contract for any catering services to be provided.</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occupancy income could then be classified as exempt income, regardless of who uses the space and pays the rent. </a:t>
            </a:r>
            <a:r>
              <a:rPr lang="en-US" sz="3200" dirty="0">
                <a:solidFill>
                  <a:srgbClr val="000000"/>
                </a:solidFill>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970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65FED6-9735-4DC4-96B1-86D748A28360}"/>
              </a:ext>
            </a:extLst>
          </p:cNvPr>
          <p:cNvSpPr/>
          <p:nvPr/>
        </p:nvSpPr>
        <p:spPr>
          <a:xfrm>
            <a:off x="257393" y="1123300"/>
            <a:ext cx="11396870" cy="5632311"/>
          </a:xfrm>
          <a:prstGeom prst="rect">
            <a:avLst/>
          </a:prstGeom>
        </p:spPr>
        <p:txBody>
          <a:bodyPr wrap="square">
            <a:spAutoFit/>
          </a:bodyPr>
          <a:lstStyle/>
          <a:p>
            <a:pPr algn="just"/>
            <a:r>
              <a:rPr lang="en-US" sz="3600" dirty="0">
                <a:solidFill>
                  <a:srgbClr val="000000"/>
                </a:solidFill>
                <a:latin typeface="Times New Roman" panose="02020603050405020304" pitchFamily="18" charset="0"/>
              </a:rPr>
              <a:t>The catering income would be classified separately and analyzed according to the general rules and volunteer workers exception described above.</a:t>
            </a:r>
          </a:p>
          <a:p>
            <a:pPr algn="just"/>
            <a:endParaRPr lang="en-US" sz="3600" dirty="0">
              <a:solidFill>
                <a:srgbClr val="000000"/>
              </a:solidFill>
              <a:latin typeface="Times New Roman" panose="02020603050405020304" pitchFamily="18" charset="0"/>
            </a:endParaRPr>
          </a:p>
          <a:p>
            <a:pPr algn="just"/>
            <a:r>
              <a:rPr lang="en-US" sz="3600" b="1" i="1" u="sng" dirty="0">
                <a:solidFill>
                  <a:srgbClr val="000000"/>
                </a:solidFill>
                <a:latin typeface="Times New Roman" panose="02020603050405020304" pitchFamily="18" charset="0"/>
              </a:rPr>
              <a:t>Note</a:t>
            </a:r>
            <a:r>
              <a:rPr lang="en-US" sz="3600" b="1" i="1" dirty="0">
                <a:solidFill>
                  <a:srgbClr val="000000"/>
                </a:solidFill>
                <a:latin typeface="Times New Roman" panose="02020603050405020304" pitchFamily="18" charset="0"/>
              </a:rPr>
              <a:t>: </a:t>
            </a:r>
            <a:r>
              <a:rPr lang="en-US" sz="3600" dirty="0">
                <a:solidFill>
                  <a:srgbClr val="000000"/>
                </a:solidFill>
                <a:latin typeface="Times New Roman" panose="02020603050405020304" pitchFamily="18" charset="0"/>
              </a:rPr>
              <a:t>Rental income may be subject to tax in the proportion the property is debt-financed </a:t>
            </a:r>
            <a:r>
              <a:rPr lang="en-US" sz="3600" i="1" dirty="0">
                <a:solidFill>
                  <a:srgbClr val="000000"/>
                </a:solidFill>
                <a:latin typeface="Times New Roman" panose="02020603050405020304" pitchFamily="18" charset="0"/>
              </a:rPr>
              <a:t>(i.e., is subject to a mortgage) </a:t>
            </a:r>
            <a:r>
              <a:rPr lang="en-US" sz="3600" dirty="0">
                <a:solidFill>
                  <a:srgbClr val="000000"/>
                </a:solidFill>
                <a:latin typeface="Times New Roman" panose="02020603050405020304" pitchFamily="18" charset="0"/>
              </a:rPr>
              <a:t>if the rental is to non-members. This will be determined by the Lodge’s accountant or tax preparer at year-end, and any required adjustments to income and expenses will be determined at that time.</a:t>
            </a:r>
            <a:endParaRPr lang="en-US" sz="3600" dirty="0"/>
          </a:p>
        </p:txBody>
      </p:sp>
    </p:spTree>
    <p:extLst>
      <p:ext uri="{BB962C8B-B14F-4D97-AF65-F5344CB8AC3E}">
        <p14:creationId xmlns:p14="http://schemas.microsoft.com/office/powerpoint/2010/main" val="4088633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EE0C27-1520-4B64-A685-2BDF60DAED33}"/>
              </a:ext>
            </a:extLst>
          </p:cNvPr>
          <p:cNvSpPr/>
          <p:nvPr/>
        </p:nvSpPr>
        <p:spPr>
          <a:xfrm>
            <a:off x="225287" y="1608029"/>
            <a:ext cx="11741426" cy="4524315"/>
          </a:xfrm>
          <a:prstGeom prst="rect">
            <a:avLst/>
          </a:prstGeom>
        </p:spPr>
        <p:txBody>
          <a:bodyPr wrap="square">
            <a:spAutoFit/>
          </a:bodyPr>
          <a:lstStyle/>
          <a:p>
            <a:pPr algn="just"/>
            <a:r>
              <a:rPr lang="en-US" sz="3600" dirty="0">
                <a:solidFill>
                  <a:srgbClr val="000000"/>
                </a:solidFill>
                <a:latin typeface="Times New Roman" panose="02020603050405020304" pitchFamily="18" charset="0"/>
                <a:cs typeface="Times New Roman" panose="02020603050405020304" pitchFamily="18" charset="0"/>
              </a:rPr>
              <a:t>C. </a:t>
            </a:r>
            <a:r>
              <a:rPr lang="en-US" sz="3600" u="sng" dirty="0">
                <a:solidFill>
                  <a:srgbClr val="000000"/>
                </a:solidFill>
                <a:latin typeface="Times New Roman" panose="02020603050405020304" pitchFamily="18" charset="0"/>
                <a:cs typeface="Times New Roman" panose="02020603050405020304" pitchFamily="18" charset="0"/>
              </a:rPr>
              <a:t>Recommendations for Separating Lodge Revenues.</a:t>
            </a:r>
          </a:p>
          <a:p>
            <a:pPr algn="just"/>
            <a:endParaRPr lang="en-US" sz="3600" dirty="0">
              <a:solidFill>
                <a:srgbClr val="000000"/>
              </a:solidFill>
              <a:latin typeface="Times New Roman" panose="02020603050405020304" pitchFamily="18" charset="0"/>
              <a:cs typeface="Times New Roman" panose="02020603050405020304" pitchFamily="18" charset="0"/>
            </a:endParaRPr>
          </a:p>
          <a:p>
            <a:pPr algn="just"/>
            <a:r>
              <a:rPr lang="en-US" sz="3600" dirty="0">
                <a:solidFill>
                  <a:srgbClr val="000000"/>
                </a:solidFill>
                <a:latin typeface="Times New Roman" panose="02020603050405020304" pitchFamily="18" charset="0"/>
                <a:cs typeface="Times New Roman" panose="02020603050405020304" pitchFamily="18" charset="0"/>
              </a:rPr>
              <a:t>The food and beverage service operations of a Lodge should be “departmentalized.”</a:t>
            </a:r>
          </a:p>
          <a:p>
            <a:pPr algn="just"/>
            <a:endParaRPr lang="en-US" sz="3600" dirty="0">
              <a:solidFill>
                <a:srgbClr val="000000"/>
              </a:solidFill>
              <a:latin typeface="Times New Roman" panose="02020603050405020304" pitchFamily="18" charset="0"/>
              <a:cs typeface="Times New Roman" panose="02020603050405020304" pitchFamily="18" charset="0"/>
            </a:endParaRPr>
          </a:p>
          <a:p>
            <a:pPr algn="just"/>
            <a:r>
              <a:rPr lang="en-US" sz="3600" dirty="0">
                <a:solidFill>
                  <a:srgbClr val="000000"/>
                </a:solidFill>
                <a:latin typeface="Times New Roman" panose="02020603050405020304" pitchFamily="18" charset="0"/>
                <a:cs typeface="Times New Roman" panose="02020603050405020304" pitchFamily="18" charset="0"/>
              </a:rPr>
              <a:t>A main </a:t>
            </a:r>
            <a:r>
              <a:rPr lang="en-US" sz="3600" i="1" dirty="0">
                <a:solidFill>
                  <a:srgbClr val="000000"/>
                </a:solidFill>
                <a:latin typeface="Times New Roman" panose="02020603050405020304" pitchFamily="18" charset="0"/>
                <a:cs typeface="Times New Roman" panose="02020603050405020304" pitchFamily="18" charset="0"/>
              </a:rPr>
              <a:t>department </a:t>
            </a:r>
            <a:r>
              <a:rPr lang="en-US" sz="3600" dirty="0">
                <a:solidFill>
                  <a:srgbClr val="000000"/>
                </a:solidFill>
                <a:latin typeface="Times New Roman" panose="02020603050405020304" pitchFamily="18" charset="0"/>
                <a:cs typeface="Times New Roman" panose="02020603050405020304" pitchFamily="18" charset="0"/>
              </a:rPr>
              <a:t>would be the private club or lounge area, which should be open only to members and their invited guests who are signed in.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3527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F94345-B4CC-4B92-B705-0FB128BDD035}"/>
              </a:ext>
            </a:extLst>
          </p:cNvPr>
          <p:cNvSpPr/>
          <p:nvPr/>
        </p:nvSpPr>
        <p:spPr>
          <a:xfrm>
            <a:off x="320511" y="1216883"/>
            <a:ext cx="10999305" cy="5262979"/>
          </a:xfrm>
          <a:prstGeom prst="rect">
            <a:avLst/>
          </a:prstGeom>
        </p:spPr>
        <p:txBody>
          <a:bodyPr wrap="square">
            <a:spAutoFit/>
          </a:bodyPr>
          <a:lstStyle/>
          <a:p>
            <a:r>
              <a:rPr lang="en-US" sz="3600" dirty="0">
                <a:solidFill>
                  <a:srgbClr val="000000"/>
                </a:solidFill>
                <a:latin typeface="Times New Roman" panose="02020603050405020304" pitchFamily="18" charset="0"/>
                <a:cs typeface="Times New Roman" panose="02020603050405020304" pitchFamily="18" charset="0"/>
              </a:rPr>
              <a:t>A sign outside this area should say </a:t>
            </a:r>
          </a:p>
          <a:p>
            <a:endParaRPr lang="en-US" sz="3600" dirty="0">
              <a:solidFill>
                <a:srgbClr val="000000"/>
              </a:solidFill>
              <a:latin typeface="Times New Roman" panose="02020603050405020304" pitchFamily="18" charset="0"/>
              <a:cs typeface="Times New Roman" panose="02020603050405020304" pitchFamily="18" charset="0"/>
            </a:endParaRPr>
          </a:p>
          <a:p>
            <a:pPr algn="ctr"/>
            <a:r>
              <a:rPr lang="en-US" sz="4800" b="1" dirty="0">
                <a:solidFill>
                  <a:srgbClr val="000000"/>
                </a:solidFill>
                <a:latin typeface="Times New Roman" panose="02020603050405020304" pitchFamily="18" charset="0"/>
                <a:cs typeface="Times New Roman" panose="02020603050405020304" pitchFamily="18" charset="0"/>
              </a:rPr>
              <a:t>“Members Only.” </a:t>
            </a:r>
          </a:p>
          <a:p>
            <a:endParaRPr lang="en-US" sz="3600" dirty="0">
              <a:solidFill>
                <a:srgbClr val="000000"/>
              </a:solidFill>
              <a:latin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cs typeface="Times New Roman" panose="02020603050405020304" pitchFamily="18" charset="0"/>
              </a:rPr>
              <a:t>All payments for food and beverages in this area should be taken only from members. </a:t>
            </a:r>
          </a:p>
          <a:p>
            <a:endParaRPr lang="en-US" sz="3600" dirty="0">
              <a:solidFill>
                <a:srgbClr val="000000"/>
              </a:solidFill>
              <a:latin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cs typeface="Times New Roman" panose="02020603050405020304" pitchFamily="18" charset="0"/>
              </a:rPr>
              <a:t>The records of this department should reflect that all income was received from members</a:t>
            </a:r>
            <a:endParaRPr lang="en-US" sz="3600" dirty="0"/>
          </a:p>
        </p:txBody>
      </p:sp>
    </p:spTree>
    <p:extLst>
      <p:ext uri="{BB962C8B-B14F-4D97-AF65-F5344CB8AC3E}">
        <p14:creationId xmlns:p14="http://schemas.microsoft.com/office/powerpoint/2010/main" val="757434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D684ED-409A-4C38-88FB-4F7F5CBAEF97}"/>
              </a:ext>
            </a:extLst>
          </p:cNvPr>
          <p:cNvSpPr/>
          <p:nvPr/>
        </p:nvSpPr>
        <p:spPr>
          <a:xfrm>
            <a:off x="353711" y="1265076"/>
            <a:ext cx="11224591" cy="5262979"/>
          </a:xfrm>
          <a:prstGeom prst="rect">
            <a:avLst/>
          </a:prstGeom>
        </p:spPr>
        <p:txBody>
          <a:bodyPr wrap="square">
            <a:spAutoFit/>
          </a:bodyPr>
          <a:lstStyle/>
          <a:p>
            <a:r>
              <a:rPr lang="en-US" sz="3600" dirty="0">
                <a:solidFill>
                  <a:srgbClr val="000000"/>
                </a:solidFill>
                <a:latin typeface="Times New Roman" panose="02020603050405020304" pitchFamily="18" charset="0"/>
              </a:rPr>
              <a:t>Another </a:t>
            </a:r>
            <a:r>
              <a:rPr lang="en-US" sz="3600" i="1" dirty="0">
                <a:solidFill>
                  <a:srgbClr val="000000"/>
                </a:solidFill>
                <a:latin typeface="Times New Roman" panose="02020603050405020304" pitchFamily="18" charset="0"/>
              </a:rPr>
              <a:t>department </a:t>
            </a:r>
            <a:r>
              <a:rPr lang="en-US" sz="3600" dirty="0">
                <a:solidFill>
                  <a:srgbClr val="000000"/>
                </a:solidFill>
                <a:latin typeface="Times New Roman" panose="02020603050405020304" pitchFamily="18" charset="0"/>
              </a:rPr>
              <a:t>would be for those Lodges that make a portion of their Lodge facilities available for use for functions at which non-members are present.</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This should be an area outside the private club or lounge facility.</a:t>
            </a:r>
          </a:p>
          <a:p>
            <a:r>
              <a:rPr lang="en-US" sz="3600" dirty="0">
                <a:solidFill>
                  <a:srgbClr val="000000"/>
                </a:solidFill>
                <a:latin typeface="Times New Roman" panose="02020603050405020304" pitchFamily="18" charset="0"/>
              </a:rPr>
              <a:t> </a:t>
            </a:r>
            <a:r>
              <a:rPr lang="en-US" sz="2800" i="1" dirty="0">
                <a:solidFill>
                  <a:srgbClr val="000000"/>
                </a:solidFill>
                <a:latin typeface="Times New Roman" panose="02020603050405020304" pitchFamily="18" charset="0"/>
              </a:rPr>
              <a:t>(If a Lodge’s club or lounge facility is also sometimes made available for a private function, the time when it is being used for that function should be accounted for separately and included under this department and not the ordinary private club department.)</a:t>
            </a:r>
            <a:endParaRPr lang="en-US" sz="2800" dirty="0"/>
          </a:p>
        </p:txBody>
      </p:sp>
    </p:spTree>
    <p:extLst>
      <p:ext uri="{BB962C8B-B14F-4D97-AF65-F5344CB8AC3E}">
        <p14:creationId xmlns:p14="http://schemas.microsoft.com/office/powerpoint/2010/main" val="3803488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8B0B79-9BA6-4620-A406-BA125FF5F7EC}"/>
              </a:ext>
            </a:extLst>
          </p:cNvPr>
          <p:cNvSpPr/>
          <p:nvPr/>
        </p:nvSpPr>
        <p:spPr>
          <a:xfrm>
            <a:off x="256368" y="1668545"/>
            <a:ext cx="11489635" cy="4524315"/>
          </a:xfrm>
          <a:prstGeom prst="rect">
            <a:avLst/>
          </a:prstGeom>
        </p:spPr>
        <p:txBody>
          <a:bodyPr wrap="square">
            <a:spAutoFit/>
          </a:bodyPr>
          <a:lstStyle/>
          <a:p>
            <a:pPr algn="just"/>
            <a:r>
              <a:rPr lang="en-US" sz="3200" dirty="0">
                <a:solidFill>
                  <a:srgbClr val="000000"/>
                </a:solidFill>
                <a:latin typeface="Times New Roman" panose="02020603050405020304" pitchFamily="18" charset="0"/>
              </a:rPr>
              <a:t>If the private function is sponsored by a member, and if that member directly makes full payment for rental, food, and beverages, then the income from that function should be recorded as member income.</a:t>
            </a:r>
          </a:p>
          <a:p>
            <a:pPr algn="just"/>
            <a:endParaRPr lang="en-US" sz="3200" dirty="0">
              <a:solidFill>
                <a:srgbClr val="000000"/>
              </a:solidFill>
              <a:latin typeface="Times New Roman" panose="02020603050405020304" pitchFamily="18" charset="0"/>
            </a:endParaRPr>
          </a:p>
          <a:p>
            <a:pPr algn="just"/>
            <a:r>
              <a:rPr lang="en-US" sz="3200" dirty="0">
                <a:solidFill>
                  <a:srgbClr val="000000"/>
                </a:solidFill>
                <a:latin typeface="Times New Roman" panose="02020603050405020304" pitchFamily="18" charset="0"/>
              </a:rPr>
              <a:t>However, where payments are received from non-members, then that income should be separately recorded as non-member income.</a:t>
            </a:r>
          </a:p>
          <a:p>
            <a:pPr algn="just"/>
            <a:endParaRPr lang="en-US" sz="3200" dirty="0">
              <a:solidFill>
                <a:srgbClr val="000000"/>
              </a:solidFill>
              <a:latin typeface="Times New Roman" panose="02020603050405020304" pitchFamily="18" charset="0"/>
            </a:endParaRPr>
          </a:p>
          <a:p>
            <a:pPr algn="just"/>
            <a:r>
              <a:rPr lang="en-US" sz="3200" dirty="0">
                <a:solidFill>
                  <a:srgbClr val="000000"/>
                </a:solidFill>
                <a:latin typeface="Times New Roman" panose="02020603050405020304" pitchFamily="18" charset="0"/>
              </a:rPr>
              <a:t> If one of the exceptions discussed above is applicable, then the income can be recorded as non-taxable per the applicable exemption.</a:t>
            </a:r>
            <a:endParaRPr lang="en-US" sz="3200" dirty="0"/>
          </a:p>
        </p:txBody>
      </p:sp>
    </p:spTree>
    <p:extLst>
      <p:ext uri="{BB962C8B-B14F-4D97-AF65-F5344CB8AC3E}">
        <p14:creationId xmlns:p14="http://schemas.microsoft.com/office/powerpoint/2010/main" val="1535182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7F11FB-14AE-43E0-AF48-39353494C3EB}"/>
              </a:ext>
            </a:extLst>
          </p:cNvPr>
          <p:cNvSpPr/>
          <p:nvPr/>
        </p:nvSpPr>
        <p:spPr>
          <a:xfrm>
            <a:off x="601677" y="1982370"/>
            <a:ext cx="10827026" cy="3970318"/>
          </a:xfrm>
          <a:prstGeom prst="rect">
            <a:avLst/>
          </a:prstGeom>
        </p:spPr>
        <p:txBody>
          <a:bodyPr wrap="square">
            <a:spAutoFit/>
          </a:bodyPr>
          <a:lstStyle/>
          <a:p>
            <a:r>
              <a:rPr lang="en-US" sz="3600" dirty="0">
                <a:solidFill>
                  <a:srgbClr val="000000"/>
                </a:solidFill>
                <a:latin typeface="Times New Roman" panose="02020603050405020304" pitchFamily="18" charset="0"/>
              </a:rPr>
              <a:t>If the unrelated income does not come under any exemption, then it should be recorded as taxable UBI, and the expenses related to that income should be separately determined and recorded.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In that case, at year-end, then form 990T should be filed and the applicable income taxes paid.</a:t>
            </a:r>
            <a:endParaRPr lang="en-US" sz="3600" dirty="0"/>
          </a:p>
        </p:txBody>
      </p:sp>
    </p:spTree>
    <p:extLst>
      <p:ext uri="{BB962C8B-B14F-4D97-AF65-F5344CB8AC3E}">
        <p14:creationId xmlns:p14="http://schemas.microsoft.com/office/powerpoint/2010/main" val="4054467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6BA98D-DDF6-4AE6-A9B2-DE0631A92BD2}"/>
              </a:ext>
            </a:extLst>
          </p:cNvPr>
          <p:cNvSpPr/>
          <p:nvPr/>
        </p:nvSpPr>
        <p:spPr>
          <a:xfrm>
            <a:off x="431173" y="1187982"/>
            <a:ext cx="11555896" cy="5632311"/>
          </a:xfrm>
          <a:prstGeom prst="rect">
            <a:avLst/>
          </a:prstGeom>
        </p:spPr>
        <p:txBody>
          <a:bodyPr wrap="square">
            <a:spAutoFit/>
          </a:bodyPr>
          <a:lstStyle/>
          <a:p>
            <a:r>
              <a:rPr lang="en-US" sz="3600" dirty="0">
                <a:solidFill>
                  <a:srgbClr val="000000"/>
                </a:solidFill>
                <a:latin typeface="Times New Roman" panose="02020603050405020304" pitchFamily="18" charset="0"/>
              </a:rPr>
              <a:t>These departmental procedures could, of course, result in the Lodge becoming liable for some income taxes by recording income from non-members in some departments.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However, without a separation and accounting for non-member income, if an IRS examiner finds or concludes that there is in fact </a:t>
            </a:r>
            <a:r>
              <a:rPr lang="en-US" sz="3600" i="1" u="sng" dirty="0">
                <a:solidFill>
                  <a:srgbClr val="000000"/>
                </a:solidFill>
                <a:latin typeface="Times New Roman" panose="02020603050405020304" pitchFamily="18" charset="0"/>
              </a:rPr>
              <a:t>any </a:t>
            </a:r>
            <a:r>
              <a:rPr lang="en-US" sz="3600" dirty="0">
                <a:solidFill>
                  <a:srgbClr val="000000"/>
                </a:solidFill>
                <a:latin typeface="Times New Roman" panose="02020603050405020304" pitchFamily="18" charset="0"/>
              </a:rPr>
              <a:t>non-member income, and if the Lodge is unable to provide an accounting of the amount of that income, the IRS agent might then classify </a:t>
            </a:r>
            <a:r>
              <a:rPr lang="en-US" sz="3600" i="1" u="sng" dirty="0">
                <a:solidFill>
                  <a:srgbClr val="000000"/>
                </a:solidFill>
                <a:latin typeface="Times New Roman" panose="02020603050405020304" pitchFamily="18" charset="0"/>
              </a:rPr>
              <a:t>all </a:t>
            </a:r>
            <a:r>
              <a:rPr lang="en-US" sz="3600" dirty="0">
                <a:solidFill>
                  <a:srgbClr val="000000"/>
                </a:solidFill>
                <a:latin typeface="Times New Roman" panose="02020603050405020304" pitchFamily="18" charset="0"/>
              </a:rPr>
              <a:t>the income as coming from non-members. </a:t>
            </a:r>
            <a:endParaRPr lang="en-US" sz="3600" dirty="0"/>
          </a:p>
        </p:txBody>
      </p:sp>
    </p:spTree>
    <p:extLst>
      <p:ext uri="{BB962C8B-B14F-4D97-AF65-F5344CB8AC3E}">
        <p14:creationId xmlns:p14="http://schemas.microsoft.com/office/powerpoint/2010/main" val="1908278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A85235-C40F-459C-9592-AC57D41BB68F}"/>
              </a:ext>
            </a:extLst>
          </p:cNvPr>
          <p:cNvSpPr/>
          <p:nvPr/>
        </p:nvSpPr>
        <p:spPr>
          <a:xfrm>
            <a:off x="178904" y="1761317"/>
            <a:ext cx="11834191" cy="3970318"/>
          </a:xfrm>
          <a:prstGeom prst="rect">
            <a:avLst/>
          </a:prstGeom>
        </p:spPr>
        <p:txBody>
          <a:bodyPr wrap="square">
            <a:spAutoFit/>
          </a:bodyPr>
          <a:lstStyle/>
          <a:p>
            <a:r>
              <a:rPr lang="en-US" sz="3600" dirty="0">
                <a:solidFill>
                  <a:srgbClr val="000000"/>
                </a:solidFill>
                <a:latin typeface="Times New Roman" panose="02020603050405020304" pitchFamily="18" charset="0"/>
              </a:rPr>
              <a:t>IRS states, “It is the responsibility of the exempt organization to demonstrate that a non-member is a bona fide guest so that the income is not taxable.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The organization should maintain adequate books and records to identify members and their bona fide guests and distinguish them from non-members.”</a:t>
            </a:r>
            <a:endParaRPr lang="en-US" sz="3600" dirty="0"/>
          </a:p>
        </p:txBody>
      </p:sp>
    </p:spTree>
    <p:extLst>
      <p:ext uri="{BB962C8B-B14F-4D97-AF65-F5344CB8AC3E}">
        <p14:creationId xmlns:p14="http://schemas.microsoft.com/office/powerpoint/2010/main" val="579127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5FB837-5A08-42EC-8210-B912D2F8A6DA}"/>
              </a:ext>
            </a:extLst>
          </p:cNvPr>
          <p:cNvSpPr/>
          <p:nvPr/>
        </p:nvSpPr>
        <p:spPr>
          <a:xfrm>
            <a:off x="861391" y="2152702"/>
            <a:ext cx="10469217" cy="3970318"/>
          </a:xfrm>
          <a:prstGeom prst="rect">
            <a:avLst/>
          </a:prstGeom>
        </p:spPr>
        <p:txBody>
          <a:bodyPr wrap="square">
            <a:spAutoFit/>
          </a:bodyPr>
          <a:lstStyle/>
          <a:p>
            <a:r>
              <a:rPr lang="en-US" sz="3600" dirty="0">
                <a:solidFill>
                  <a:srgbClr val="000000"/>
                </a:solidFill>
                <a:latin typeface="Times New Roman" panose="02020603050405020304" pitchFamily="18" charset="0"/>
              </a:rPr>
              <a:t>The Chart of Accounts is designed to separate member and non-member income and expenses.</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 A proven and consistent method of allocation of overhead expenses for each department must be presented to the examiner for justification of profits or losses. </a:t>
            </a:r>
            <a:endParaRPr lang="en-US" sz="3600" dirty="0"/>
          </a:p>
        </p:txBody>
      </p:sp>
    </p:spTree>
    <p:extLst>
      <p:ext uri="{BB962C8B-B14F-4D97-AF65-F5344CB8AC3E}">
        <p14:creationId xmlns:p14="http://schemas.microsoft.com/office/powerpoint/2010/main" val="1586343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6BEB7E-1644-4F83-AEFB-44A83DB09AA3}"/>
              </a:ext>
            </a:extLst>
          </p:cNvPr>
          <p:cNvSpPr/>
          <p:nvPr/>
        </p:nvSpPr>
        <p:spPr>
          <a:xfrm>
            <a:off x="459181" y="1889161"/>
            <a:ext cx="11423374" cy="3970318"/>
          </a:xfrm>
          <a:prstGeom prst="rect">
            <a:avLst/>
          </a:prstGeom>
        </p:spPr>
        <p:txBody>
          <a:bodyPr wrap="square">
            <a:spAutoFit/>
          </a:bodyPr>
          <a:lstStyle/>
          <a:p>
            <a:r>
              <a:rPr lang="en-US" sz="3600" dirty="0">
                <a:solidFill>
                  <a:srgbClr val="000000"/>
                </a:solidFill>
                <a:latin typeface="Times New Roman" panose="02020603050405020304" pitchFamily="18" charset="0"/>
              </a:rPr>
              <a:t>It is vitally important that your selected representative fully understands and applies these allocation methods.</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This could be an extreme burden on a Lodge that, for whatever reasons, has not filed a form </a:t>
            </a:r>
          </a:p>
          <a:p>
            <a:endParaRPr lang="en-US" sz="3600" dirty="0">
              <a:solidFill>
                <a:srgbClr val="000000"/>
              </a:solidFill>
              <a:latin typeface="Times New Roman" panose="02020603050405020304" pitchFamily="18" charset="0"/>
            </a:endParaRPr>
          </a:p>
          <a:p>
            <a:r>
              <a:rPr lang="en-US" sz="3600" dirty="0">
                <a:solidFill>
                  <a:srgbClr val="000000"/>
                </a:solidFill>
                <a:latin typeface="Times New Roman" panose="02020603050405020304" pitchFamily="18" charset="0"/>
              </a:rPr>
              <a:t>990T (Unrelated Business Income) tax form.</a:t>
            </a:r>
            <a:endParaRPr lang="en-US" sz="3600" dirty="0"/>
          </a:p>
        </p:txBody>
      </p:sp>
    </p:spTree>
    <p:extLst>
      <p:ext uri="{BB962C8B-B14F-4D97-AF65-F5344CB8AC3E}">
        <p14:creationId xmlns:p14="http://schemas.microsoft.com/office/powerpoint/2010/main" val="3313098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68FDB6-99CC-4820-8150-390106215603}"/>
              </a:ext>
            </a:extLst>
          </p:cNvPr>
          <p:cNvSpPr txBox="1"/>
          <p:nvPr/>
        </p:nvSpPr>
        <p:spPr>
          <a:xfrm>
            <a:off x="1385740" y="1442301"/>
            <a:ext cx="9134573" cy="3416320"/>
          </a:xfrm>
          <a:prstGeom prst="rect">
            <a:avLst/>
          </a:prstGeom>
          <a:noFill/>
        </p:spPr>
        <p:txBody>
          <a:bodyPr wrap="square" rtlCol="0">
            <a:spAutoFit/>
          </a:bodyPr>
          <a:lstStyle/>
          <a:p>
            <a:pPr algn="ctr"/>
            <a:r>
              <a:rPr lang="en-US" sz="7200" dirty="0">
                <a:latin typeface="Times New Roman" panose="02020603050405020304" pitchFamily="18" charset="0"/>
                <a:cs typeface="Times New Roman" panose="02020603050405020304" pitchFamily="18" charset="0"/>
              </a:rPr>
              <a:t>Questions</a:t>
            </a:r>
          </a:p>
          <a:p>
            <a:pPr algn="ctr"/>
            <a:endParaRPr lang="en-US" sz="7200" dirty="0">
              <a:latin typeface="Times New Roman" panose="02020603050405020304" pitchFamily="18" charset="0"/>
              <a:cs typeface="Times New Roman" panose="02020603050405020304" pitchFamily="18" charset="0"/>
            </a:endParaRPr>
          </a:p>
          <a:p>
            <a:pPr algn="ctr"/>
            <a:r>
              <a:rPr lang="en-US" sz="7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871713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283</TotalTime>
  <Words>1735</Words>
  <Application>Microsoft Office PowerPoint</Application>
  <PresentationFormat>Widescreen</PresentationFormat>
  <Paragraphs>113</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Century Gothic</vt:lpstr>
      <vt:lpstr>Franklin Gothic Demi</vt:lpstr>
      <vt:lpstr>Times New Roman</vt:lpstr>
      <vt:lpstr>Wingdings 3</vt:lpstr>
      <vt:lpstr>Ion Boardroom</vt:lpstr>
      <vt:lpstr>Tennessee Elks Association  </vt:lpstr>
      <vt:lpstr> </vt:lpstr>
      <vt:lpstr>IRS Defines </vt:lpstr>
      <vt:lpstr>A. General Rules.</vt:lpstr>
      <vt:lpstr>PowerPoint Presentation</vt:lpstr>
      <vt:lpstr>PowerPoint Presentation</vt:lpstr>
      <vt:lpstr>PowerPoint Presentation</vt:lpstr>
      <vt:lpstr>PowerPoint Presentation</vt:lpstr>
      <vt:lpstr>PowerPoint Presentation</vt:lpstr>
      <vt:lpstr>PowerPoint Presentation</vt:lpstr>
      <vt:lpstr>B. Tax-Exempt Sales to the General Public.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UNRELATED BUSSINESS INCOME</dc:title>
  <dc:creator>Randy Shook</dc:creator>
  <cp:lastModifiedBy>Hall, Reeda (CAI - Memphis)</cp:lastModifiedBy>
  <cp:revision>24</cp:revision>
  <dcterms:created xsi:type="dcterms:W3CDTF">2019-01-23T16:11:00Z</dcterms:created>
  <dcterms:modified xsi:type="dcterms:W3CDTF">2019-03-02T19:20:54Z</dcterms:modified>
</cp:coreProperties>
</file>