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304" r:id="rId6"/>
    <p:sldId id="260" r:id="rId7"/>
    <p:sldId id="261" r:id="rId8"/>
    <p:sldId id="291" r:id="rId9"/>
    <p:sldId id="296" r:id="rId10"/>
    <p:sldId id="294" r:id="rId11"/>
    <p:sldId id="295" r:id="rId12"/>
    <p:sldId id="292" r:id="rId13"/>
    <p:sldId id="297" r:id="rId14"/>
    <p:sldId id="299" r:id="rId15"/>
    <p:sldId id="300" r:id="rId16"/>
    <p:sldId id="262" r:id="rId17"/>
    <p:sldId id="263" r:id="rId18"/>
    <p:sldId id="279" r:id="rId19"/>
    <p:sldId id="280" r:id="rId20"/>
    <p:sldId id="267" r:id="rId21"/>
    <p:sldId id="264" r:id="rId22"/>
    <p:sldId id="265" r:id="rId23"/>
    <p:sldId id="266" r:id="rId24"/>
    <p:sldId id="268" r:id="rId25"/>
    <p:sldId id="269" r:id="rId26"/>
    <p:sldId id="270" r:id="rId27"/>
    <p:sldId id="271" r:id="rId28"/>
    <p:sldId id="305" r:id="rId29"/>
    <p:sldId id="272" r:id="rId30"/>
    <p:sldId id="273" r:id="rId31"/>
    <p:sldId id="274" r:id="rId32"/>
    <p:sldId id="275" r:id="rId33"/>
    <p:sldId id="277" r:id="rId34"/>
    <p:sldId id="288" r:id="rId35"/>
    <p:sldId id="289" r:id="rId36"/>
    <p:sldId id="286" r:id="rId37"/>
    <p:sldId id="278" r:id="rId38"/>
    <p:sldId id="301" r:id="rId39"/>
    <p:sldId id="303" r:id="rId40"/>
    <p:sldId id="287" r:id="rId41"/>
  </p:sldIdLst>
  <p:sldSz cx="9144000" cy="6858000" type="screen4x3"/>
  <p:notesSz cx="7102475" cy="9388475"/>
  <p:defaultTextStyle>
    <a:defPPr>
      <a:defRPr lang="en-US"/>
    </a:defPPr>
    <a:lvl1pPr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FF"/>
    <a:srgbClr val="CC0000"/>
    <a:srgbClr val="3366FF"/>
    <a:srgbClr val="FF0000"/>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1789" autoAdjust="0"/>
    <p:restoredTop sz="94665" autoAdjust="0"/>
  </p:normalViewPr>
  <p:slideViewPr>
    <p:cSldViewPr>
      <p:cViewPr varScale="1">
        <p:scale>
          <a:sx n="88" d="100"/>
          <a:sy n="88" d="100"/>
        </p:scale>
        <p:origin x="-1819"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57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xmlns="" id="{171C1FCA-2E68-4DA1-A118-BACDE309B50A}"/>
              </a:ext>
            </a:extLst>
          </p:cNvPr>
          <p:cNvSpPr>
            <a:spLocks noGrp="1" noChangeArrowheads="1"/>
          </p:cNvSpPr>
          <p:nvPr>
            <p:ph type="hdr" sz="quarter"/>
          </p:nvPr>
        </p:nvSpPr>
        <p:spPr bwMode="auto">
          <a:xfrm>
            <a:off x="1"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39939" name="Rectangle 3">
            <a:extLst>
              <a:ext uri="{FF2B5EF4-FFF2-40B4-BE49-F238E27FC236}">
                <a16:creationId xmlns:a16="http://schemas.microsoft.com/office/drawing/2014/main" xmlns="" id="{6FA867DC-9ED1-42B7-B596-5DAC46E1DE52}"/>
              </a:ext>
            </a:extLst>
          </p:cNvPr>
          <p:cNvSpPr>
            <a:spLocks noGrp="1" noChangeArrowheads="1"/>
          </p:cNvSpPr>
          <p:nvPr>
            <p:ph type="dt" idx="1"/>
          </p:nvPr>
        </p:nvSpPr>
        <p:spPr bwMode="auto">
          <a:xfrm>
            <a:off x="4023093"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21771D34-520F-481A-BEED-3F6F4B29CCB8}" type="datetimeFigureOut">
              <a:rPr lang="en-US"/>
              <a:pPr>
                <a:defRPr/>
              </a:pPr>
              <a:t>4/26/2023</a:t>
            </a:fld>
            <a:endParaRPr lang="en-US"/>
          </a:p>
        </p:txBody>
      </p:sp>
      <p:sp>
        <p:nvSpPr>
          <p:cNvPr id="2052" name="Rectangle 4">
            <a:extLst>
              <a:ext uri="{FF2B5EF4-FFF2-40B4-BE49-F238E27FC236}">
                <a16:creationId xmlns:a16="http://schemas.microsoft.com/office/drawing/2014/main" xmlns="" id="{BA9D0894-2FD0-413C-8632-A290E3B52CF8}"/>
              </a:ext>
            </a:extLst>
          </p:cNvPr>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9941" name="Rectangle 5">
            <a:extLst>
              <a:ext uri="{FF2B5EF4-FFF2-40B4-BE49-F238E27FC236}">
                <a16:creationId xmlns:a16="http://schemas.microsoft.com/office/drawing/2014/main" xmlns="" id="{4D4C9EA6-7FE7-4A17-8D50-3075B8079CE2}"/>
              </a:ext>
            </a:extLst>
          </p:cNvPr>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a:extLst>
              <a:ext uri="{FF2B5EF4-FFF2-40B4-BE49-F238E27FC236}">
                <a16:creationId xmlns:a16="http://schemas.microsoft.com/office/drawing/2014/main" xmlns="" id="{CFBE0287-2712-4725-B5BC-3FFACA74D99C}"/>
              </a:ext>
            </a:extLst>
          </p:cNvPr>
          <p:cNvSpPr>
            <a:spLocks noGrp="1" noChangeArrowheads="1"/>
          </p:cNvSpPr>
          <p:nvPr>
            <p:ph type="ftr" sz="quarter" idx="4"/>
          </p:nvPr>
        </p:nvSpPr>
        <p:spPr bwMode="auto">
          <a:xfrm>
            <a:off x="1" y="8917422"/>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39943" name="Rectangle 7">
            <a:extLst>
              <a:ext uri="{FF2B5EF4-FFF2-40B4-BE49-F238E27FC236}">
                <a16:creationId xmlns:a16="http://schemas.microsoft.com/office/drawing/2014/main" xmlns="" id="{22B95EF8-6386-4730-A4DD-89BA77798FDA}"/>
              </a:ext>
            </a:extLst>
          </p:cNvPr>
          <p:cNvSpPr>
            <a:spLocks noGrp="1" noChangeArrowheads="1"/>
          </p:cNvSpPr>
          <p:nvPr>
            <p:ph type="sldNum" sz="quarter" idx="5"/>
          </p:nvPr>
        </p:nvSpPr>
        <p:spPr bwMode="auto">
          <a:xfrm>
            <a:off x="4023093" y="8917422"/>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D8176392-E62C-4AD4-946F-38855E6F9ED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xmlns="" id="{987D06C8-99A8-490B-AB3F-ED9C857E102F}"/>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xmlns="" id="{E462A63C-18A4-4F3F-9CF3-BDB226BD7D87}"/>
              </a:ext>
            </a:extLst>
          </p:cNvPr>
          <p:cNvSpPr>
            <a:spLocks noGrp="1" noChangeArrowheads="1"/>
          </p:cNvSpPr>
          <p:nvPr>
            <p:ph type="body" idx="1"/>
          </p:nvPr>
        </p:nvSpPr>
        <p:spPr>
          <a:noFill/>
        </p:spPr>
        <p:txBody>
          <a:bodyPr/>
          <a:lstStyle/>
          <a:p>
            <a:pPr eaLnBrk="1" hangingPunct="1">
              <a:spcBef>
                <a:spcPct val="0"/>
              </a:spcBef>
            </a:pPr>
            <a:endParaRPr lang="en-US" altLang="en-US"/>
          </a:p>
        </p:txBody>
      </p:sp>
      <p:sp>
        <p:nvSpPr>
          <p:cNvPr id="37892" name="Slide Number Placeholder 3">
            <a:extLst>
              <a:ext uri="{FF2B5EF4-FFF2-40B4-BE49-F238E27FC236}">
                <a16:creationId xmlns:a16="http://schemas.microsoft.com/office/drawing/2014/main" xmlns="" id="{1E9F208B-2B1D-427D-BAF0-B98FF44231E9}"/>
              </a:ext>
            </a:extLst>
          </p:cNvPr>
          <p:cNvSpPr txBox="1">
            <a:spLocks noGrp="1"/>
          </p:cNvSpPr>
          <p:nvPr/>
        </p:nvSpPr>
        <p:spPr bwMode="auto">
          <a:xfrm>
            <a:off x="4023093" y="8917422"/>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9600">
                <a:solidFill>
                  <a:schemeClr val="tx1"/>
                </a:solidFill>
                <a:latin typeface="Arial" panose="020B0604020202020204" pitchFamily="34" charset="0"/>
                <a:cs typeface="Arial" panose="020B0604020202020204" pitchFamily="34" charset="0"/>
              </a:defRPr>
            </a:lvl1pPr>
            <a:lvl2pPr marL="742950" indent="-285750">
              <a:defRPr sz="9600">
                <a:solidFill>
                  <a:schemeClr val="tx1"/>
                </a:solidFill>
                <a:latin typeface="Arial" panose="020B0604020202020204" pitchFamily="34" charset="0"/>
                <a:cs typeface="Arial" panose="020B0604020202020204" pitchFamily="34" charset="0"/>
              </a:defRPr>
            </a:lvl2pPr>
            <a:lvl3pPr marL="1143000" indent="-228600">
              <a:defRPr sz="9600">
                <a:solidFill>
                  <a:schemeClr val="tx1"/>
                </a:solidFill>
                <a:latin typeface="Arial" panose="020B0604020202020204" pitchFamily="34" charset="0"/>
                <a:cs typeface="Arial" panose="020B0604020202020204" pitchFamily="34" charset="0"/>
              </a:defRPr>
            </a:lvl3pPr>
            <a:lvl4pPr marL="1600200" indent="-228600">
              <a:defRPr sz="9600">
                <a:solidFill>
                  <a:schemeClr val="tx1"/>
                </a:solidFill>
                <a:latin typeface="Arial" panose="020B0604020202020204" pitchFamily="34" charset="0"/>
                <a:cs typeface="Arial" panose="020B0604020202020204" pitchFamily="34" charset="0"/>
              </a:defRPr>
            </a:lvl4pPr>
            <a:lvl5pPr marL="2057400" indent="-228600">
              <a:defRPr sz="9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9pPr>
          </a:lstStyle>
          <a:p>
            <a:pPr algn="r" eaLnBrk="1" hangingPunct="1"/>
            <a:fld id="{93F3A9DC-6D47-4267-929B-6846403DA828}" type="slidenum">
              <a:rPr lang="en-US" altLang="en-US" sz="1200">
                <a:latin typeface="Calibri" panose="020F0502020204030204" pitchFamily="34" charset="0"/>
              </a:rPr>
              <a:pPr algn="r" eaLnBrk="1" hangingPunct="1"/>
              <a:t>36</a:t>
            </a:fld>
            <a:endParaRPr lang="en-US" altLang="en-US"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xmlns="" id="{4EF941D0-1557-4C36-A732-5388617618C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xmlns="" id="{48880FCD-5814-4EA4-898F-D14D27D8BB1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xmlns="" id="{27923F1C-B8F2-43D3-806C-8CD2724CBDFA}"/>
              </a:ext>
            </a:extLst>
          </p:cNvPr>
          <p:cNvSpPr>
            <a:spLocks noGrp="1" noChangeArrowheads="1"/>
          </p:cNvSpPr>
          <p:nvPr>
            <p:ph type="sldNum" sz="quarter" idx="12"/>
          </p:nvPr>
        </p:nvSpPr>
        <p:spPr>
          <a:ln/>
        </p:spPr>
        <p:txBody>
          <a:bodyPr/>
          <a:lstStyle>
            <a:lvl1pPr>
              <a:defRPr/>
            </a:lvl1pPr>
          </a:lstStyle>
          <a:p>
            <a:pPr>
              <a:defRPr/>
            </a:pPr>
            <a:fld id="{13C931FB-ADC6-4F34-9D23-1B5BAC74EB2D}" type="slidenum">
              <a:rPr lang="en-US" altLang="en-US"/>
              <a:pPr>
                <a:defRPr/>
              </a:pPr>
              <a:t>‹#›</a:t>
            </a:fld>
            <a:endParaRPr lang="en-US" altLang="en-US"/>
          </a:p>
        </p:txBody>
      </p:sp>
    </p:spTree>
    <p:extLst>
      <p:ext uri="{BB962C8B-B14F-4D97-AF65-F5344CB8AC3E}">
        <p14:creationId xmlns:p14="http://schemas.microsoft.com/office/powerpoint/2010/main" xmlns="" val="3806172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DEF690FD-29AE-41BC-9E5F-4F0C57BECA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xmlns="" id="{35F01654-1E68-4754-9804-9DFA1458C90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xmlns="" id="{5BAAFCA7-E9A9-4791-8CA8-F4351BCFFB15}"/>
              </a:ext>
            </a:extLst>
          </p:cNvPr>
          <p:cNvSpPr>
            <a:spLocks noGrp="1" noChangeArrowheads="1"/>
          </p:cNvSpPr>
          <p:nvPr>
            <p:ph type="sldNum" sz="quarter" idx="12"/>
          </p:nvPr>
        </p:nvSpPr>
        <p:spPr>
          <a:ln/>
        </p:spPr>
        <p:txBody>
          <a:bodyPr/>
          <a:lstStyle>
            <a:lvl1pPr>
              <a:defRPr/>
            </a:lvl1pPr>
          </a:lstStyle>
          <a:p>
            <a:pPr>
              <a:defRPr/>
            </a:pPr>
            <a:fld id="{BBD7FE60-DEA8-4D4C-BA15-9A06C9FF3452}" type="slidenum">
              <a:rPr lang="en-US" altLang="en-US"/>
              <a:pPr>
                <a:defRPr/>
              </a:pPr>
              <a:t>‹#›</a:t>
            </a:fld>
            <a:endParaRPr lang="en-US" altLang="en-US"/>
          </a:p>
        </p:txBody>
      </p:sp>
    </p:spTree>
    <p:extLst>
      <p:ext uri="{BB962C8B-B14F-4D97-AF65-F5344CB8AC3E}">
        <p14:creationId xmlns:p14="http://schemas.microsoft.com/office/powerpoint/2010/main" xmlns="" val="280820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xmlns="" id="{CA512AF1-38B7-4DB9-861E-6A9F5F1BE86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xmlns="" id="{767733B9-AE3C-46CF-A1D1-1004CC351E1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xmlns="" id="{63315109-06D5-4C66-BAC6-3E201775F14E}"/>
              </a:ext>
            </a:extLst>
          </p:cNvPr>
          <p:cNvSpPr>
            <a:spLocks noGrp="1" noChangeArrowheads="1"/>
          </p:cNvSpPr>
          <p:nvPr>
            <p:ph type="sldNum" sz="quarter" idx="12"/>
          </p:nvPr>
        </p:nvSpPr>
        <p:spPr>
          <a:ln/>
        </p:spPr>
        <p:txBody>
          <a:bodyPr/>
          <a:lstStyle>
            <a:lvl1pPr>
              <a:defRPr/>
            </a:lvl1pPr>
          </a:lstStyle>
          <a:p>
            <a:pPr>
              <a:defRPr/>
            </a:pPr>
            <a:fld id="{14D6582A-BA1B-40E9-841A-4CBFC2B7CC7F}" type="slidenum">
              <a:rPr lang="en-US" altLang="en-US"/>
              <a:pPr>
                <a:defRPr/>
              </a:pPr>
              <a:t>‹#›</a:t>
            </a:fld>
            <a:endParaRPr lang="en-US" altLang="en-US"/>
          </a:p>
        </p:txBody>
      </p:sp>
    </p:spTree>
    <p:extLst>
      <p:ext uri="{BB962C8B-B14F-4D97-AF65-F5344CB8AC3E}">
        <p14:creationId xmlns:p14="http://schemas.microsoft.com/office/powerpoint/2010/main" xmlns="" val="119956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xmlns="" id="{96B18F04-2D4C-44BF-90A1-90B18D859AC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xmlns="" id="{E9B29605-362C-4805-996C-A95E166C3A4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xmlns="" id="{B3AA3345-22C4-41ED-8A77-82553E93591B}"/>
              </a:ext>
            </a:extLst>
          </p:cNvPr>
          <p:cNvSpPr>
            <a:spLocks noGrp="1" noChangeArrowheads="1"/>
          </p:cNvSpPr>
          <p:nvPr>
            <p:ph type="sldNum" sz="quarter" idx="12"/>
          </p:nvPr>
        </p:nvSpPr>
        <p:spPr>
          <a:ln/>
        </p:spPr>
        <p:txBody>
          <a:bodyPr/>
          <a:lstStyle>
            <a:lvl1pPr>
              <a:defRPr/>
            </a:lvl1pPr>
          </a:lstStyle>
          <a:p>
            <a:pPr>
              <a:defRPr/>
            </a:pPr>
            <a:fld id="{51D5BE3C-D6B9-477F-89E0-DEEC5973C666}" type="slidenum">
              <a:rPr lang="en-US" altLang="en-US"/>
              <a:pPr>
                <a:defRPr/>
              </a:pPr>
              <a:t>‹#›</a:t>
            </a:fld>
            <a:endParaRPr lang="en-US" altLang="en-US"/>
          </a:p>
        </p:txBody>
      </p:sp>
    </p:spTree>
    <p:extLst>
      <p:ext uri="{BB962C8B-B14F-4D97-AF65-F5344CB8AC3E}">
        <p14:creationId xmlns:p14="http://schemas.microsoft.com/office/powerpoint/2010/main" xmlns="" val="112076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xmlns="" id="{4F1B3C6A-4DCF-49EA-B3EB-545E20E96E7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xmlns="" id="{D166F0CF-7FB0-4AD7-8EBE-57CBD3EE87E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xmlns="" id="{B143D7E1-B68F-483E-9614-D5E763B3AF89}"/>
              </a:ext>
            </a:extLst>
          </p:cNvPr>
          <p:cNvSpPr>
            <a:spLocks noGrp="1" noChangeArrowheads="1"/>
          </p:cNvSpPr>
          <p:nvPr>
            <p:ph type="sldNum" sz="quarter" idx="12"/>
          </p:nvPr>
        </p:nvSpPr>
        <p:spPr>
          <a:ln/>
        </p:spPr>
        <p:txBody>
          <a:bodyPr/>
          <a:lstStyle>
            <a:lvl1pPr>
              <a:defRPr/>
            </a:lvl1pPr>
          </a:lstStyle>
          <a:p>
            <a:pPr>
              <a:defRPr/>
            </a:pPr>
            <a:fld id="{0815217C-173C-4ADF-BE13-C55FC0142FB9}" type="slidenum">
              <a:rPr lang="en-US" altLang="en-US"/>
              <a:pPr>
                <a:defRPr/>
              </a:pPr>
              <a:t>‹#›</a:t>
            </a:fld>
            <a:endParaRPr lang="en-US" altLang="en-US"/>
          </a:p>
        </p:txBody>
      </p:sp>
    </p:spTree>
    <p:extLst>
      <p:ext uri="{BB962C8B-B14F-4D97-AF65-F5344CB8AC3E}">
        <p14:creationId xmlns:p14="http://schemas.microsoft.com/office/powerpoint/2010/main" xmlns="" val="2702515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xmlns="" id="{271DF5C2-8DF3-4499-903F-49A5F765420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xmlns="" id="{76CF6BD9-71CA-4480-B2C3-DF3268152F5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xmlns="" id="{E0D1DB1A-4C8E-44EB-A05D-902BA473262C}"/>
              </a:ext>
            </a:extLst>
          </p:cNvPr>
          <p:cNvSpPr>
            <a:spLocks noGrp="1" noChangeArrowheads="1"/>
          </p:cNvSpPr>
          <p:nvPr>
            <p:ph type="sldNum" sz="quarter" idx="12"/>
          </p:nvPr>
        </p:nvSpPr>
        <p:spPr>
          <a:ln/>
        </p:spPr>
        <p:txBody>
          <a:bodyPr/>
          <a:lstStyle>
            <a:lvl1pPr>
              <a:defRPr/>
            </a:lvl1pPr>
          </a:lstStyle>
          <a:p>
            <a:pPr>
              <a:defRPr/>
            </a:pPr>
            <a:fld id="{48615C0C-B87C-4BB1-B4FE-518F91B3E354}" type="slidenum">
              <a:rPr lang="en-US" altLang="en-US"/>
              <a:pPr>
                <a:defRPr/>
              </a:pPr>
              <a:t>‹#›</a:t>
            </a:fld>
            <a:endParaRPr lang="en-US" altLang="en-US"/>
          </a:p>
        </p:txBody>
      </p:sp>
    </p:spTree>
    <p:extLst>
      <p:ext uri="{BB962C8B-B14F-4D97-AF65-F5344CB8AC3E}">
        <p14:creationId xmlns:p14="http://schemas.microsoft.com/office/powerpoint/2010/main" xmlns="" val="3761403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F9C1F882-5E9C-44F9-99C5-242AE7C06F7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xmlns="" id="{F9D62809-8E27-43F8-B86C-84C2F8556D3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xmlns="" id="{80859A70-D00D-4FE8-B43D-CBB3AF1532C3}"/>
              </a:ext>
            </a:extLst>
          </p:cNvPr>
          <p:cNvSpPr>
            <a:spLocks noGrp="1" noChangeArrowheads="1"/>
          </p:cNvSpPr>
          <p:nvPr>
            <p:ph type="sldNum" sz="quarter" idx="12"/>
          </p:nvPr>
        </p:nvSpPr>
        <p:spPr>
          <a:ln/>
        </p:spPr>
        <p:txBody>
          <a:bodyPr/>
          <a:lstStyle>
            <a:lvl1pPr>
              <a:defRPr/>
            </a:lvl1pPr>
          </a:lstStyle>
          <a:p>
            <a:pPr>
              <a:defRPr/>
            </a:pPr>
            <a:fld id="{C29F06A3-3022-40B6-A3E2-12CF6F720F1F}" type="slidenum">
              <a:rPr lang="en-US" altLang="en-US"/>
              <a:pPr>
                <a:defRPr/>
              </a:pPr>
              <a:t>‹#›</a:t>
            </a:fld>
            <a:endParaRPr lang="en-US" altLang="en-US"/>
          </a:p>
        </p:txBody>
      </p:sp>
    </p:spTree>
    <p:extLst>
      <p:ext uri="{BB962C8B-B14F-4D97-AF65-F5344CB8AC3E}">
        <p14:creationId xmlns:p14="http://schemas.microsoft.com/office/powerpoint/2010/main" xmlns="" val="2007451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xmlns="" id="{DE93ED69-0D9D-4BEA-B3C0-F9CC36D9628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xmlns="" id="{15B1DC96-0B6E-46A0-8151-38D62D81444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xmlns="" id="{32AEF26F-F804-4D8D-9F05-E5034DCE8466}"/>
              </a:ext>
            </a:extLst>
          </p:cNvPr>
          <p:cNvSpPr>
            <a:spLocks noGrp="1" noChangeArrowheads="1"/>
          </p:cNvSpPr>
          <p:nvPr>
            <p:ph type="sldNum" sz="quarter" idx="12"/>
          </p:nvPr>
        </p:nvSpPr>
        <p:spPr>
          <a:ln/>
        </p:spPr>
        <p:txBody>
          <a:bodyPr/>
          <a:lstStyle>
            <a:lvl1pPr>
              <a:defRPr/>
            </a:lvl1pPr>
          </a:lstStyle>
          <a:p>
            <a:pPr>
              <a:defRPr/>
            </a:pPr>
            <a:fld id="{36C16D13-13BE-47E1-A4FB-C1673AAEA903}" type="slidenum">
              <a:rPr lang="en-US" altLang="en-US"/>
              <a:pPr>
                <a:defRPr/>
              </a:pPr>
              <a:t>‹#›</a:t>
            </a:fld>
            <a:endParaRPr lang="en-US" altLang="en-US"/>
          </a:p>
        </p:txBody>
      </p:sp>
    </p:spTree>
    <p:extLst>
      <p:ext uri="{BB962C8B-B14F-4D97-AF65-F5344CB8AC3E}">
        <p14:creationId xmlns:p14="http://schemas.microsoft.com/office/powerpoint/2010/main" xmlns="" val="2421301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xmlns="" id="{BE64E21C-132C-430F-B2D7-CF576FA9411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xmlns="" id="{31958CE8-839C-41EE-8785-EB6D4207400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xmlns="" id="{E755C921-80E2-4EF8-904E-9BB3E680CF52}"/>
              </a:ext>
            </a:extLst>
          </p:cNvPr>
          <p:cNvSpPr>
            <a:spLocks noGrp="1" noChangeArrowheads="1"/>
          </p:cNvSpPr>
          <p:nvPr>
            <p:ph type="sldNum" sz="quarter" idx="12"/>
          </p:nvPr>
        </p:nvSpPr>
        <p:spPr>
          <a:ln/>
        </p:spPr>
        <p:txBody>
          <a:bodyPr/>
          <a:lstStyle>
            <a:lvl1pPr>
              <a:defRPr/>
            </a:lvl1pPr>
          </a:lstStyle>
          <a:p>
            <a:pPr>
              <a:defRPr/>
            </a:pPr>
            <a:fld id="{9B2DF970-039C-44E2-A3A9-AF5D6300EFBF}" type="slidenum">
              <a:rPr lang="en-US" altLang="en-US"/>
              <a:pPr>
                <a:defRPr/>
              </a:pPr>
              <a:t>‹#›</a:t>
            </a:fld>
            <a:endParaRPr lang="en-US" altLang="en-US"/>
          </a:p>
        </p:txBody>
      </p:sp>
    </p:spTree>
    <p:extLst>
      <p:ext uri="{BB962C8B-B14F-4D97-AF65-F5344CB8AC3E}">
        <p14:creationId xmlns:p14="http://schemas.microsoft.com/office/powerpoint/2010/main" xmlns="" val="148155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B9A95E01-C7CA-46C2-9FDC-D060D957AD9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xmlns="" id="{7BCE3848-A165-47F8-9D1D-A8F58FCE6FA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xmlns="" id="{FDFE2083-FA2D-4F55-8E9A-3AD22FCF2F64}"/>
              </a:ext>
            </a:extLst>
          </p:cNvPr>
          <p:cNvSpPr>
            <a:spLocks noGrp="1" noChangeArrowheads="1"/>
          </p:cNvSpPr>
          <p:nvPr>
            <p:ph type="sldNum" sz="quarter" idx="12"/>
          </p:nvPr>
        </p:nvSpPr>
        <p:spPr>
          <a:ln/>
        </p:spPr>
        <p:txBody>
          <a:bodyPr/>
          <a:lstStyle>
            <a:lvl1pPr>
              <a:defRPr/>
            </a:lvl1pPr>
          </a:lstStyle>
          <a:p>
            <a:pPr>
              <a:defRPr/>
            </a:pPr>
            <a:fld id="{3125B09B-1FD8-47DF-8374-DD52B28FF766}" type="slidenum">
              <a:rPr lang="en-US" altLang="en-US"/>
              <a:pPr>
                <a:defRPr/>
              </a:pPr>
              <a:t>‹#›</a:t>
            </a:fld>
            <a:endParaRPr lang="en-US" altLang="en-US"/>
          </a:p>
        </p:txBody>
      </p:sp>
    </p:spTree>
    <p:extLst>
      <p:ext uri="{BB962C8B-B14F-4D97-AF65-F5344CB8AC3E}">
        <p14:creationId xmlns:p14="http://schemas.microsoft.com/office/powerpoint/2010/main" xmlns="" val="2640344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3994796C-BADD-494E-A91E-85110E937A5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xmlns="" id="{5E230CBB-57E0-4DE7-9B55-557D361DE7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xmlns="" id="{45092140-DF0B-4794-808F-3EC9ACA873D0}"/>
              </a:ext>
            </a:extLst>
          </p:cNvPr>
          <p:cNvSpPr>
            <a:spLocks noGrp="1" noChangeArrowheads="1"/>
          </p:cNvSpPr>
          <p:nvPr>
            <p:ph type="sldNum" sz="quarter" idx="12"/>
          </p:nvPr>
        </p:nvSpPr>
        <p:spPr>
          <a:ln/>
        </p:spPr>
        <p:txBody>
          <a:bodyPr/>
          <a:lstStyle>
            <a:lvl1pPr>
              <a:defRPr/>
            </a:lvl1pPr>
          </a:lstStyle>
          <a:p>
            <a:pPr>
              <a:defRPr/>
            </a:pPr>
            <a:fld id="{D62D6787-AFCE-43CE-ACED-429F52E576B2}" type="slidenum">
              <a:rPr lang="en-US" altLang="en-US"/>
              <a:pPr>
                <a:defRPr/>
              </a:pPr>
              <a:t>‹#›</a:t>
            </a:fld>
            <a:endParaRPr lang="en-US" altLang="en-US"/>
          </a:p>
        </p:txBody>
      </p:sp>
    </p:spTree>
    <p:extLst>
      <p:ext uri="{BB962C8B-B14F-4D97-AF65-F5344CB8AC3E}">
        <p14:creationId xmlns:p14="http://schemas.microsoft.com/office/powerpoint/2010/main" xmlns="" val="3070325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xmlns="" id="{48608782-9A53-4BDD-BF27-37190D07239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xmlns="" id="{C66FC670-4A59-4573-AF2D-D035CC9B644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xmlns="" id="{6A49549D-924C-4DD9-9DC1-9076E6D37880}"/>
              </a:ext>
            </a:extLst>
          </p:cNvPr>
          <p:cNvSpPr>
            <a:spLocks noGrp="1" noChangeArrowheads="1"/>
          </p:cNvSpPr>
          <p:nvPr>
            <p:ph type="sldNum" sz="quarter" idx="12"/>
          </p:nvPr>
        </p:nvSpPr>
        <p:spPr>
          <a:ln/>
        </p:spPr>
        <p:txBody>
          <a:bodyPr/>
          <a:lstStyle>
            <a:lvl1pPr>
              <a:defRPr/>
            </a:lvl1pPr>
          </a:lstStyle>
          <a:p>
            <a:pPr>
              <a:defRPr/>
            </a:pPr>
            <a:fld id="{30ADF4AE-4220-4E33-A209-5D29DB0479AD}" type="slidenum">
              <a:rPr lang="en-US" altLang="en-US"/>
              <a:pPr>
                <a:defRPr/>
              </a:pPr>
              <a:t>‹#›</a:t>
            </a:fld>
            <a:endParaRPr lang="en-US" altLang="en-US"/>
          </a:p>
        </p:txBody>
      </p:sp>
    </p:spTree>
    <p:extLst>
      <p:ext uri="{BB962C8B-B14F-4D97-AF65-F5344CB8AC3E}">
        <p14:creationId xmlns:p14="http://schemas.microsoft.com/office/powerpoint/2010/main" xmlns="" val="1772483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CF31E337-4FE9-420D-B335-A8EE4B2B821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xmlns="" id="{F16A86DC-E030-40C6-AA43-E16BF691F6C1}"/>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xmlns="" id="{E2B600D6-9A4D-4308-9225-2CD0CD1F06B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ltLang="en-US"/>
          </a:p>
        </p:txBody>
      </p:sp>
      <p:sp>
        <p:nvSpPr>
          <p:cNvPr id="1029" name="Rectangle 5">
            <a:extLst>
              <a:ext uri="{FF2B5EF4-FFF2-40B4-BE49-F238E27FC236}">
                <a16:creationId xmlns:a16="http://schemas.microsoft.com/office/drawing/2014/main" xmlns="" id="{047C5489-5839-49E2-A087-08A8135AAC92}"/>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US" altLang="en-US"/>
          </a:p>
        </p:txBody>
      </p:sp>
      <p:sp>
        <p:nvSpPr>
          <p:cNvPr id="1030" name="Rectangle 6">
            <a:extLst>
              <a:ext uri="{FF2B5EF4-FFF2-40B4-BE49-F238E27FC236}">
                <a16:creationId xmlns:a16="http://schemas.microsoft.com/office/drawing/2014/main" xmlns="" id="{AC47F3B5-1151-4DA5-8259-B98A69E894E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3367D64-A3C7-4EDB-BD6F-B524BE40B86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xmlns="" id="{6FC03E8C-40FC-4BBD-88DF-B145063688F6}"/>
              </a:ext>
            </a:extLst>
          </p:cNvPr>
          <p:cNvPicPr>
            <a:picLocks noChangeAspect="1" noChangeArrowheads="1"/>
          </p:cNvPicPr>
          <p:nvPr/>
        </p:nvPicPr>
        <p:blipFill>
          <a:blip r:embed="rId2" cstate="print">
            <a:lum contrast="30000"/>
            <a:extLst>
              <a:ext uri="{28A0092B-C50C-407E-A947-70E740481C1C}">
                <a14:useLocalDpi xmlns:a14="http://schemas.microsoft.com/office/drawing/2010/main" xmlns="" val="0"/>
              </a:ext>
            </a:extLst>
          </a:blip>
          <a:srcRect l="30353" t="35266" r="34959" b="28020"/>
          <a:stretch>
            <a:fillRect/>
          </a:stretch>
        </p:blipFill>
        <p:spPr bwMode="auto">
          <a:xfrm>
            <a:off x="3200400" y="457200"/>
            <a:ext cx="2887663"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5" name="Rectangle 5">
            <a:extLst>
              <a:ext uri="{FF2B5EF4-FFF2-40B4-BE49-F238E27FC236}">
                <a16:creationId xmlns:a16="http://schemas.microsoft.com/office/drawing/2014/main" xmlns="" id="{EC14296A-B1A9-451D-8891-99A55171B3D8}"/>
              </a:ext>
            </a:extLst>
          </p:cNvPr>
          <p:cNvSpPr>
            <a:spLocks noChangeArrowheads="1"/>
          </p:cNvSpPr>
          <p:nvPr/>
        </p:nvSpPr>
        <p:spPr bwMode="auto">
          <a:xfrm>
            <a:off x="3124200" y="3581400"/>
            <a:ext cx="762000" cy="5334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6" name="Rectangle 6">
            <a:extLst>
              <a:ext uri="{FF2B5EF4-FFF2-40B4-BE49-F238E27FC236}">
                <a16:creationId xmlns:a16="http://schemas.microsoft.com/office/drawing/2014/main" xmlns="" id="{4538806F-D1B3-4BA4-8C60-D0D5B203972A}"/>
              </a:ext>
            </a:extLst>
          </p:cNvPr>
          <p:cNvSpPr>
            <a:spLocks noChangeArrowheads="1"/>
          </p:cNvSpPr>
          <p:nvPr/>
        </p:nvSpPr>
        <p:spPr bwMode="auto">
          <a:xfrm>
            <a:off x="5410200" y="3657600"/>
            <a:ext cx="1066800" cy="3810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7" name="Rectangle 7">
            <a:extLst>
              <a:ext uri="{FF2B5EF4-FFF2-40B4-BE49-F238E27FC236}">
                <a16:creationId xmlns:a16="http://schemas.microsoft.com/office/drawing/2014/main" xmlns="" id="{D7C0C1BE-9772-44CE-AC43-7E298DF39FF1}"/>
              </a:ext>
            </a:extLst>
          </p:cNvPr>
          <p:cNvSpPr>
            <a:spLocks noChangeArrowheads="1"/>
          </p:cNvSpPr>
          <p:nvPr/>
        </p:nvSpPr>
        <p:spPr bwMode="auto">
          <a:xfrm>
            <a:off x="3124200" y="304800"/>
            <a:ext cx="609600" cy="4572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8" name="Rectangle 8">
            <a:extLst>
              <a:ext uri="{FF2B5EF4-FFF2-40B4-BE49-F238E27FC236}">
                <a16:creationId xmlns:a16="http://schemas.microsoft.com/office/drawing/2014/main" xmlns="" id="{CC47A4F5-63CA-4021-A40E-2A36DB430CE5}"/>
              </a:ext>
            </a:extLst>
          </p:cNvPr>
          <p:cNvSpPr>
            <a:spLocks noChangeArrowheads="1"/>
          </p:cNvSpPr>
          <p:nvPr/>
        </p:nvSpPr>
        <p:spPr bwMode="auto">
          <a:xfrm>
            <a:off x="5181600" y="304800"/>
            <a:ext cx="1219200" cy="4572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9" name="Text Box 9">
            <a:extLst>
              <a:ext uri="{FF2B5EF4-FFF2-40B4-BE49-F238E27FC236}">
                <a16:creationId xmlns:a16="http://schemas.microsoft.com/office/drawing/2014/main" xmlns="" id="{71F4C111-E239-4181-A991-763F2EBAFE2B}"/>
              </a:ext>
            </a:extLst>
          </p:cNvPr>
          <p:cNvSpPr txBox="1">
            <a:spLocks noChangeArrowheads="1"/>
          </p:cNvSpPr>
          <p:nvPr/>
        </p:nvSpPr>
        <p:spPr bwMode="auto">
          <a:xfrm>
            <a:off x="533400" y="4114800"/>
            <a:ext cx="8001000" cy="1311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4000" b="1">
                <a:solidFill>
                  <a:srgbClr val="0000FF"/>
                </a:solidFill>
              </a:rPr>
              <a:t>Tennessee Elks Membership Committee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xmlns="" id="{3E04B707-6E9B-4448-8FEF-4131133B1B24}"/>
              </a:ext>
            </a:extLst>
          </p:cNvPr>
          <p:cNvSpPr>
            <a:spLocks/>
          </p:cNvSpPr>
          <p:nvPr/>
        </p:nvSpPr>
        <p:spPr bwMode="auto">
          <a:xfrm>
            <a:off x="762000" y="304800"/>
            <a:ext cx="7772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Did You Know?</a:t>
            </a:r>
            <a:r>
              <a:rPr lang="en-US" altLang="en-US" sz="4000">
                <a:solidFill>
                  <a:schemeClr val="tx2"/>
                </a:solidFill>
              </a:rPr>
              <a:t/>
            </a:r>
            <a:br>
              <a:rPr lang="en-US" altLang="en-US" sz="4000">
                <a:solidFill>
                  <a:schemeClr val="tx2"/>
                </a:solidFill>
              </a:rPr>
            </a:br>
            <a:endParaRPr lang="en-US" altLang="en-US" sz="4000">
              <a:solidFill>
                <a:schemeClr val="tx2"/>
              </a:solidFill>
            </a:endParaRPr>
          </a:p>
        </p:txBody>
      </p:sp>
      <p:sp>
        <p:nvSpPr>
          <p:cNvPr id="4099" name="Subtitle 2">
            <a:extLst>
              <a:ext uri="{FF2B5EF4-FFF2-40B4-BE49-F238E27FC236}">
                <a16:creationId xmlns:a16="http://schemas.microsoft.com/office/drawing/2014/main" xmlns="" id="{683AC4B0-768E-4E1D-8178-C1641DB4874A}"/>
              </a:ext>
            </a:extLst>
          </p:cNvPr>
          <p:cNvSpPr>
            <a:spLocks/>
          </p:cNvSpPr>
          <p:nvPr/>
        </p:nvSpPr>
        <p:spPr bwMode="auto">
          <a:xfrm>
            <a:off x="228600" y="1047750"/>
            <a:ext cx="5410200"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Blip>
                <a:blip r:embed="rId2"/>
              </a:buBlip>
            </a:pPr>
            <a:r>
              <a:rPr lang="en-US" altLang="en-US" sz="1800" b="1" dirty="0">
                <a:solidFill>
                  <a:srgbClr val="0000FF"/>
                </a:solidFill>
              </a:rPr>
              <a:t> Our last increase in membership was in 1980, until last year where the Elks showed a gain in membership. The state of Tennessee has shown a gain for the past 2 years.</a:t>
            </a:r>
          </a:p>
          <a:p>
            <a:pPr eaLnBrk="1" hangingPunct="1">
              <a:buFontTx/>
              <a:buBlip>
                <a:blip r:embed="rId2"/>
              </a:buBlip>
            </a:pPr>
            <a:r>
              <a:rPr lang="en-US" altLang="en-US" sz="1800" b="1" dirty="0">
                <a:solidFill>
                  <a:srgbClr val="0000FF"/>
                </a:solidFill>
              </a:rPr>
              <a:t> The combination of the drastic decline (by 50%) in initiated members along with the enormous 65,000 average of annual non-pays is creating an annual average loss of 25,000. </a:t>
            </a:r>
          </a:p>
          <a:p>
            <a:pPr eaLnBrk="1" hangingPunct="1">
              <a:buFontTx/>
              <a:buBlip>
                <a:blip r:embed="rId2"/>
              </a:buBlip>
            </a:pPr>
            <a:r>
              <a:rPr lang="en-US" altLang="en-US" sz="1800" b="1" dirty="0">
                <a:solidFill>
                  <a:srgbClr val="0000FF"/>
                </a:solidFill>
              </a:rPr>
              <a:t> When we were growing in the late 1970’s through 1980, we initiated more than 100,000 new members every year. </a:t>
            </a:r>
          </a:p>
          <a:p>
            <a:pPr eaLnBrk="1" hangingPunct="1">
              <a:buFontTx/>
              <a:buBlip>
                <a:blip r:embed="rId2"/>
              </a:buBlip>
            </a:pPr>
            <a:r>
              <a:rPr lang="en-US" altLang="en-US" sz="1800" b="1" dirty="0">
                <a:solidFill>
                  <a:srgbClr val="0000FF"/>
                </a:solidFill>
              </a:rPr>
              <a:t> Our annual non-pays average was 75,000.</a:t>
            </a:r>
          </a:p>
          <a:p>
            <a:pPr eaLnBrk="1" hangingPunct="1">
              <a:buFontTx/>
              <a:buBlip>
                <a:blip r:embed="rId2"/>
              </a:buBlip>
            </a:pPr>
            <a:r>
              <a:rPr lang="en-US" altLang="en-US" sz="1800" b="1" dirty="0">
                <a:solidFill>
                  <a:srgbClr val="0000FF"/>
                </a:solidFill>
              </a:rPr>
              <a:t> While we were growing membership, the enormous average of annual non-pays was less of a concern than today. </a:t>
            </a:r>
          </a:p>
          <a:p>
            <a:pPr eaLnBrk="1" hangingPunct="1">
              <a:buFontTx/>
              <a:buBlip>
                <a:blip r:embed="rId2"/>
              </a:buBlip>
            </a:pPr>
            <a:r>
              <a:rPr lang="en-US" altLang="en-US" sz="1800" b="1" dirty="0">
                <a:solidFill>
                  <a:srgbClr val="0000FF"/>
                </a:solidFill>
              </a:rPr>
              <a:t> Reducing non-pays is our top priority.  </a:t>
            </a:r>
          </a:p>
          <a:p>
            <a:pPr eaLnBrk="1" hangingPunct="1">
              <a:buNone/>
            </a:pPr>
            <a:endParaRPr lang="en-US" altLang="en-US" dirty="0">
              <a:solidFill>
                <a:srgbClr val="0000FF"/>
              </a:solidFill>
            </a:endParaRPr>
          </a:p>
        </p:txBody>
      </p:sp>
      <p:pic>
        <p:nvPicPr>
          <p:cNvPr id="4100" name="Picture 2" descr="http://www.ereleases.com/prfuel/wp-content/uploads/2012/12/businessman_decline.jpg">
            <a:extLst>
              <a:ext uri="{FF2B5EF4-FFF2-40B4-BE49-F238E27FC236}">
                <a16:creationId xmlns:a16="http://schemas.microsoft.com/office/drawing/2014/main" xmlns="" id="{87C4629D-4DA9-433A-9E85-74329248DC39}"/>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19800" y="819150"/>
            <a:ext cx="283845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8066" name="Picture 2" descr="http://stroudquizzo.files.wordpress.com/2010/03/i_love_the_80s_lowres.jpg">
            <a:extLst>
              <a:ext uri="{FF2B5EF4-FFF2-40B4-BE49-F238E27FC236}">
                <a16:creationId xmlns:a16="http://schemas.microsoft.com/office/drawing/2014/main" xmlns="" id="{AB51A0DB-8042-4AD1-BD53-589228D9A0DF}"/>
              </a:ext>
            </a:extLst>
          </p:cNvPr>
          <p:cNvPicPr>
            <a:picLocks noChangeAspect="1" noChangeArrowheads="1"/>
          </p:cNvPicPr>
          <p:nvPr/>
        </p:nvPicPr>
        <p:blipFill>
          <a:blip r:embed="rId4" cstate="print"/>
          <a:srcRect/>
          <a:stretch>
            <a:fillRect/>
          </a:stretch>
        </p:blipFill>
        <p:spPr bwMode="auto">
          <a:xfrm>
            <a:off x="5562600" y="2038350"/>
            <a:ext cx="2524125" cy="2514600"/>
          </a:xfrm>
          <a:prstGeom prst="ellipse">
            <a:avLst/>
          </a:prstGeom>
          <a:noFill/>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descr="http://creadvice.files.wordpress.com/2011/09/building_future1.jpg">
            <a:extLst>
              <a:ext uri="{FF2B5EF4-FFF2-40B4-BE49-F238E27FC236}">
                <a16:creationId xmlns:a16="http://schemas.microsoft.com/office/drawing/2014/main" xmlns="" id="{D472FA97-199A-448E-8104-1221F62340B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9800" y="819150"/>
            <a:ext cx="3124200" cy="273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3" name="Title 1">
            <a:extLst>
              <a:ext uri="{FF2B5EF4-FFF2-40B4-BE49-F238E27FC236}">
                <a16:creationId xmlns:a16="http://schemas.microsoft.com/office/drawing/2014/main" xmlns="" id="{485BC456-DF00-4B11-B987-A055F072BC48}"/>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Current State</a:t>
            </a:r>
            <a:r>
              <a:rPr lang="en-US" altLang="en-US" sz="4000">
                <a:solidFill>
                  <a:srgbClr val="0000FF"/>
                </a:solidFill>
              </a:rPr>
              <a:t/>
            </a:r>
            <a:br>
              <a:rPr lang="en-US" altLang="en-US" sz="4000">
                <a:solidFill>
                  <a:srgbClr val="0000FF"/>
                </a:solidFill>
              </a:rPr>
            </a:br>
            <a:endParaRPr lang="en-US" altLang="en-US" sz="4000">
              <a:solidFill>
                <a:srgbClr val="0000FF"/>
              </a:solidFill>
            </a:endParaRPr>
          </a:p>
        </p:txBody>
      </p:sp>
      <p:sp>
        <p:nvSpPr>
          <p:cNvPr id="5124" name="Content Placeholder 2">
            <a:extLst>
              <a:ext uri="{FF2B5EF4-FFF2-40B4-BE49-F238E27FC236}">
                <a16:creationId xmlns:a16="http://schemas.microsoft.com/office/drawing/2014/main" xmlns="" id="{2326C473-98B4-4BD0-9CE3-57F3D014A1E0}"/>
              </a:ext>
            </a:extLst>
          </p:cNvPr>
          <p:cNvSpPr>
            <a:spLocks/>
          </p:cNvSpPr>
          <p:nvPr/>
        </p:nvSpPr>
        <p:spPr bwMode="auto">
          <a:xfrm>
            <a:off x="152400" y="933450"/>
            <a:ext cx="6248400" cy="455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Blip>
                <a:blip r:embed="rId3"/>
              </a:buBlip>
            </a:pPr>
            <a:r>
              <a:rPr lang="en-US" altLang="en-US" sz="1800" b="1" dirty="0">
                <a:solidFill>
                  <a:srgbClr val="0000FF"/>
                </a:solidFill>
              </a:rPr>
              <a:t>We initiate or reinstate approximately 60,000 new members a year. </a:t>
            </a:r>
          </a:p>
          <a:p>
            <a:pPr eaLnBrk="1" hangingPunct="1">
              <a:buFontTx/>
              <a:buBlip>
                <a:blip r:embed="rId3"/>
              </a:buBlip>
            </a:pPr>
            <a:r>
              <a:rPr lang="en-US" altLang="en-US" sz="1800" b="1" dirty="0">
                <a:solidFill>
                  <a:srgbClr val="0000FF"/>
                </a:solidFill>
              </a:rPr>
              <a:t>However, with 60,000 annual non-pays, 9,000 annual absolute demits, and 16,000 annual deaths, we lose more than 85,000 members each year. </a:t>
            </a:r>
          </a:p>
          <a:p>
            <a:pPr eaLnBrk="1" hangingPunct="1">
              <a:buFontTx/>
              <a:buBlip>
                <a:blip r:embed="rId3"/>
              </a:buBlip>
            </a:pPr>
            <a:r>
              <a:rPr lang="en-US" altLang="en-US" sz="1800" b="1" dirty="0">
                <a:solidFill>
                  <a:srgbClr val="0000FF"/>
                </a:solidFill>
              </a:rPr>
              <a:t>We have an annual deficit of approximately 25,000 each year.  </a:t>
            </a:r>
          </a:p>
          <a:p>
            <a:pPr eaLnBrk="1" hangingPunct="1">
              <a:buFontTx/>
              <a:buBlip>
                <a:blip r:embed="rId3"/>
              </a:buBlip>
            </a:pPr>
            <a:r>
              <a:rPr lang="en-US" altLang="en-US" sz="1800" b="1" dirty="0">
                <a:solidFill>
                  <a:srgbClr val="0000FF"/>
                </a:solidFill>
              </a:rPr>
              <a:t>Simply, we need to increase our annual new member initiated and reinstatement totals to above 70,000. </a:t>
            </a:r>
          </a:p>
          <a:p>
            <a:pPr eaLnBrk="1" hangingPunct="1">
              <a:buFontTx/>
              <a:buBlip>
                <a:blip r:embed="rId3"/>
              </a:buBlip>
            </a:pPr>
            <a:r>
              <a:rPr lang="en-US" altLang="en-US" sz="1800" b="1" dirty="0">
                <a:solidFill>
                  <a:srgbClr val="0000FF"/>
                </a:solidFill>
              </a:rPr>
              <a:t>We need to reduce non-pays and absolute demits to fewer than 50,000 annually.  </a:t>
            </a:r>
          </a:p>
          <a:p>
            <a:pPr eaLnBrk="1" hangingPunct="1">
              <a:buFontTx/>
              <a:buBlip>
                <a:blip r:embed="rId3"/>
              </a:buBlip>
            </a:pPr>
            <a:r>
              <a:rPr lang="en-US" altLang="en-US" sz="1800" b="1" dirty="0">
                <a:solidFill>
                  <a:srgbClr val="0000FF"/>
                </a:solidFill>
              </a:rPr>
              <a:t>These are realistic and attainable goals. </a:t>
            </a:r>
          </a:p>
          <a:p>
            <a:pPr eaLnBrk="1" hangingPunct="1">
              <a:buFontTx/>
              <a:buBlip>
                <a:blip r:embed="rId3"/>
              </a:buBlip>
            </a:pPr>
            <a:r>
              <a:rPr lang="en-US" altLang="en-US" sz="1800" b="1" dirty="0">
                <a:solidFill>
                  <a:srgbClr val="0000FF"/>
                </a:solidFill>
              </a:rPr>
              <a:t>This requires a promotional plan which will help us increase our new initiated members with a focus on adding quality more than quantity. We want to add “active Elks”, not just short-term card carrying members. </a:t>
            </a:r>
          </a:p>
          <a:p>
            <a:pPr eaLnBrk="1" hangingPunct="1">
              <a:buFontTx/>
              <a:buBlip>
                <a:blip r:embed="rId3"/>
              </a:buBlip>
            </a:pPr>
            <a:endParaRPr lang="en-US" altLang="en-US" b="1" dirty="0">
              <a:solidFill>
                <a:srgbClr val="0000FF"/>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creadvice.files.wordpress.com/2011/09/building_future1.jpg">
            <a:extLst>
              <a:ext uri="{FF2B5EF4-FFF2-40B4-BE49-F238E27FC236}">
                <a16:creationId xmlns:a16="http://schemas.microsoft.com/office/drawing/2014/main" xmlns="" id="{4431EE6E-74A4-4DC1-B917-886566BE67A4}"/>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9800" y="819150"/>
            <a:ext cx="3124200" cy="273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7" name="Title 1">
            <a:extLst>
              <a:ext uri="{FF2B5EF4-FFF2-40B4-BE49-F238E27FC236}">
                <a16:creationId xmlns:a16="http://schemas.microsoft.com/office/drawing/2014/main" xmlns="" id="{BF16C25E-8060-4557-BF6B-039CA2E1E7BD}"/>
              </a:ext>
            </a:extLst>
          </p:cNvPr>
          <p:cNvSpPr>
            <a:spLocks/>
          </p:cNvSpPr>
          <p:nvPr/>
        </p:nvSpPr>
        <p:spPr bwMode="auto">
          <a:xfrm>
            <a:off x="457200" y="514350"/>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Do you have the answers to these questions?</a:t>
            </a:r>
            <a:r>
              <a:rPr lang="en-US" altLang="en-US" sz="4000">
                <a:solidFill>
                  <a:srgbClr val="0000FF"/>
                </a:solidFill>
              </a:rPr>
              <a:t/>
            </a:r>
            <a:br>
              <a:rPr lang="en-US" altLang="en-US" sz="4000">
                <a:solidFill>
                  <a:srgbClr val="0000FF"/>
                </a:solidFill>
              </a:rPr>
            </a:br>
            <a:endParaRPr lang="en-US" altLang="en-US" sz="4000">
              <a:solidFill>
                <a:srgbClr val="0000FF"/>
              </a:solidFill>
            </a:endParaRPr>
          </a:p>
        </p:txBody>
      </p:sp>
      <p:sp>
        <p:nvSpPr>
          <p:cNvPr id="6148" name="Content Placeholder 2">
            <a:extLst>
              <a:ext uri="{FF2B5EF4-FFF2-40B4-BE49-F238E27FC236}">
                <a16:creationId xmlns:a16="http://schemas.microsoft.com/office/drawing/2014/main" xmlns="" id="{228D1C51-07BC-4E3F-9C33-014B5A1ED0B5}"/>
              </a:ext>
            </a:extLst>
          </p:cNvPr>
          <p:cNvSpPr>
            <a:spLocks/>
          </p:cNvSpPr>
          <p:nvPr/>
        </p:nvSpPr>
        <p:spPr bwMode="auto">
          <a:xfrm>
            <a:off x="152400" y="1390650"/>
            <a:ext cx="6248400" cy="455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Blip>
                <a:blip r:embed="rId3"/>
              </a:buBlip>
            </a:pPr>
            <a:r>
              <a:rPr lang="en-US" altLang="en-US" sz="1800" b="1" dirty="0">
                <a:solidFill>
                  <a:srgbClr val="0000FF"/>
                </a:solidFill>
              </a:rPr>
              <a:t>Why did you join?</a:t>
            </a:r>
          </a:p>
          <a:p>
            <a:pPr eaLnBrk="1" hangingPunct="1">
              <a:buFontTx/>
              <a:buBlip>
                <a:blip r:embed="rId3"/>
              </a:buBlip>
            </a:pPr>
            <a:endParaRPr lang="en-US" altLang="en-US" sz="1800" b="1" dirty="0">
              <a:solidFill>
                <a:srgbClr val="0000FF"/>
              </a:solidFill>
            </a:endParaRPr>
          </a:p>
          <a:p>
            <a:pPr eaLnBrk="1" hangingPunct="1">
              <a:buFontTx/>
              <a:buBlip>
                <a:blip r:embed="rId3"/>
              </a:buBlip>
            </a:pPr>
            <a:r>
              <a:rPr lang="en-US" altLang="en-US" sz="1800" b="1" dirty="0">
                <a:solidFill>
                  <a:srgbClr val="0000FF"/>
                </a:solidFill>
              </a:rPr>
              <a:t>Why do you stay a member?</a:t>
            </a:r>
          </a:p>
          <a:p>
            <a:pPr eaLnBrk="1" hangingPunct="1">
              <a:buFontTx/>
              <a:buBlip>
                <a:blip r:embed="rId3"/>
              </a:buBlip>
            </a:pPr>
            <a:endParaRPr lang="en-US" altLang="en-US" sz="1800" b="1" dirty="0">
              <a:solidFill>
                <a:srgbClr val="0000FF"/>
              </a:solidFill>
            </a:endParaRPr>
          </a:p>
          <a:p>
            <a:pPr eaLnBrk="1" hangingPunct="1">
              <a:buFontTx/>
              <a:buBlip>
                <a:blip r:embed="rId3"/>
              </a:buBlip>
            </a:pPr>
            <a:r>
              <a:rPr lang="en-US" altLang="en-US" sz="1800" b="1" dirty="0">
                <a:solidFill>
                  <a:srgbClr val="0000FF"/>
                </a:solidFill>
              </a:rPr>
              <a:t>Why did you purpose new members? </a:t>
            </a:r>
          </a:p>
          <a:p>
            <a:pPr eaLnBrk="1" hangingPunct="1">
              <a:buFontTx/>
              <a:buNone/>
            </a:pPr>
            <a:endParaRPr lang="en-US" altLang="en-US" sz="1800" b="1" dirty="0">
              <a:solidFill>
                <a:srgbClr val="0000FF"/>
              </a:solidFill>
            </a:endParaRPr>
          </a:p>
          <a:p>
            <a:pPr eaLnBrk="1" hangingPunct="1">
              <a:buFontTx/>
              <a:buBlip>
                <a:blip r:embed="rId3"/>
              </a:buBlip>
            </a:pPr>
            <a:r>
              <a:rPr lang="en-US" altLang="en-US" sz="1800" b="1" dirty="0">
                <a:solidFill>
                  <a:srgbClr val="0000FF"/>
                </a:solidFill>
              </a:rPr>
              <a:t>Why did they leave?</a:t>
            </a:r>
          </a:p>
          <a:p>
            <a:pPr eaLnBrk="1" hangingPunct="1">
              <a:buFontTx/>
              <a:buBlip>
                <a:blip r:embed="rId3"/>
              </a:buBlip>
            </a:pPr>
            <a:endParaRPr lang="en-US" altLang="en-US" sz="1800" b="1" dirty="0">
              <a:solidFill>
                <a:srgbClr val="0000FF"/>
              </a:solidFill>
            </a:endParaRPr>
          </a:p>
          <a:p>
            <a:pPr eaLnBrk="1" hangingPunct="1">
              <a:buFontTx/>
              <a:buBlip>
                <a:blip r:embed="rId3"/>
              </a:buBlip>
            </a:pPr>
            <a:r>
              <a:rPr lang="en-US" altLang="en-US" sz="1800" b="1" dirty="0">
                <a:solidFill>
                  <a:srgbClr val="0000FF"/>
                </a:solidFill>
              </a:rPr>
              <a:t>What are you doing to keep them?</a:t>
            </a:r>
          </a:p>
          <a:p>
            <a:pPr eaLnBrk="1" hangingPunct="1">
              <a:buFontTx/>
              <a:buBlip>
                <a:blip r:embed="rId3"/>
              </a:buBlip>
            </a:pPr>
            <a:endParaRPr lang="en-US" altLang="en-US" sz="1800" b="1" dirty="0">
              <a:solidFill>
                <a:srgbClr val="0000FF"/>
              </a:solidFill>
            </a:endParaRPr>
          </a:p>
          <a:p>
            <a:pPr eaLnBrk="1" hangingPunct="1">
              <a:buFontTx/>
              <a:buBlip>
                <a:blip r:embed="rId3"/>
              </a:buBlip>
            </a:pPr>
            <a:r>
              <a:rPr lang="en-US" altLang="en-US" sz="1800" b="1" dirty="0">
                <a:solidFill>
                  <a:srgbClr val="0000FF"/>
                </a:solidFill>
              </a:rPr>
              <a:t>Are you asking if there was a problem?</a:t>
            </a:r>
          </a:p>
          <a:p>
            <a:pPr eaLnBrk="1" hangingPunct="1">
              <a:buFontTx/>
              <a:buBlip>
                <a:blip r:embed="rId3"/>
              </a:buBlip>
            </a:pPr>
            <a:endParaRPr lang="en-US" altLang="en-US" sz="1800" b="1" dirty="0">
              <a:solidFill>
                <a:srgbClr val="0000FF"/>
              </a:solidFill>
            </a:endParaRPr>
          </a:p>
          <a:p>
            <a:pPr eaLnBrk="1" hangingPunct="1">
              <a:buFontTx/>
              <a:buBlip>
                <a:blip r:embed="rId3"/>
              </a:buBlip>
            </a:pPr>
            <a:r>
              <a:rPr lang="en-US" altLang="en-US" sz="1800" b="1" dirty="0">
                <a:solidFill>
                  <a:srgbClr val="0000FF"/>
                </a:solidFill>
              </a:rPr>
              <a:t>If you have the answer to all these questions you are better, then most.</a:t>
            </a:r>
            <a:endParaRPr lang="en-US" altLang="en-US" sz="1800" dirty="0">
              <a:solidFill>
                <a:srgbClr val="0000FF"/>
              </a:solidFill>
            </a:endParaRPr>
          </a:p>
          <a:p>
            <a:pPr eaLnBrk="1" hangingPunct="1">
              <a:buFontTx/>
              <a:buBlip>
                <a:blip r:embed="rId3"/>
              </a:buBlip>
            </a:pPr>
            <a:endParaRPr lang="en-US" altLang="en-US" dirty="0">
              <a:solidFill>
                <a:srgbClr val="0000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FA35365C-06E6-4CD5-8FE0-6847428B87DF}"/>
              </a:ext>
            </a:extLst>
          </p:cNvPr>
          <p:cNvSpPr txBox="1"/>
          <p:nvPr/>
        </p:nvSpPr>
        <p:spPr>
          <a:xfrm>
            <a:off x="228601" y="228600"/>
            <a:ext cx="8686799" cy="6632585"/>
          </a:xfrm>
          <a:prstGeom prst="rect">
            <a:avLst/>
          </a:prstGeom>
          <a:noFill/>
        </p:spPr>
        <p:txBody>
          <a:bodyPr wrap="square" rtlCol="0">
            <a:spAutoFit/>
          </a:bodyPr>
          <a:lstStyle/>
          <a:p>
            <a:r>
              <a:rPr lang="en-US" sz="1250" b="1" dirty="0">
                <a:solidFill>
                  <a:srgbClr val="0000FF"/>
                </a:solidFill>
              </a:rPr>
              <a:t>Benevolent and Protective Order of Elks</a:t>
            </a:r>
            <a:endParaRPr lang="en-US" sz="1250" dirty="0">
              <a:solidFill>
                <a:srgbClr val="0000FF"/>
              </a:solidFill>
            </a:endParaRPr>
          </a:p>
          <a:p>
            <a:r>
              <a:rPr lang="en-US" sz="1250" b="1" dirty="0">
                <a:solidFill>
                  <a:srgbClr val="0000FF"/>
                </a:solidFill>
              </a:rPr>
              <a:t> </a:t>
            </a:r>
            <a:endParaRPr lang="en-US" sz="1250" dirty="0">
              <a:solidFill>
                <a:srgbClr val="0000FF"/>
              </a:solidFill>
            </a:endParaRPr>
          </a:p>
          <a:p>
            <a:r>
              <a:rPr lang="en-US" sz="1250" b="1" dirty="0">
                <a:solidFill>
                  <a:srgbClr val="0000FF"/>
                </a:solidFill>
              </a:rPr>
              <a:t>Lodge Name &amp; No.:_________________________________________</a:t>
            </a:r>
            <a:endParaRPr lang="en-US" sz="1250" dirty="0">
              <a:solidFill>
                <a:srgbClr val="0000FF"/>
              </a:solidFill>
            </a:endParaRPr>
          </a:p>
          <a:p>
            <a:r>
              <a:rPr lang="en-US" sz="1250" b="1" dirty="0">
                <a:solidFill>
                  <a:srgbClr val="0000FF"/>
                </a:solidFill>
              </a:rPr>
              <a:t>Questionnaire</a:t>
            </a:r>
            <a:endParaRPr lang="en-US" sz="1250" dirty="0">
              <a:solidFill>
                <a:srgbClr val="0000FF"/>
              </a:solidFill>
            </a:endParaRPr>
          </a:p>
          <a:p>
            <a:r>
              <a:rPr lang="en-US" sz="1250" dirty="0">
                <a:solidFill>
                  <a:srgbClr val="0000FF"/>
                </a:solidFill>
              </a:rPr>
              <a:t> </a:t>
            </a:r>
          </a:p>
          <a:p>
            <a:r>
              <a:rPr lang="en-US" sz="1250" dirty="0">
                <a:solidFill>
                  <a:srgbClr val="0000FF"/>
                </a:solidFill>
              </a:rPr>
              <a:t>Delinquent’s Name: ____________________________________________________________</a:t>
            </a:r>
          </a:p>
          <a:p>
            <a:r>
              <a:rPr lang="en-US" sz="1250" dirty="0">
                <a:solidFill>
                  <a:srgbClr val="0000FF"/>
                </a:solidFill>
              </a:rPr>
              <a:t> </a:t>
            </a:r>
          </a:p>
          <a:p>
            <a:r>
              <a:rPr lang="en-US" sz="1250" dirty="0">
                <a:solidFill>
                  <a:srgbClr val="0000FF"/>
                </a:solidFill>
              </a:rPr>
              <a:t>Please answer this short questionnaire and return it in the enclosed stamped envelope. Your answers will help the Lapsation Committee better understand reasons members might leave the Lodge and enable them to better serve the Lodge.</a:t>
            </a:r>
          </a:p>
          <a:p>
            <a:r>
              <a:rPr lang="en-US" sz="1250" dirty="0">
                <a:solidFill>
                  <a:srgbClr val="0000FF"/>
                </a:solidFill>
              </a:rPr>
              <a:t> </a:t>
            </a:r>
          </a:p>
          <a:p>
            <a:r>
              <a:rPr lang="en-US" sz="1250" dirty="0">
                <a:solidFill>
                  <a:srgbClr val="0000FF"/>
                </a:solidFill>
              </a:rPr>
              <a:t>The amount of your delinquent dues to March 31,2020, is $</a:t>
            </a:r>
          </a:p>
          <a:p>
            <a:r>
              <a:rPr lang="en-US" sz="1250" dirty="0">
                <a:solidFill>
                  <a:srgbClr val="0000FF"/>
                </a:solidFill>
              </a:rPr>
              <a:t> </a:t>
            </a:r>
          </a:p>
          <a:p>
            <a:r>
              <a:rPr lang="en-US" sz="1250" b="1" dirty="0">
                <a:solidFill>
                  <a:srgbClr val="0000FF"/>
                </a:solidFill>
              </a:rPr>
              <a:t>1. </a:t>
            </a:r>
            <a:r>
              <a:rPr lang="en-US" sz="1250" dirty="0">
                <a:solidFill>
                  <a:srgbClr val="0000FF"/>
                </a:solidFill>
              </a:rPr>
              <a:t>Do you intend to renew your membership this year? (   ) Yes (   ) No</a:t>
            </a:r>
          </a:p>
          <a:p>
            <a:r>
              <a:rPr lang="en-US" sz="1250" b="1" dirty="0">
                <a:solidFill>
                  <a:srgbClr val="0000FF"/>
                </a:solidFill>
              </a:rPr>
              <a:t> </a:t>
            </a:r>
            <a:endParaRPr lang="en-US" sz="1250" dirty="0">
              <a:solidFill>
                <a:srgbClr val="0000FF"/>
              </a:solidFill>
            </a:endParaRPr>
          </a:p>
          <a:p>
            <a:r>
              <a:rPr lang="en-US" sz="1250" b="1" dirty="0">
                <a:solidFill>
                  <a:srgbClr val="0000FF"/>
                </a:solidFill>
              </a:rPr>
              <a:t>2. </a:t>
            </a:r>
            <a:r>
              <a:rPr lang="en-US" sz="1250" dirty="0">
                <a:solidFill>
                  <a:srgbClr val="0000FF"/>
                </a:solidFill>
              </a:rPr>
              <a:t>If no, please check the appropriate reasons below. </a:t>
            </a:r>
          </a:p>
          <a:p>
            <a:r>
              <a:rPr lang="en-US" sz="1250" dirty="0">
                <a:solidFill>
                  <a:srgbClr val="0000FF"/>
                </a:solidFill>
              </a:rPr>
              <a:t>(   ) Illness </a:t>
            </a:r>
          </a:p>
          <a:p>
            <a:r>
              <a:rPr lang="en-US" sz="1250" dirty="0">
                <a:solidFill>
                  <a:srgbClr val="0000FF"/>
                </a:solidFill>
              </a:rPr>
              <a:t>(   ) Dues too high </a:t>
            </a:r>
          </a:p>
          <a:p>
            <a:r>
              <a:rPr lang="en-US" sz="1250" dirty="0">
                <a:solidFill>
                  <a:srgbClr val="0000FF"/>
                </a:solidFill>
              </a:rPr>
              <a:t>(   ) Not interested in social or Lodge activities </a:t>
            </a:r>
          </a:p>
          <a:p>
            <a:r>
              <a:rPr lang="en-US" sz="1250" dirty="0">
                <a:solidFill>
                  <a:srgbClr val="0000FF"/>
                </a:solidFill>
              </a:rPr>
              <a:t>(   ) No one has asked me to participate </a:t>
            </a:r>
          </a:p>
          <a:p>
            <a:r>
              <a:rPr lang="en-US" sz="1250" dirty="0">
                <a:solidFill>
                  <a:srgbClr val="0000FF"/>
                </a:solidFill>
              </a:rPr>
              <a:t>(   ) Officers too cliquish; Members ignored me </a:t>
            </a:r>
          </a:p>
          <a:p>
            <a:r>
              <a:rPr lang="en-US" sz="1250" dirty="0">
                <a:solidFill>
                  <a:srgbClr val="0000FF"/>
                </a:solidFill>
              </a:rPr>
              <a:t>(   ) No longer live in the area.   If you checked here, would you consider transferring to a Lodge in your area, and by so doing, save your membership? (   ) Yes (   ) No</a:t>
            </a:r>
          </a:p>
          <a:p>
            <a:r>
              <a:rPr lang="en-US" sz="1250" b="1" dirty="0">
                <a:solidFill>
                  <a:srgbClr val="0000FF"/>
                </a:solidFill>
              </a:rPr>
              <a:t> </a:t>
            </a:r>
            <a:endParaRPr lang="en-US" sz="1250" dirty="0">
              <a:solidFill>
                <a:srgbClr val="0000FF"/>
              </a:solidFill>
            </a:endParaRPr>
          </a:p>
          <a:p>
            <a:r>
              <a:rPr lang="en-US" sz="1250" b="1" dirty="0">
                <a:solidFill>
                  <a:srgbClr val="0000FF"/>
                </a:solidFill>
              </a:rPr>
              <a:t>3. </a:t>
            </a:r>
            <a:r>
              <a:rPr lang="en-US" sz="1250" dirty="0">
                <a:solidFill>
                  <a:srgbClr val="0000FF"/>
                </a:solidFill>
              </a:rPr>
              <a:t>Is there anything that we can do to change your decision not to renew? </a:t>
            </a:r>
          </a:p>
          <a:p>
            <a:r>
              <a:rPr lang="en-US" sz="1250" dirty="0">
                <a:solidFill>
                  <a:srgbClr val="0000FF"/>
                </a:solidFill>
              </a:rPr>
              <a:t>____________________________________________________________________________ </a:t>
            </a:r>
          </a:p>
          <a:p>
            <a:r>
              <a:rPr lang="en-US" sz="1250" dirty="0">
                <a:solidFill>
                  <a:srgbClr val="0000FF"/>
                </a:solidFill>
              </a:rPr>
              <a:t>____________________________________________________________________________ </a:t>
            </a:r>
          </a:p>
          <a:p>
            <a:r>
              <a:rPr lang="en-US" sz="1250" dirty="0">
                <a:solidFill>
                  <a:srgbClr val="0000FF"/>
                </a:solidFill>
              </a:rPr>
              <a:t>____________________________________________________________________________ </a:t>
            </a:r>
          </a:p>
          <a:p>
            <a:r>
              <a:rPr lang="en-US" sz="1250" dirty="0">
                <a:solidFill>
                  <a:srgbClr val="0000FF"/>
                </a:solidFill>
              </a:rPr>
              <a:t> </a:t>
            </a:r>
          </a:p>
          <a:p>
            <a:r>
              <a:rPr lang="en-US" sz="1250" b="1" dirty="0">
                <a:solidFill>
                  <a:srgbClr val="0000FF"/>
                </a:solidFill>
              </a:rPr>
              <a:t>4. </a:t>
            </a:r>
            <a:r>
              <a:rPr lang="en-US" sz="1250" dirty="0">
                <a:solidFill>
                  <a:srgbClr val="0000FF"/>
                </a:solidFill>
              </a:rPr>
              <a:t>Comments or recommendations: </a:t>
            </a:r>
          </a:p>
          <a:p>
            <a:r>
              <a:rPr lang="en-US" sz="1250" dirty="0">
                <a:solidFill>
                  <a:srgbClr val="0000FF"/>
                </a:solidFill>
              </a:rPr>
              <a:t>____________________________________________________________________________</a:t>
            </a:r>
          </a:p>
          <a:p>
            <a:r>
              <a:rPr lang="en-US" sz="1250" dirty="0">
                <a:solidFill>
                  <a:srgbClr val="0000FF"/>
                </a:solidFill>
              </a:rPr>
              <a:t>____________________________________________________________________________ </a:t>
            </a:r>
          </a:p>
          <a:p>
            <a:r>
              <a:rPr lang="en-US" sz="1250" dirty="0">
                <a:solidFill>
                  <a:srgbClr val="0000FF"/>
                </a:solidFill>
              </a:rPr>
              <a:t>____________________________________________________________________________</a:t>
            </a:r>
          </a:p>
          <a:p>
            <a:endParaRPr lang="en-US" sz="1250" dirty="0">
              <a:solidFill>
                <a:srgbClr val="0000FF"/>
              </a:solidFill>
            </a:endParaRPr>
          </a:p>
        </p:txBody>
      </p:sp>
    </p:spTree>
    <p:extLst>
      <p:ext uri="{BB962C8B-B14F-4D97-AF65-F5344CB8AC3E}">
        <p14:creationId xmlns:p14="http://schemas.microsoft.com/office/powerpoint/2010/main" xmlns="" val="1442542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www.smashingbuzz.com/wp-content/uploads/2011/01/Design-is-always-Objective.jpg">
            <a:extLst>
              <a:ext uri="{FF2B5EF4-FFF2-40B4-BE49-F238E27FC236}">
                <a16:creationId xmlns:a16="http://schemas.microsoft.com/office/drawing/2014/main" xmlns="" id="{2CCF5F62-D92F-478C-BB31-D2C76A3A41B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l="10831" r="13460"/>
          <a:stretch>
            <a:fillRect/>
          </a:stretch>
        </p:blipFill>
        <p:spPr bwMode="auto">
          <a:xfrm>
            <a:off x="4919663" y="990600"/>
            <a:ext cx="4224337" cy="3643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Title 1">
            <a:extLst>
              <a:ext uri="{FF2B5EF4-FFF2-40B4-BE49-F238E27FC236}">
                <a16:creationId xmlns:a16="http://schemas.microsoft.com/office/drawing/2014/main" xmlns="" id="{EA5AAC2E-E16D-40F9-860C-EAFD244C9DED}"/>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Grand Lodge Objectives:</a:t>
            </a:r>
            <a:r>
              <a:rPr lang="en-US" altLang="en-US" sz="4000" b="1">
                <a:solidFill>
                  <a:schemeClr val="tx2"/>
                </a:solidFill>
              </a:rPr>
              <a:t>     </a:t>
            </a:r>
            <a:r>
              <a:rPr lang="en-US" altLang="en-US" sz="4000">
                <a:solidFill>
                  <a:schemeClr val="tx2"/>
                </a:solidFill>
              </a:rPr>
              <a:t/>
            </a:r>
            <a:br>
              <a:rPr lang="en-US" altLang="en-US" sz="4000">
                <a:solidFill>
                  <a:schemeClr val="tx2"/>
                </a:solidFill>
              </a:rPr>
            </a:br>
            <a:endParaRPr lang="en-US" altLang="en-US" sz="4000">
              <a:solidFill>
                <a:schemeClr val="tx2"/>
              </a:solidFill>
            </a:endParaRPr>
          </a:p>
        </p:txBody>
      </p:sp>
      <p:sp>
        <p:nvSpPr>
          <p:cNvPr id="7172" name="Content Placeholder 2">
            <a:extLst>
              <a:ext uri="{FF2B5EF4-FFF2-40B4-BE49-F238E27FC236}">
                <a16:creationId xmlns:a16="http://schemas.microsoft.com/office/drawing/2014/main" xmlns="" id="{9E3B0D1B-74BD-4F5A-AB1D-EF3987F289D7}"/>
              </a:ext>
            </a:extLst>
          </p:cNvPr>
          <p:cNvSpPr>
            <a:spLocks/>
          </p:cNvSpPr>
          <p:nvPr/>
        </p:nvSpPr>
        <p:spPr bwMode="auto">
          <a:xfrm>
            <a:off x="152400" y="381000"/>
            <a:ext cx="51054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pPr>
            <a:endParaRPr lang="en-US" altLang="en-US" sz="2000" dirty="0"/>
          </a:p>
          <a:p>
            <a:pPr eaLnBrk="1" hangingPunct="1">
              <a:lnSpc>
                <a:spcPct val="80000"/>
              </a:lnSpc>
              <a:buFontTx/>
              <a:buBlip>
                <a:blip r:embed="rId3"/>
              </a:buBlip>
            </a:pPr>
            <a:r>
              <a:rPr lang="en-US" altLang="en-US" sz="2000" b="1" dirty="0">
                <a:solidFill>
                  <a:srgbClr val="0000FF"/>
                </a:solidFill>
              </a:rPr>
              <a:t>Increase new initiated members.</a:t>
            </a:r>
          </a:p>
          <a:p>
            <a:pPr eaLnBrk="1" hangingPunct="1">
              <a:lnSpc>
                <a:spcPct val="80000"/>
              </a:lnSpc>
              <a:buFontTx/>
              <a:buBlip>
                <a:blip r:embed="rId3"/>
              </a:buBlip>
            </a:pPr>
            <a:endParaRPr lang="en-US" altLang="en-US" sz="2000" b="1" dirty="0">
              <a:solidFill>
                <a:srgbClr val="0000FF"/>
              </a:solidFill>
            </a:endParaRPr>
          </a:p>
          <a:p>
            <a:pPr eaLnBrk="1" hangingPunct="1">
              <a:lnSpc>
                <a:spcPct val="80000"/>
              </a:lnSpc>
              <a:buFontTx/>
              <a:buBlip>
                <a:blip r:embed="rId3"/>
              </a:buBlip>
            </a:pPr>
            <a:r>
              <a:rPr lang="en-US" altLang="en-US" sz="2000" b="1" dirty="0">
                <a:solidFill>
                  <a:srgbClr val="0000FF"/>
                </a:solidFill>
              </a:rPr>
              <a:t>Drive enthusiasm and results with a low-cost, highly visible recognition program. </a:t>
            </a:r>
          </a:p>
          <a:p>
            <a:pPr eaLnBrk="1" hangingPunct="1">
              <a:lnSpc>
                <a:spcPct val="80000"/>
              </a:lnSpc>
              <a:buFontTx/>
              <a:buNone/>
            </a:pPr>
            <a:endParaRPr lang="en-US" altLang="en-US" sz="800" b="1" dirty="0">
              <a:solidFill>
                <a:srgbClr val="0000FF"/>
              </a:solidFill>
            </a:endParaRPr>
          </a:p>
          <a:p>
            <a:pPr eaLnBrk="1" hangingPunct="1">
              <a:lnSpc>
                <a:spcPct val="80000"/>
              </a:lnSpc>
              <a:buFontTx/>
              <a:buBlip>
                <a:blip r:embed="rId3"/>
              </a:buBlip>
            </a:pPr>
            <a:r>
              <a:rPr lang="en-US" altLang="en-US" sz="2000" b="1" dirty="0">
                <a:solidFill>
                  <a:srgbClr val="0000FF"/>
                </a:solidFill>
              </a:rPr>
              <a:t>Focus on adding quality more than quantity.   We want to add active ‘Elks”, not just short-term card carrying members. </a:t>
            </a:r>
          </a:p>
          <a:p>
            <a:pPr eaLnBrk="1" hangingPunct="1">
              <a:lnSpc>
                <a:spcPct val="80000"/>
              </a:lnSpc>
              <a:buFontTx/>
              <a:buNone/>
            </a:pPr>
            <a:endParaRPr lang="en-US" altLang="en-US" sz="800" b="1" dirty="0">
              <a:solidFill>
                <a:srgbClr val="0000FF"/>
              </a:solidFill>
            </a:endParaRPr>
          </a:p>
          <a:p>
            <a:pPr eaLnBrk="1" hangingPunct="1">
              <a:lnSpc>
                <a:spcPct val="80000"/>
              </a:lnSpc>
              <a:buFontTx/>
              <a:buBlip>
                <a:blip r:embed="rId3"/>
              </a:buBlip>
            </a:pPr>
            <a:r>
              <a:rPr lang="en-US" altLang="en-US" sz="2000" b="1" dirty="0">
                <a:solidFill>
                  <a:srgbClr val="0000FF"/>
                </a:solidFill>
              </a:rPr>
              <a:t>Reduce non-pays and absolute. </a:t>
            </a:r>
          </a:p>
          <a:p>
            <a:pPr eaLnBrk="1" hangingPunct="1">
              <a:lnSpc>
                <a:spcPct val="80000"/>
              </a:lnSpc>
              <a:buFontTx/>
              <a:buNone/>
            </a:pPr>
            <a:endParaRPr lang="en-US" altLang="en-US" sz="800" b="1" dirty="0">
              <a:solidFill>
                <a:srgbClr val="0000FF"/>
              </a:solidFill>
            </a:endParaRPr>
          </a:p>
          <a:p>
            <a:pPr eaLnBrk="1" hangingPunct="1">
              <a:lnSpc>
                <a:spcPct val="80000"/>
              </a:lnSpc>
              <a:buFontTx/>
              <a:buBlip>
                <a:blip r:embed="rId3"/>
              </a:buBlip>
            </a:pPr>
            <a:r>
              <a:rPr lang="en-US" altLang="en-US" sz="2000" b="1" dirty="0">
                <a:solidFill>
                  <a:srgbClr val="0000FF"/>
                </a:solidFill>
              </a:rPr>
              <a:t>Focus on payment solutions and inspired collection campaigns</a:t>
            </a:r>
            <a:r>
              <a:rPr lang="en-US" altLang="en-US" sz="2000" dirty="0"/>
              <a:t>.   </a:t>
            </a:r>
          </a:p>
        </p:txBody>
      </p:sp>
      <p:sp>
        <p:nvSpPr>
          <p:cNvPr id="7173" name="Text Box 7">
            <a:extLst>
              <a:ext uri="{FF2B5EF4-FFF2-40B4-BE49-F238E27FC236}">
                <a16:creationId xmlns:a16="http://schemas.microsoft.com/office/drawing/2014/main" xmlns="" id="{0D78FE6E-638C-48ED-BEC5-6F7B942AFA9B}"/>
              </a:ext>
            </a:extLst>
          </p:cNvPr>
          <p:cNvSpPr txBox="1">
            <a:spLocks noChangeArrowheads="1"/>
          </p:cNvSpPr>
          <p:nvPr/>
        </p:nvSpPr>
        <p:spPr bwMode="auto">
          <a:xfrm>
            <a:off x="1524000" y="5181600"/>
            <a:ext cx="6019800"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a:solidFill>
                  <a:srgbClr val="0000FF"/>
                </a:solidFill>
              </a:rPr>
              <a:t>These are Grand Lodge Objectives</a:t>
            </a:r>
          </a:p>
          <a:p>
            <a:pPr algn="ctr" eaLnBrk="1" hangingPunct="1">
              <a:spcBef>
                <a:spcPct val="50000"/>
              </a:spcBef>
              <a:buFontTx/>
              <a:buNone/>
            </a:pPr>
            <a:r>
              <a:rPr lang="en-US" altLang="en-US" sz="2400" b="1">
                <a:solidFill>
                  <a:srgbClr val="0000FF"/>
                </a:solidFill>
              </a:rPr>
              <a:t>What about the State Objectives?</a:t>
            </a:r>
          </a:p>
          <a:p>
            <a:pPr algn="ctr" eaLnBrk="1" hangingPunct="1">
              <a:spcBef>
                <a:spcPct val="50000"/>
              </a:spcBef>
              <a:buFontTx/>
              <a:buNone/>
            </a:pPr>
            <a:r>
              <a:rPr lang="en-US" altLang="en-US" sz="2400" b="1">
                <a:solidFill>
                  <a:srgbClr val="0000FF"/>
                </a:solidFill>
              </a:rPr>
              <a:t>What about the local Lodge Objectives?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http://www.smashingbuzz.com/wp-content/uploads/2011/01/Design-is-always-Objective.jpg">
            <a:extLst>
              <a:ext uri="{FF2B5EF4-FFF2-40B4-BE49-F238E27FC236}">
                <a16:creationId xmlns:a16="http://schemas.microsoft.com/office/drawing/2014/main" xmlns="" id="{A5BAD7BD-62DC-4155-B0F8-CAA9AAFAAD5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l="10831" r="13460"/>
          <a:stretch>
            <a:fillRect/>
          </a:stretch>
        </p:blipFill>
        <p:spPr bwMode="auto">
          <a:xfrm>
            <a:off x="5105400" y="990600"/>
            <a:ext cx="3995738" cy="3446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5" name="Title 1">
            <a:extLst>
              <a:ext uri="{FF2B5EF4-FFF2-40B4-BE49-F238E27FC236}">
                <a16:creationId xmlns:a16="http://schemas.microsoft.com/office/drawing/2014/main" xmlns="" id="{3D592DC2-445C-4177-AE17-E8002AA3E693}"/>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State Objectives:</a:t>
            </a:r>
            <a:r>
              <a:rPr lang="en-US" altLang="en-US" sz="4000" b="1">
                <a:solidFill>
                  <a:schemeClr val="tx2"/>
                </a:solidFill>
              </a:rPr>
              <a:t>     </a:t>
            </a:r>
            <a:r>
              <a:rPr lang="en-US" altLang="en-US" sz="4000">
                <a:solidFill>
                  <a:schemeClr val="tx2"/>
                </a:solidFill>
              </a:rPr>
              <a:t/>
            </a:r>
            <a:br>
              <a:rPr lang="en-US" altLang="en-US" sz="4000">
                <a:solidFill>
                  <a:schemeClr val="tx2"/>
                </a:solidFill>
              </a:rPr>
            </a:br>
            <a:endParaRPr lang="en-US" altLang="en-US" sz="4000">
              <a:solidFill>
                <a:schemeClr val="tx2"/>
              </a:solidFill>
            </a:endParaRPr>
          </a:p>
        </p:txBody>
      </p:sp>
      <p:sp>
        <p:nvSpPr>
          <p:cNvPr id="8196" name="Content Placeholder 2">
            <a:extLst>
              <a:ext uri="{FF2B5EF4-FFF2-40B4-BE49-F238E27FC236}">
                <a16:creationId xmlns:a16="http://schemas.microsoft.com/office/drawing/2014/main" xmlns="" id="{3D308094-3C93-4F88-915E-8733F2D99C20}"/>
              </a:ext>
            </a:extLst>
          </p:cNvPr>
          <p:cNvSpPr>
            <a:spLocks/>
          </p:cNvSpPr>
          <p:nvPr/>
        </p:nvSpPr>
        <p:spPr bwMode="auto">
          <a:xfrm>
            <a:off x="152400" y="1295400"/>
            <a:ext cx="51054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2" eaLnBrk="1" hangingPunct="1">
              <a:lnSpc>
                <a:spcPct val="80000"/>
              </a:lnSpc>
            </a:pPr>
            <a:endParaRPr lang="en-US" altLang="en-US" sz="1200"/>
          </a:p>
          <a:p>
            <a:pPr eaLnBrk="1" hangingPunct="1">
              <a:lnSpc>
                <a:spcPct val="80000"/>
              </a:lnSpc>
              <a:buFontTx/>
              <a:buBlip>
                <a:blip r:embed="rId3"/>
              </a:buBlip>
            </a:pPr>
            <a:r>
              <a:rPr lang="en-US" altLang="en-US" sz="2000" b="1">
                <a:solidFill>
                  <a:srgbClr val="0000FF"/>
                </a:solidFill>
              </a:rPr>
              <a:t>Increase new initiated / reinstatements members state wide.</a:t>
            </a:r>
          </a:p>
          <a:p>
            <a:pPr eaLnBrk="1" hangingPunct="1">
              <a:lnSpc>
                <a:spcPct val="80000"/>
              </a:lnSpc>
              <a:buFontTx/>
              <a:buNone/>
            </a:pPr>
            <a:endParaRPr lang="en-US" altLang="en-US" sz="800" b="1">
              <a:solidFill>
                <a:srgbClr val="0000FF"/>
              </a:solidFill>
            </a:endParaRPr>
          </a:p>
          <a:p>
            <a:pPr eaLnBrk="1" hangingPunct="1">
              <a:lnSpc>
                <a:spcPct val="80000"/>
              </a:lnSpc>
              <a:buFontTx/>
              <a:buNone/>
            </a:pPr>
            <a:endParaRPr lang="en-US" altLang="en-US" sz="800" b="1">
              <a:solidFill>
                <a:srgbClr val="0000FF"/>
              </a:solidFill>
            </a:endParaRPr>
          </a:p>
          <a:p>
            <a:pPr eaLnBrk="1" hangingPunct="1">
              <a:lnSpc>
                <a:spcPct val="80000"/>
              </a:lnSpc>
              <a:buFontTx/>
              <a:buBlip>
                <a:blip r:embed="rId3"/>
              </a:buBlip>
            </a:pPr>
            <a:r>
              <a:rPr lang="en-US" altLang="en-US" sz="2000" b="1">
                <a:solidFill>
                  <a:srgbClr val="0000FF"/>
                </a:solidFill>
              </a:rPr>
              <a:t>Focus on adding quality more than quantity.  Add members that we know will stick around for more then a year or two.</a:t>
            </a:r>
          </a:p>
          <a:p>
            <a:pPr eaLnBrk="1" hangingPunct="1">
              <a:lnSpc>
                <a:spcPct val="80000"/>
              </a:lnSpc>
              <a:buFontTx/>
              <a:buNone/>
            </a:pPr>
            <a:endParaRPr lang="en-US" altLang="en-US" sz="800" b="1">
              <a:solidFill>
                <a:srgbClr val="0000FF"/>
              </a:solidFill>
            </a:endParaRPr>
          </a:p>
          <a:p>
            <a:pPr eaLnBrk="1" hangingPunct="1">
              <a:lnSpc>
                <a:spcPct val="80000"/>
              </a:lnSpc>
              <a:buFontTx/>
              <a:buNone/>
            </a:pPr>
            <a:endParaRPr lang="en-US" altLang="en-US" sz="800" b="1">
              <a:solidFill>
                <a:srgbClr val="0000FF"/>
              </a:solidFill>
            </a:endParaRPr>
          </a:p>
          <a:p>
            <a:pPr eaLnBrk="1" hangingPunct="1">
              <a:lnSpc>
                <a:spcPct val="80000"/>
              </a:lnSpc>
              <a:buFontTx/>
              <a:buBlip>
                <a:blip r:embed="rId3"/>
              </a:buBlip>
            </a:pPr>
            <a:r>
              <a:rPr lang="en-US" altLang="en-US" sz="2000" b="1">
                <a:solidFill>
                  <a:srgbClr val="0000FF"/>
                </a:solidFill>
              </a:rPr>
              <a:t>Reduce non-pays state wide to 5%. </a:t>
            </a:r>
          </a:p>
          <a:p>
            <a:pPr eaLnBrk="1" hangingPunct="1">
              <a:lnSpc>
                <a:spcPct val="80000"/>
              </a:lnSpc>
              <a:buFontTx/>
              <a:buNone/>
            </a:pPr>
            <a:endParaRPr lang="en-US" altLang="en-US" sz="800" b="1">
              <a:solidFill>
                <a:srgbClr val="0000FF"/>
              </a:solidFill>
            </a:endParaRPr>
          </a:p>
          <a:p>
            <a:pPr eaLnBrk="1" hangingPunct="1">
              <a:lnSpc>
                <a:spcPct val="80000"/>
              </a:lnSpc>
              <a:buFontTx/>
              <a:buNone/>
            </a:pPr>
            <a:endParaRPr lang="en-US" altLang="en-US" sz="800" b="1">
              <a:solidFill>
                <a:srgbClr val="0000FF"/>
              </a:solidFill>
            </a:endParaRPr>
          </a:p>
          <a:p>
            <a:pPr eaLnBrk="1" hangingPunct="1">
              <a:lnSpc>
                <a:spcPct val="80000"/>
              </a:lnSpc>
              <a:buFontTx/>
              <a:buBlip>
                <a:blip r:embed="rId3"/>
              </a:buBlip>
            </a:pPr>
            <a:r>
              <a:rPr lang="en-US" altLang="en-US" sz="2000" b="1">
                <a:solidFill>
                  <a:srgbClr val="0000FF"/>
                </a:solidFill>
              </a:rPr>
              <a:t>Work on keeping the members we have.</a:t>
            </a:r>
          </a:p>
          <a:p>
            <a:pPr eaLnBrk="1" hangingPunct="1">
              <a:lnSpc>
                <a:spcPct val="80000"/>
              </a:lnSpc>
              <a:buFontTx/>
              <a:buNone/>
            </a:pPr>
            <a:endParaRPr lang="en-US" altLang="en-US" sz="800"/>
          </a:p>
          <a:p>
            <a:pPr eaLnBrk="1" hangingPunct="1">
              <a:lnSpc>
                <a:spcPct val="80000"/>
              </a:lnSpc>
              <a:buFontTx/>
              <a:buNone/>
            </a:pPr>
            <a:endParaRPr lang="en-US" altLang="en-US" sz="2000" b="1">
              <a:solidFill>
                <a:srgbClr val="00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978" name="Group 2562">
            <a:extLst>
              <a:ext uri="{FF2B5EF4-FFF2-40B4-BE49-F238E27FC236}">
                <a16:creationId xmlns:a16="http://schemas.microsoft.com/office/drawing/2014/main" xmlns="" id="{A869B663-CED0-44B0-B677-F4C60A9171DC}"/>
              </a:ext>
            </a:extLst>
          </p:cNvPr>
          <p:cNvGraphicFramePr>
            <a:graphicFrameLocks noGrp="1"/>
          </p:cNvGraphicFramePr>
          <p:nvPr>
            <p:ph/>
            <p:extLst>
              <p:ext uri="{D42A27DB-BD31-4B8C-83A1-F6EECF244321}">
                <p14:modId xmlns:p14="http://schemas.microsoft.com/office/powerpoint/2010/main" xmlns="" val="3550596808"/>
              </p:ext>
            </p:extLst>
          </p:nvPr>
        </p:nvGraphicFramePr>
        <p:xfrm>
          <a:off x="112712" y="551482"/>
          <a:ext cx="8918600" cy="6228404"/>
        </p:xfrm>
        <a:graphic>
          <a:graphicData uri="http://schemas.openxmlformats.org/drawingml/2006/table">
            <a:tbl>
              <a:tblPr/>
              <a:tblGrid>
                <a:gridCol w="714323">
                  <a:extLst>
                    <a:ext uri="{9D8B030D-6E8A-4147-A177-3AD203B41FA5}">
                      <a16:colId xmlns:a16="http://schemas.microsoft.com/office/drawing/2014/main" xmlns="" val="20000"/>
                    </a:ext>
                  </a:extLst>
                </a:gridCol>
                <a:gridCol w="666702">
                  <a:extLst>
                    <a:ext uri="{9D8B030D-6E8A-4147-A177-3AD203B41FA5}">
                      <a16:colId xmlns:a16="http://schemas.microsoft.com/office/drawing/2014/main" xmlns="" val="20001"/>
                    </a:ext>
                  </a:extLst>
                </a:gridCol>
                <a:gridCol w="504789">
                  <a:extLst>
                    <a:ext uri="{9D8B030D-6E8A-4147-A177-3AD203B41FA5}">
                      <a16:colId xmlns:a16="http://schemas.microsoft.com/office/drawing/2014/main" xmlns="" val="20002"/>
                    </a:ext>
                  </a:extLst>
                </a:gridCol>
                <a:gridCol w="638129">
                  <a:extLst>
                    <a:ext uri="{9D8B030D-6E8A-4147-A177-3AD203B41FA5}">
                      <a16:colId xmlns:a16="http://schemas.microsoft.com/office/drawing/2014/main" xmlns="" val="20003"/>
                    </a:ext>
                  </a:extLst>
                </a:gridCol>
                <a:gridCol w="733372">
                  <a:extLst>
                    <a:ext uri="{9D8B030D-6E8A-4147-A177-3AD203B41FA5}">
                      <a16:colId xmlns:a16="http://schemas.microsoft.com/office/drawing/2014/main" xmlns="" val="20004"/>
                    </a:ext>
                  </a:extLst>
                </a:gridCol>
                <a:gridCol w="600032">
                  <a:extLst>
                    <a:ext uri="{9D8B030D-6E8A-4147-A177-3AD203B41FA5}">
                      <a16:colId xmlns:a16="http://schemas.microsoft.com/office/drawing/2014/main" xmlns="" val="20005"/>
                    </a:ext>
                  </a:extLst>
                </a:gridCol>
                <a:gridCol w="208280">
                  <a:extLst>
                    <a:ext uri="{9D8B030D-6E8A-4147-A177-3AD203B41FA5}">
                      <a16:colId xmlns:a16="http://schemas.microsoft.com/office/drawing/2014/main" xmlns="" val="20006"/>
                    </a:ext>
                  </a:extLst>
                </a:gridCol>
                <a:gridCol w="763215">
                  <a:extLst>
                    <a:ext uri="{9D8B030D-6E8A-4147-A177-3AD203B41FA5}">
                      <a16:colId xmlns:a16="http://schemas.microsoft.com/office/drawing/2014/main" xmlns="" val="20007"/>
                    </a:ext>
                  </a:extLst>
                </a:gridCol>
                <a:gridCol w="457168">
                  <a:extLst>
                    <a:ext uri="{9D8B030D-6E8A-4147-A177-3AD203B41FA5}">
                      <a16:colId xmlns:a16="http://schemas.microsoft.com/office/drawing/2014/main" xmlns="" val="20008"/>
                    </a:ext>
                  </a:extLst>
                </a:gridCol>
                <a:gridCol w="533362">
                  <a:extLst>
                    <a:ext uri="{9D8B030D-6E8A-4147-A177-3AD203B41FA5}">
                      <a16:colId xmlns:a16="http://schemas.microsoft.com/office/drawing/2014/main" xmlns="" val="20009"/>
                    </a:ext>
                  </a:extLst>
                </a:gridCol>
                <a:gridCol w="609557">
                  <a:extLst>
                    <a:ext uri="{9D8B030D-6E8A-4147-A177-3AD203B41FA5}">
                      <a16:colId xmlns:a16="http://schemas.microsoft.com/office/drawing/2014/main" xmlns="" val="20010"/>
                    </a:ext>
                  </a:extLst>
                </a:gridCol>
                <a:gridCol w="482883">
                  <a:extLst>
                    <a:ext uri="{9D8B030D-6E8A-4147-A177-3AD203B41FA5}">
                      <a16:colId xmlns:a16="http://schemas.microsoft.com/office/drawing/2014/main" xmlns="" val="20011"/>
                    </a:ext>
                  </a:extLst>
                </a:gridCol>
                <a:gridCol w="208280">
                  <a:extLst>
                    <a:ext uri="{9D8B030D-6E8A-4147-A177-3AD203B41FA5}">
                      <a16:colId xmlns:a16="http://schemas.microsoft.com/office/drawing/2014/main" xmlns="" val="20012"/>
                    </a:ext>
                  </a:extLst>
                </a:gridCol>
                <a:gridCol w="503201">
                  <a:extLst>
                    <a:ext uri="{9D8B030D-6E8A-4147-A177-3AD203B41FA5}">
                      <a16:colId xmlns:a16="http://schemas.microsoft.com/office/drawing/2014/main" xmlns="" val="20013"/>
                    </a:ext>
                  </a:extLst>
                </a:gridCol>
                <a:gridCol w="533362">
                  <a:extLst>
                    <a:ext uri="{9D8B030D-6E8A-4147-A177-3AD203B41FA5}">
                      <a16:colId xmlns:a16="http://schemas.microsoft.com/office/drawing/2014/main" xmlns="" val="20014"/>
                    </a:ext>
                  </a:extLst>
                </a:gridCol>
                <a:gridCol w="761945">
                  <a:extLst>
                    <a:ext uri="{9D8B030D-6E8A-4147-A177-3AD203B41FA5}">
                      <a16:colId xmlns:a16="http://schemas.microsoft.com/office/drawing/2014/main" xmlns="" val="20015"/>
                    </a:ext>
                  </a:extLst>
                </a:gridCol>
              </a:tblGrid>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Lodge</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Start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Init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Dimit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Reinst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Nopay</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Tr</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Abs</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Died</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Net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Final</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91</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516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99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114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5</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35</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107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20.7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160</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251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36</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4</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12</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825</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161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0</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1667</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526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0</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 </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15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541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1684</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199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0</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14 </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13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6.5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1847*</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336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3</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32</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24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7.1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360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1925*</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240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0</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 </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17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7.1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1927</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183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1 </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16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8.7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1944</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364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0 </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7</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37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10.2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401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1985</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180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38</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6</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41</a:t>
                      </a:r>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37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20.6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433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a:t>2,956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295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35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369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00000"/>
                        </a:lnSpc>
                      </a:pPr>
                      <a:endParaRPr lang="en-US" sz="1100" b="1" dirty="0"/>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13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endPar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b="1" dirty="0"/>
                        <a:t>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a:t>9.7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3,242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bl>
          </a:graphicData>
        </a:graphic>
      </p:graphicFrame>
      <p:sp>
        <p:nvSpPr>
          <p:cNvPr id="9475" name="Text Box 244">
            <a:extLst>
              <a:ext uri="{FF2B5EF4-FFF2-40B4-BE49-F238E27FC236}">
                <a16:creationId xmlns:a16="http://schemas.microsoft.com/office/drawing/2014/main" xmlns="" id="{77A3D48A-58F4-49B3-AA5C-A110974CA9D1}"/>
              </a:ext>
            </a:extLst>
          </p:cNvPr>
          <p:cNvSpPr txBox="1">
            <a:spLocks noChangeArrowheads="1"/>
          </p:cNvSpPr>
          <p:nvPr/>
        </p:nvSpPr>
        <p:spPr bwMode="auto">
          <a:xfrm>
            <a:off x="1208087" y="565770"/>
            <a:ext cx="18288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GAINS</a:t>
            </a:r>
          </a:p>
        </p:txBody>
      </p:sp>
      <p:sp>
        <p:nvSpPr>
          <p:cNvPr id="9476" name="Text Box 245">
            <a:extLst>
              <a:ext uri="{FF2B5EF4-FFF2-40B4-BE49-F238E27FC236}">
                <a16:creationId xmlns:a16="http://schemas.microsoft.com/office/drawing/2014/main" xmlns="" id="{29F2CE8C-2712-4E5D-97F7-F37502C2B9D5}"/>
              </a:ext>
            </a:extLst>
          </p:cNvPr>
          <p:cNvSpPr txBox="1">
            <a:spLocks noChangeArrowheads="1"/>
          </p:cNvSpPr>
          <p:nvPr/>
        </p:nvSpPr>
        <p:spPr bwMode="auto">
          <a:xfrm>
            <a:off x="4941887" y="565770"/>
            <a:ext cx="13716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LOSES</a:t>
            </a:r>
          </a:p>
        </p:txBody>
      </p:sp>
      <p:sp>
        <p:nvSpPr>
          <p:cNvPr id="9477" name="Text Box 246">
            <a:extLst>
              <a:ext uri="{FF2B5EF4-FFF2-40B4-BE49-F238E27FC236}">
                <a16:creationId xmlns:a16="http://schemas.microsoft.com/office/drawing/2014/main" xmlns="" id="{985234A4-7458-4B8D-BF41-9323CA4A46B2}"/>
              </a:ext>
            </a:extLst>
          </p:cNvPr>
          <p:cNvSpPr txBox="1">
            <a:spLocks noChangeArrowheads="1"/>
          </p:cNvSpPr>
          <p:nvPr/>
        </p:nvSpPr>
        <p:spPr bwMode="auto">
          <a:xfrm>
            <a:off x="7227887" y="565770"/>
            <a:ext cx="14478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CHANGE</a:t>
            </a:r>
          </a:p>
        </p:txBody>
      </p:sp>
      <p:sp>
        <p:nvSpPr>
          <p:cNvPr id="9478" name="Text Box 247">
            <a:extLst>
              <a:ext uri="{FF2B5EF4-FFF2-40B4-BE49-F238E27FC236}">
                <a16:creationId xmlns:a16="http://schemas.microsoft.com/office/drawing/2014/main" xmlns="" id="{C84F92CD-A453-42B4-B4BE-8FFFFE8C14D7}"/>
              </a:ext>
            </a:extLst>
          </p:cNvPr>
          <p:cNvSpPr txBox="1">
            <a:spLocks noChangeArrowheads="1"/>
          </p:cNvSpPr>
          <p:nvPr/>
        </p:nvSpPr>
        <p:spPr bwMode="auto">
          <a:xfrm>
            <a:off x="2259389" y="3875"/>
            <a:ext cx="46482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dirty="0"/>
              <a:t>East District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0C0D2F2-C1B4-438B-8EDC-76C72F1531FA}"/>
              </a:ext>
            </a:extLst>
          </p:cNvPr>
          <p:cNvSpPr/>
          <p:nvPr/>
        </p:nvSpPr>
        <p:spPr>
          <a:xfrm>
            <a:off x="7065963" y="619125"/>
            <a:ext cx="228600" cy="38258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aphicFrame>
        <p:nvGraphicFramePr>
          <p:cNvPr id="70923" name="Group 267">
            <a:extLst>
              <a:ext uri="{FF2B5EF4-FFF2-40B4-BE49-F238E27FC236}">
                <a16:creationId xmlns:a16="http://schemas.microsoft.com/office/drawing/2014/main" xmlns="" id="{08BADECD-C5EE-4BE8-A816-17242549E010}"/>
              </a:ext>
            </a:extLst>
          </p:cNvPr>
          <p:cNvGraphicFramePr>
            <a:graphicFrameLocks noGrp="1"/>
          </p:cNvGraphicFramePr>
          <p:nvPr>
            <p:ph/>
            <p:extLst>
              <p:ext uri="{D42A27DB-BD31-4B8C-83A1-F6EECF244321}">
                <p14:modId xmlns:p14="http://schemas.microsoft.com/office/powerpoint/2010/main" xmlns="" val="1188794840"/>
              </p:ext>
            </p:extLst>
          </p:nvPr>
        </p:nvGraphicFramePr>
        <p:xfrm>
          <a:off x="123825" y="609600"/>
          <a:ext cx="8929266" cy="6008171"/>
        </p:xfrm>
        <a:graphic>
          <a:graphicData uri="http://schemas.openxmlformats.org/drawingml/2006/table">
            <a:tbl>
              <a:tblPr/>
              <a:tblGrid>
                <a:gridCol w="752511">
                  <a:extLst>
                    <a:ext uri="{9D8B030D-6E8A-4147-A177-3AD203B41FA5}">
                      <a16:colId xmlns:a16="http://schemas.microsoft.com/office/drawing/2014/main" xmlns="" val="20000"/>
                    </a:ext>
                  </a:extLst>
                </a:gridCol>
                <a:gridCol w="636919">
                  <a:extLst>
                    <a:ext uri="{9D8B030D-6E8A-4147-A177-3AD203B41FA5}">
                      <a16:colId xmlns:a16="http://schemas.microsoft.com/office/drawing/2014/main" xmlns="" val="20001"/>
                    </a:ext>
                  </a:extLst>
                </a:gridCol>
                <a:gridCol w="503372">
                  <a:extLst>
                    <a:ext uri="{9D8B030D-6E8A-4147-A177-3AD203B41FA5}">
                      <a16:colId xmlns:a16="http://schemas.microsoft.com/office/drawing/2014/main" xmlns="" val="20002"/>
                    </a:ext>
                  </a:extLst>
                </a:gridCol>
                <a:gridCol w="670713">
                  <a:extLst>
                    <a:ext uri="{9D8B030D-6E8A-4147-A177-3AD203B41FA5}">
                      <a16:colId xmlns:a16="http://schemas.microsoft.com/office/drawing/2014/main" xmlns="" val="20003"/>
                    </a:ext>
                  </a:extLst>
                </a:gridCol>
                <a:gridCol w="788083">
                  <a:extLst>
                    <a:ext uri="{9D8B030D-6E8A-4147-A177-3AD203B41FA5}">
                      <a16:colId xmlns:a16="http://schemas.microsoft.com/office/drawing/2014/main" xmlns="" val="20004"/>
                    </a:ext>
                  </a:extLst>
                </a:gridCol>
                <a:gridCol w="507207">
                  <a:extLst>
                    <a:ext uri="{9D8B030D-6E8A-4147-A177-3AD203B41FA5}">
                      <a16:colId xmlns:a16="http://schemas.microsoft.com/office/drawing/2014/main" xmlns="" val="20005"/>
                    </a:ext>
                  </a:extLst>
                </a:gridCol>
                <a:gridCol w="219399">
                  <a:extLst>
                    <a:ext uri="{9D8B030D-6E8A-4147-A177-3AD203B41FA5}">
                      <a16:colId xmlns:a16="http://schemas.microsoft.com/office/drawing/2014/main" xmlns="" val="20006"/>
                    </a:ext>
                  </a:extLst>
                </a:gridCol>
                <a:gridCol w="780241">
                  <a:extLst>
                    <a:ext uri="{9D8B030D-6E8A-4147-A177-3AD203B41FA5}">
                      <a16:colId xmlns:a16="http://schemas.microsoft.com/office/drawing/2014/main" xmlns="" val="20007"/>
                    </a:ext>
                  </a:extLst>
                </a:gridCol>
                <a:gridCol w="386380">
                  <a:extLst>
                    <a:ext uri="{9D8B030D-6E8A-4147-A177-3AD203B41FA5}">
                      <a16:colId xmlns:a16="http://schemas.microsoft.com/office/drawing/2014/main" xmlns="" val="20008"/>
                    </a:ext>
                  </a:extLst>
                </a:gridCol>
                <a:gridCol w="576834">
                  <a:extLst>
                    <a:ext uri="{9D8B030D-6E8A-4147-A177-3AD203B41FA5}">
                      <a16:colId xmlns:a16="http://schemas.microsoft.com/office/drawing/2014/main" xmlns="" val="20009"/>
                    </a:ext>
                  </a:extLst>
                </a:gridCol>
                <a:gridCol w="642144">
                  <a:extLst>
                    <a:ext uri="{9D8B030D-6E8A-4147-A177-3AD203B41FA5}">
                      <a16:colId xmlns:a16="http://schemas.microsoft.com/office/drawing/2014/main" xmlns="" val="20010"/>
                    </a:ext>
                  </a:extLst>
                </a:gridCol>
                <a:gridCol w="481606">
                  <a:extLst>
                    <a:ext uri="{9D8B030D-6E8A-4147-A177-3AD203B41FA5}">
                      <a16:colId xmlns:a16="http://schemas.microsoft.com/office/drawing/2014/main" xmlns="" val="20011"/>
                    </a:ext>
                  </a:extLst>
                </a:gridCol>
                <a:gridCol w="240803">
                  <a:extLst>
                    <a:ext uri="{9D8B030D-6E8A-4147-A177-3AD203B41FA5}">
                      <a16:colId xmlns:a16="http://schemas.microsoft.com/office/drawing/2014/main" xmlns="" val="20012"/>
                    </a:ext>
                  </a:extLst>
                </a:gridCol>
                <a:gridCol w="561874">
                  <a:extLst>
                    <a:ext uri="{9D8B030D-6E8A-4147-A177-3AD203B41FA5}">
                      <a16:colId xmlns:a16="http://schemas.microsoft.com/office/drawing/2014/main" xmlns="" val="20013"/>
                    </a:ext>
                  </a:extLst>
                </a:gridCol>
                <a:gridCol w="481606">
                  <a:extLst>
                    <a:ext uri="{9D8B030D-6E8A-4147-A177-3AD203B41FA5}">
                      <a16:colId xmlns:a16="http://schemas.microsoft.com/office/drawing/2014/main" xmlns="" val="20014"/>
                    </a:ext>
                  </a:extLst>
                </a:gridCol>
                <a:gridCol w="699574">
                  <a:extLst>
                    <a:ext uri="{9D8B030D-6E8A-4147-A177-3AD203B41FA5}">
                      <a16:colId xmlns:a16="http://schemas.microsoft.com/office/drawing/2014/main" xmlns="" val="20015"/>
                    </a:ext>
                  </a:extLst>
                </a:gridCol>
              </a:tblGrid>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Lodge</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Start</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Init</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Dimit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Reinst</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Nopay</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Tr</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Abs</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Died</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Net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Final</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72</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485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14</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44</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686</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451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3</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0</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8</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12</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21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1792</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345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20</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5.8</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365</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1827</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296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5</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305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1990</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324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8</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dirty="0"/>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2206</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241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24</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35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14.5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276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2473</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272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18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6.6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2547</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136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33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20</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8</a:t>
                      </a:r>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4.4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2751</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391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21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29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6</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9</a:t>
                      </a:r>
                    </a:p>
                  </a:txBody>
                  <a:tcPr marL="91447" marR="91447"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a:t>12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a:t>3.1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403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462167">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a:t>2,941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206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279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48</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10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b="1"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100" b="1" dirty="0"/>
                        <a:t>157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b="1" dirty="0"/>
                        <a:t>3,093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bl>
          </a:graphicData>
        </a:graphic>
      </p:graphicFrame>
      <p:sp>
        <p:nvSpPr>
          <p:cNvPr id="10483" name="Text Box 259">
            <a:extLst>
              <a:ext uri="{FF2B5EF4-FFF2-40B4-BE49-F238E27FC236}">
                <a16:creationId xmlns:a16="http://schemas.microsoft.com/office/drawing/2014/main" xmlns="" id="{A3443FB9-C77B-477C-A224-A0F050CFCD8A}"/>
              </a:ext>
            </a:extLst>
          </p:cNvPr>
          <p:cNvSpPr txBox="1">
            <a:spLocks noChangeArrowheads="1"/>
          </p:cNvSpPr>
          <p:nvPr/>
        </p:nvSpPr>
        <p:spPr bwMode="auto">
          <a:xfrm>
            <a:off x="1219200" y="623888"/>
            <a:ext cx="18288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GAINS</a:t>
            </a:r>
          </a:p>
        </p:txBody>
      </p:sp>
      <p:sp>
        <p:nvSpPr>
          <p:cNvPr id="10484" name="Text Box 260">
            <a:extLst>
              <a:ext uri="{FF2B5EF4-FFF2-40B4-BE49-F238E27FC236}">
                <a16:creationId xmlns:a16="http://schemas.microsoft.com/office/drawing/2014/main" xmlns="" id="{C1E50E49-E3A7-4BAD-83EE-23473474F88E}"/>
              </a:ext>
            </a:extLst>
          </p:cNvPr>
          <p:cNvSpPr txBox="1">
            <a:spLocks noChangeArrowheads="1"/>
          </p:cNvSpPr>
          <p:nvPr/>
        </p:nvSpPr>
        <p:spPr bwMode="auto">
          <a:xfrm>
            <a:off x="4953000" y="623888"/>
            <a:ext cx="14478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LOSES</a:t>
            </a:r>
          </a:p>
        </p:txBody>
      </p:sp>
      <p:sp>
        <p:nvSpPr>
          <p:cNvPr id="10485" name="Text Box 261">
            <a:extLst>
              <a:ext uri="{FF2B5EF4-FFF2-40B4-BE49-F238E27FC236}">
                <a16:creationId xmlns:a16="http://schemas.microsoft.com/office/drawing/2014/main" xmlns="" id="{560554AF-0FD7-462E-83CA-072096153939}"/>
              </a:ext>
            </a:extLst>
          </p:cNvPr>
          <p:cNvSpPr txBox="1">
            <a:spLocks noChangeArrowheads="1"/>
          </p:cNvSpPr>
          <p:nvPr/>
        </p:nvSpPr>
        <p:spPr bwMode="auto">
          <a:xfrm>
            <a:off x="7499888" y="652005"/>
            <a:ext cx="1295400" cy="3683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dirty="0"/>
              <a:t>CHANGE</a:t>
            </a:r>
          </a:p>
        </p:txBody>
      </p:sp>
      <p:sp>
        <p:nvSpPr>
          <p:cNvPr id="10486" name="Text Box 262">
            <a:extLst>
              <a:ext uri="{FF2B5EF4-FFF2-40B4-BE49-F238E27FC236}">
                <a16:creationId xmlns:a16="http://schemas.microsoft.com/office/drawing/2014/main" xmlns="" id="{2B427932-BBDF-4ADA-8D5F-F6A3E296D7CE}"/>
              </a:ext>
            </a:extLst>
          </p:cNvPr>
          <p:cNvSpPr txBox="1">
            <a:spLocks noChangeArrowheads="1"/>
          </p:cNvSpPr>
          <p:nvPr/>
        </p:nvSpPr>
        <p:spPr bwMode="auto">
          <a:xfrm>
            <a:off x="2286000" y="76200"/>
            <a:ext cx="46482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Middle District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851" name="Group 267">
            <a:extLst>
              <a:ext uri="{FF2B5EF4-FFF2-40B4-BE49-F238E27FC236}">
                <a16:creationId xmlns:a16="http://schemas.microsoft.com/office/drawing/2014/main" xmlns="" id="{776D5BC2-F1DD-4A0F-8022-3325148C386E}"/>
              </a:ext>
            </a:extLst>
          </p:cNvPr>
          <p:cNvGraphicFramePr>
            <a:graphicFrameLocks noGrp="1"/>
          </p:cNvGraphicFramePr>
          <p:nvPr>
            <p:ph/>
            <p:extLst>
              <p:ext uri="{D42A27DB-BD31-4B8C-83A1-F6EECF244321}">
                <p14:modId xmlns:p14="http://schemas.microsoft.com/office/powerpoint/2010/main" xmlns="" val="2008579733"/>
              </p:ext>
            </p:extLst>
          </p:nvPr>
        </p:nvGraphicFramePr>
        <p:xfrm>
          <a:off x="123825" y="609600"/>
          <a:ext cx="8926515" cy="6019804"/>
        </p:xfrm>
        <a:graphic>
          <a:graphicData uri="http://schemas.openxmlformats.org/drawingml/2006/table">
            <a:tbl>
              <a:tblPr/>
              <a:tblGrid>
                <a:gridCol w="714961">
                  <a:extLst>
                    <a:ext uri="{9D8B030D-6E8A-4147-A177-3AD203B41FA5}">
                      <a16:colId xmlns:a16="http://schemas.microsoft.com/office/drawing/2014/main" xmlns="" val="20000"/>
                    </a:ext>
                  </a:extLst>
                </a:gridCol>
                <a:gridCol w="667296">
                  <a:extLst>
                    <a:ext uri="{9D8B030D-6E8A-4147-A177-3AD203B41FA5}">
                      <a16:colId xmlns:a16="http://schemas.microsoft.com/office/drawing/2014/main" xmlns="" val="20001"/>
                    </a:ext>
                  </a:extLst>
                </a:gridCol>
                <a:gridCol w="505239">
                  <a:extLst>
                    <a:ext uri="{9D8B030D-6E8A-4147-A177-3AD203B41FA5}">
                      <a16:colId xmlns:a16="http://schemas.microsoft.com/office/drawing/2014/main" xmlns="" val="20002"/>
                    </a:ext>
                  </a:extLst>
                </a:gridCol>
                <a:gridCol w="638698">
                  <a:extLst>
                    <a:ext uri="{9D8B030D-6E8A-4147-A177-3AD203B41FA5}">
                      <a16:colId xmlns:a16="http://schemas.microsoft.com/office/drawing/2014/main" xmlns="" val="20003"/>
                    </a:ext>
                  </a:extLst>
                </a:gridCol>
                <a:gridCol w="734025">
                  <a:extLst>
                    <a:ext uri="{9D8B030D-6E8A-4147-A177-3AD203B41FA5}">
                      <a16:colId xmlns:a16="http://schemas.microsoft.com/office/drawing/2014/main" xmlns="" val="20004"/>
                    </a:ext>
                  </a:extLst>
                </a:gridCol>
                <a:gridCol w="600566">
                  <a:extLst>
                    <a:ext uri="{9D8B030D-6E8A-4147-A177-3AD203B41FA5}">
                      <a16:colId xmlns:a16="http://schemas.microsoft.com/office/drawing/2014/main" xmlns="" val="20005"/>
                    </a:ext>
                  </a:extLst>
                </a:gridCol>
                <a:gridCol w="208451">
                  <a:extLst>
                    <a:ext uri="{9D8B030D-6E8A-4147-A177-3AD203B41FA5}">
                      <a16:colId xmlns:a16="http://schemas.microsoft.com/office/drawing/2014/main" xmlns="" val="20006"/>
                    </a:ext>
                  </a:extLst>
                </a:gridCol>
                <a:gridCol w="761035">
                  <a:extLst>
                    <a:ext uri="{9D8B030D-6E8A-4147-A177-3AD203B41FA5}">
                      <a16:colId xmlns:a16="http://schemas.microsoft.com/office/drawing/2014/main" xmlns="" val="20007"/>
                    </a:ext>
                  </a:extLst>
                </a:gridCol>
                <a:gridCol w="409910">
                  <a:extLst>
                    <a:ext uri="{9D8B030D-6E8A-4147-A177-3AD203B41FA5}">
                      <a16:colId xmlns:a16="http://schemas.microsoft.com/office/drawing/2014/main" xmlns="" val="20008"/>
                    </a:ext>
                  </a:extLst>
                </a:gridCol>
                <a:gridCol w="533836">
                  <a:extLst>
                    <a:ext uri="{9D8B030D-6E8A-4147-A177-3AD203B41FA5}">
                      <a16:colId xmlns:a16="http://schemas.microsoft.com/office/drawing/2014/main" xmlns="" val="20009"/>
                    </a:ext>
                  </a:extLst>
                </a:gridCol>
                <a:gridCol w="610099">
                  <a:extLst>
                    <a:ext uri="{9D8B030D-6E8A-4147-A177-3AD203B41FA5}">
                      <a16:colId xmlns:a16="http://schemas.microsoft.com/office/drawing/2014/main" xmlns="" val="20010"/>
                    </a:ext>
                  </a:extLst>
                </a:gridCol>
                <a:gridCol w="533836">
                  <a:extLst>
                    <a:ext uri="{9D8B030D-6E8A-4147-A177-3AD203B41FA5}">
                      <a16:colId xmlns:a16="http://schemas.microsoft.com/office/drawing/2014/main" xmlns="" val="20011"/>
                    </a:ext>
                  </a:extLst>
                </a:gridCol>
                <a:gridCol w="208280">
                  <a:extLst>
                    <a:ext uri="{9D8B030D-6E8A-4147-A177-3AD203B41FA5}">
                      <a16:colId xmlns:a16="http://schemas.microsoft.com/office/drawing/2014/main" xmlns="" val="20012"/>
                    </a:ext>
                  </a:extLst>
                </a:gridCol>
                <a:gridCol w="503823">
                  <a:extLst>
                    <a:ext uri="{9D8B030D-6E8A-4147-A177-3AD203B41FA5}">
                      <a16:colId xmlns:a16="http://schemas.microsoft.com/office/drawing/2014/main" xmlns="" val="20013"/>
                    </a:ext>
                  </a:extLst>
                </a:gridCol>
                <a:gridCol w="533836">
                  <a:extLst>
                    <a:ext uri="{9D8B030D-6E8A-4147-A177-3AD203B41FA5}">
                      <a16:colId xmlns:a16="http://schemas.microsoft.com/office/drawing/2014/main" xmlns="" val="20014"/>
                    </a:ext>
                  </a:extLst>
                </a:gridCol>
                <a:gridCol w="762624">
                  <a:extLst>
                    <a:ext uri="{9D8B030D-6E8A-4147-A177-3AD203B41FA5}">
                      <a16:colId xmlns:a16="http://schemas.microsoft.com/office/drawing/2014/main" xmlns="" val="20015"/>
                    </a:ext>
                  </a:extLst>
                </a:gridCol>
              </a:tblGrid>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Lodge</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Start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Init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Dimit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Reinst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Nopay</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Tr</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Abs</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Died</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Net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Final</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192</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188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39" marR="91439" marT="45722" marB="457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a:t>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4.3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196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82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816</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154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27</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82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1279</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429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51</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dirty="0"/>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450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2152</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146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25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39" marR="91439" marT="45722" marB="457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39" marR="91439" marT="45722" marB="457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dirty="0"/>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2156</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273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dirty="0"/>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283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2289</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244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4</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dirty="0"/>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2373</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258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a:t>19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7.4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277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482388">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2459</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155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39" marR="91439" marT="45722" marB="457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39" marR="91439" marT="45722" marB="457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dirty="0"/>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2641</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203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100" dirty="0"/>
                    </a:p>
                  </a:txBody>
                  <a:tcPr marL="91439" marR="91439" marT="45722" marB="457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15</a:t>
                      </a:r>
                    </a:p>
                  </a:txBody>
                  <a:tcPr marL="91439" marR="91439" marT="45722" marB="4572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100" dirty="0"/>
                        <a:t>10</a:t>
                      </a:r>
                    </a:p>
                  </a:txBody>
                  <a:tcPr marL="91439" marR="91439" marT="45722" marB="457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dirty="0"/>
                        <a:t>206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457264">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a:t>2,050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153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202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16</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endParaRPr lang="en-US" sz="11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r"/>
                      <a:r>
                        <a:rPr lang="en-US" sz="1100" b="1" dirty="0"/>
                        <a:t>152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a:r>
                        <a:rPr lang="en-US" sz="1100" b="1" dirty="0"/>
                        <a:t>2,205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bl>
          </a:graphicData>
        </a:graphic>
      </p:graphicFrame>
      <p:sp>
        <p:nvSpPr>
          <p:cNvPr id="11523" name="Text Box 259">
            <a:extLst>
              <a:ext uri="{FF2B5EF4-FFF2-40B4-BE49-F238E27FC236}">
                <a16:creationId xmlns:a16="http://schemas.microsoft.com/office/drawing/2014/main" xmlns="" id="{ADEC6C5D-E735-496E-BA55-AF1A905C1545}"/>
              </a:ext>
            </a:extLst>
          </p:cNvPr>
          <p:cNvSpPr txBox="1">
            <a:spLocks noChangeArrowheads="1"/>
          </p:cNvSpPr>
          <p:nvPr/>
        </p:nvSpPr>
        <p:spPr bwMode="auto">
          <a:xfrm>
            <a:off x="1219200" y="623888"/>
            <a:ext cx="18288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GAINS</a:t>
            </a:r>
          </a:p>
        </p:txBody>
      </p:sp>
      <p:sp>
        <p:nvSpPr>
          <p:cNvPr id="11524" name="Text Box 260">
            <a:extLst>
              <a:ext uri="{FF2B5EF4-FFF2-40B4-BE49-F238E27FC236}">
                <a16:creationId xmlns:a16="http://schemas.microsoft.com/office/drawing/2014/main" xmlns="" id="{C87EB569-E345-4B79-AA4D-2288553A6045}"/>
              </a:ext>
            </a:extLst>
          </p:cNvPr>
          <p:cNvSpPr txBox="1">
            <a:spLocks noChangeArrowheads="1"/>
          </p:cNvSpPr>
          <p:nvPr/>
        </p:nvSpPr>
        <p:spPr bwMode="auto">
          <a:xfrm>
            <a:off x="4572000" y="623888"/>
            <a:ext cx="18288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LOSES</a:t>
            </a:r>
          </a:p>
        </p:txBody>
      </p:sp>
      <p:sp>
        <p:nvSpPr>
          <p:cNvPr id="11525" name="Text Box 261">
            <a:extLst>
              <a:ext uri="{FF2B5EF4-FFF2-40B4-BE49-F238E27FC236}">
                <a16:creationId xmlns:a16="http://schemas.microsoft.com/office/drawing/2014/main" xmlns="" id="{3C2ECF56-3871-4984-8F91-F824BDDE2AF8}"/>
              </a:ext>
            </a:extLst>
          </p:cNvPr>
          <p:cNvSpPr txBox="1">
            <a:spLocks noChangeArrowheads="1"/>
          </p:cNvSpPr>
          <p:nvPr/>
        </p:nvSpPr>
        <p:spPr bwMode="auto">
          <a:xfrm>
            <a:off x="7239000" y="623888"/>
            <a:ext cx="14478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CHANGE</a:t>
            </a:r>
          </a:p>
        </p:txBody>
      </p:sp>
      <p:sp>
        <p:nvSpPr>
          <p:cNvPr id="11526" name="Text Box 262">
            <a:extLst>
              <a:ext uri="{FF2B5EF4-FFF2-40B4-BE49-F238E27FC236}">
                <a16:creationId xmlns:a16="http://schemas.microsoft.com/office/drawing/2014/main" xmlns="" id="{966652E6-8B04-4E1E-9F6B-CD1DE4E423B7}"/>
              </a:ext>
            </a:extLst>
          </p:cNvPr>
          <p:cNvSpPr txBox="1">
            <a:spLocks noChangeArrowheads="1"/>
          </p:cNvSpPr>
          <p:nvPr/>
        </p:nvSpPr>
        <p:spPr bwMode="auto">
          <a:xfrm>
            <a:off x="2286000" y="76200"/>
            <a:ext cx="46482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West District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920" name="Group 288">
            <a:extLst>
              <a:ext uri="{FF2B5EF4-FFF2-40B4-BE49-F238E27FC236}">
                <a16:creationId xmlns:a16="http://schemas.microsoft.com/office/drawing/2014/main" xmlns="" id="{6FE6FF03-B4C8-49DC-83E4-A87F0655C770}"/>
              </a:ext>
            </a:extLst>
          </p:cNvPr>
          <p:cNvGraphicFramePr>
            <a:graphicFrameLocks noGrp="1"/>
          </p:cNvGraphicFramePr>
          <p:nvPr>
            <p:ph/>
            <p:extLst>
              <p:ext uri="{D42A27DB-BD31-4B8C-83A1-F6EECF244321}">
                <p14:modId xmlns:p14="http://schemas.microsoft.com/office/powerpoint/2010/main" xmlns="" val="1976771732"/>
              </p:ext>
            </p:extLst>
          </p:nvPr>
        </p:nvGraphicFramePr>
        <p:xfrm>
          <a:off x="0" y="1600200"/>
          <a:ext cx="9107894" cy="4467225"/>
        </p:xfrm>
        <a:graphic>
          <a:graphicData uri="http://schemas.openxmlformats.org/drawingml/2006/table">
            <a:tbl>
              <a:tblPr/>
              <a:tblGrid>
                <a:gridCol w="895287">
                  <a:extLst>
                    <a:ext uri="{9D8B030D-6E8A-4147-A177-3AD203B41FA5}">
                      <a16:colId xmlns:a16="http://schemas.microsoft.com/office/drawing/2014/main" xmlns="" val="20000"/>
                    </a:ext>
                  </a:extLst>
                </a:gridCol>
                <a:gridCol w="674993">
                  <a:extLst>
                    <a:ext uri="{9D8B030D-6E8A-4147-A177-3AD203B41FA5}">
                      <a16:colId xmlns:a16="http://schemas.microsoft.com/office/drawing/2014/main" xmlns="" val="20001"/>
                    </a:ext>
                  </a:extLst>
                </a:gridCol>
                <a:gridCol w="504790">
                  <a:extLst>
                    <a:ext uri="{9D8B030D-6E8A-4147-A177-3AD203B41FA5}">
                      <a16:colId xmlns:a16="http://schemas.microsoft.com/office/drawing/2014/main" xmlns="" val="20002"/>
                    </a:ext>
                  </a:extLst>
                </a:gridCol>
                <a:gridCol w="638131">
                  <a:extLst>
                    <a:ext uri="{9D8B030D-6E8A-4147-A177-3AD203B41FA5}">
                      <a16:colId xmlns:a16="http://schemas.microsoft.com/office/drawing/2014/main" xmlns="" val="20003"/>
                    </a:ext>
                  </a:extLst>
                </a:gridCol>
                <a:gridCol w="733374">
                  <a:extLst>
                    <a:ext uri="{9D8B030D-6E8A-4147-A177-3AD203B41FA5}">
                      <a16:colId xmlns:a16="http://schemas.microsoft.com/office/drawing/2014/main" xmlns="" val="20004"/>
                    </a:ext>
                  </a:extLst>
                </a:gridCol>
                <a:gridCol w="600033">
                  <a:extLst>
                    <a:ext uri="{9D8B030D-6E8A-4147-A177-3AD203B41FA5}">
                      <a16:colId xmlns:a16="http://schemas.microsoft.com/office/drawing/2014/main" xmlns="" val="20005"/>
                    </a:ext>
                  </a:extLst>
                </a:gridCol>
                <a:gridCol w="208294">
                  <a:extLst>
                    <a:ext uri="{9D8B030D-6E8A-4147-A177-3AD203B41FA5}">
                      <a16:colId xmlns:a16="http://schemas.microsoft.com/office/drawing/2014/main" xmlns="" val="20006"/>
                    </a:ext>
                  </a:extLst>
                </a:gridCol>
                <a:gridCol w="760358">
                  <a:extLst>
                    <a:ext uri="{9D8B030D-6E8A-4147-A177-3AD203B41FA5}">
                      <a16:colId xmlns:a16="http://schemas.microsoft.com/office/drawing/2014/main" xmlns="" val="20007"/>
                    </a:ext>
                  </a:extLst>
                </a:gridCol>
                <a:gridCol w="409546">
                  <a:extLst>
                    <a:ext uri="{9D8B030D-6E8A-4147-A177-3AD203B41FA5}">
                      <a16:colId xmlns:a16="http://schemas.microsoft.com/office/drawing/2014/main" xmlns="" val="20008"/>
                    </a:ext>
                  </a:extLst>
                </a:gridCol>
                <a:gridCol w="533363">
                  <a:extLst>
                    <a:ext uri="{9D8B030D-6E8A-4147-A177-3AD203B41FA5}">
                      <a16:colId xmlns:a16="http://schemas.microsoft.com/office/drawing/2014/main" xmlns="" val="20009"/>
                    </a:ext>
                  </a:extLst>
                </a:gridCol>
                <a:gridCol w="575184">
                  <a:extLst>
                    <a:ext uri="{9D8B030D-6E8A-4147-A177-3AD203B41FA5}">
                      <a16:colId xmlns:a16="http://schemas.microsoft.com/office/drawing/2014/main" xmlns="" val="20010"/>
                    </a:ext>
                  </a:extLst>
                </a:gridCol>
                <a:gridCol w="567736">
                  <a:extLst>
                    <a:ext uri="{9D8B030D-6E8A-4147-A177-3AD203B41FA5}">
                      <a16:colId xmlns:a16="http://schemas.microsoft.com/office/drawing/2014/main" xmlns="" val="20011"/>
                    </a:ext>
                  </a:extLst>
                </a:gridCol>
                <a:gridCol w="208294">
                  <a:extLst>
                    <a:ext uri="{9D8B030D-6E8A-4147-A177-3AD203B41FA5}">
                      <a16:colId xmlns:a16="http://schemas.microsoft.com/office/drawing/2014/main" xmlns="" val="20012"/>
                    </a:ext>
                  </a:extLst>
                </a:gridCol>
                <a:gridCol w="503202">
                  <a:extLst>
                    <a:ext uri="{9D8B030D-6E8A-4147-A177-3AD203B41FA5}">
                      <a16:colId xmlns:a16="http://schemas.microsoft.com/office/drawing/2014/main" xmlns="" val="20013"/>
                    </a:ext>
                  </a:extLst>
                </a:gridCol>
                <a:gridCol w="533363">
                  <a:extLst>
                    <a:ext uri="{9D8B030D-6E8A-4147-A177-3AD203B41FA5}">
                      <a16:colId xmlns:a16="http://schemas.microsoft.com/office/drawing/2014/main" xmlns="" val="20014"/>
                    </a:ext>
                  </a:extLst>
                </a:gridCol>
                <a:gridCol w="761946">
                  <a:extLst>
                    <a:ext uri="{9D8B030D-6E8A-4147-A177-3AD203B41FA5}">
                      <a16:colId xmlns:a16="http://schemas.microsoft.com/office/drawing/2014/main" xmlns="" val="20015"/>
                    </a:ext>
                  </a:extLst>
                </a:gridCol>
              </a:tblGrid>
              <a:tr h="6381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6381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District</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Start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Init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Dimit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Reinst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Nopay</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Tr</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Abs</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Died</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Net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Final</a:t>
                      </a:r>
                      <a:endPar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6381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a:t>2,956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00000"/>
                        </a:lnSpc>
                      </a:pPr>
                      <a:endParaRPr lang="en-US" sz="1400" b="1" dirty="0"/>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400" b="1" dirty="0"/>
                        <a:t>288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9.7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3,244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6381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a:t>2,941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48</a:t>
                      </a:r>
                    </a:p>
                  </a:txBody>
                  <a:tcPr marL="91447" marR="91447"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400" b="1" dirty="0"/>
                    </a:p>
                  </a:txBody>
                  <a:tcPr marL="91447" marR="91447"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400" b="1" dirty="0"/>
                        <a:t>157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3,098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6381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a:t>2,050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16</a:t>
                      </a:r>
                    </a:p>
                  </a:txBody>
                  <a:tcPr marL="91439" marR="91439"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endParaRPr 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400" b="1" dirty="0"/>
                        <a:t>152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2,202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6381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L="91434" marR="914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6381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a:t>7,947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654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850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ct val="100000"/>
                        </a:lnSpc>
                      </a:pPr>
                      <a:endParaRPr lang="en-US" sz="1400" b="1" dirty="0"/>
                    </a:p>
                  </a:txBody>
                  <a:tcPr marL="91434" marR="914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400" b="1" dirty="0"/>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119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253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2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4" marR="914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a:txBody>
                    <a:bodyPr/>
                    <a:lstStyle/>
                    <a:p>
                      <a:pPr algn="ctr"/>
                      <a:r>
                        <a:rPr lang="en-US" sz="1400" b="1" dirty="0"/>
                        <a:t>597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7.5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US" sz="1400" b="1" dirty="0"/>
                        <a:t>8,544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bl>
          </a:graphicData>
        </a:graphic>
      </p:graphicFrame>
      <p:sp>
        <p:nvSpPr>
          <p:cNvPr id="12428" name="Text Box 259">
            <a:extLst>
              <a:ext uri="{FF2B5EF4-FFF2-40B4-BE49-F238E27FC236}">
                <a16:creationId xmlns:a16="http://schemas.microsoft.com/office/drawing/2014/main" xmlns="" id="{E3FC7387-61F1-4911-876C-388C0414C102}"/>
              </a:ext>
            </a:extLst>
          </p:cNvPr>
          <p:cNvSpPr txBox="1">
            <a:spLocks noChangeArrowheads="1"/>
          </p:cNvSpPr>
          <p:nvPr/>
        </p:nvSpPr>
        <p:spPr bwMode="auto">
          <a:xfrm>
            <a:off x="1190625" y="1752600"/>
            <a:ext cx="18288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GAINS</a:t>
            </a:r>
          </a:p>
        </p:txBody>
      </p:sp>
      <p:sp>
        <p:nvSpPr>
          <p:cNvPr id="12429" name="Text Box 260">
            <a:extLst>
              <a:ext uri="{FF2B5EF4-FFF2-40B4-BE49-F238E27FC236}">
                <a16:creationId xmlns:a16="http://schemas.microsoft.com/office/drawing/2014/main" xmlns="" id="{DC000372-E85D-4D5D-A0B0-AE7801DF14CE}"/>
              </a:ext>
            </a:extLst>
          </p:cNvPr>
          <p:cNvSpPr txBox="1">
            <a:spLocks noChangeArrowheads="1"/>
          </p:cNvSpPr>
          <p:nvPr/>
        </p:nvSpPr>
        <p:spPr bwMode="auto">
          <a:xfrm>
            <a:off x="5076825" y="1752600"/>
            <a:ext cx="13716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LOSES</a:t>
            </a:r>
          </a:p>
        </p:txBody>
      </p:sp>
      <p:sp>
        <p:nvSpPr>
          <p:cNvPr id="12430" name="Text Box 261">
            <a:extLst>
              <a:ext uri="{FF2B5EF4-FFF2-40B4-BE49-F238E27FC236}">
                <a16:creationId xmlns:a16="http://schemas.microsoft.com/office/drawing/2014/main" xmlns="" id="{4C67C54B-5D05-4468-8EE5-C7EBC1E78343}"/>
              </a:ext>
            </a:extLst>
          </p:cNvPr>
          <p:cNvSpPr txBox="1">
            <a:spLocks noChangeArrowheads="1"/>
          </p:cNvSpPr>
          <p:nvPr/>
        </p:nvSpPr>
        <p:spPr bwMode="auto">
          <a:xfrm>
            <a:off x="7467600" y="1752600"/>
            <a:ext cx="14478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CHANGE</a:t>
            </a:r>
          </a:p>
        </p:txBody>
      </p:sp>
      <p:sp>
        <p:nvSpPr>
          <p:cNvPr id="12431" name="Text Box 262">
            <a:extLst>
              <a:ext uri="{FF2B5EF4-FFF2-40B4-BE49-F238E27FC236}">
                <a16:creationId xmlns:a16="http://schemas.microsoft.com/office/drawing/2014/main" xmlns="" id="{31814CC7-06A0-4D52-A793-D5E7135EC82E}"/>
              </a:ext>
            </a:extLst>
          </p:cNvPr>
          <p:cNvSpPr txBox="1">
            <a:spLocks noChangeArrowheads="1"/>
          </p:cNvSpPr>
          <p:nvPr/>
        </p:nvSpPr>
        <p:spPr bwMode="auto">
          <a:xfrm>
            <a:off x="2286000" y="395288"/>
            <a:ext cx="46482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State Totals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711" name="Group 175">
            <a:extLst>
              <a:ext uri="{FF2B5EF4-FFF2-40B4-BE49-F238E27FC236}">
                <a16:creationId xmlns:a16="http://schemas.microsoft.com/office/drawing/2014/main" xmlns="" id="{30740F62-6FEE-4A9B-B848-0E7B2D6D830B}"/>
              </a:ext>
            </a:extLst>
          </p:cNvPr>
          <p:cNvGraphicFramePr>
            <a:graphicFrameLocks noGrp="1"/>
          </p:cNvGraphicFramePr>
          <p:nvPr>
            <p:ph/>
            <p:extLst>
              <p:ext uri="{D42A27DB-BD31-4B8C-83A1-F6EECF244321}">
                <p14:modId xmlns:p14="http://schemas.microsoft.com/office/powerpoint/2010/main" xmlns="" val="3497663754"/>
              </p:ext>
            </p:extLst>
          </p:nvPr>
        </p:nvGraphicFramePr>
        <p:xfrm>
          <a:off x="457200" y="1190625"/>
          <a:ext cx="8229600" cy="4429126"/>
        </p:xfrm>
        <a:graphic>
          <a:graphicData uri="http://schemas.openxmlformats.org/drawingml/2006/table">
            <a:tbl>
              <a:tblPr/>
              <a:tblGrid>
                <a:gridCol w="1301750">
                  <a:extLst>
                    <a:ext uri="{9D8B030D-6E8A-4147-A177-3AD203B41FA5}">
                      <a16:colId xmlns:a16="http://schemas.microsoft.com/office/drawing/2014/main" xmlns="" val="20000"/>
                    </a:ext>
                  </a:extLst>
                </a:gridCol>
                <a:gridCol w="1109663">
                  <a:extLst>
                    <a:ext uri="{9D8B030D-6E8A-4147-A177-3AD203B41FA5}">
                      <a16:colId xmlns:a16="http://schemas.microsoft.com/office/drawing/2014/main" xmlns="" val="20001"/>
                    </a:ext>
                  </a:extLst>
                </a:gridCol>
                <a:gridCol w="1111250">
                  <a:extLst>
                    <a:ext uri="{9D8B030D-6E8A-4147-A177-3AD203B41FA5}">
                      <a16:colId xmlns:a16="http://schemas.microsoft.com/office/drawing/2014/main" xmlns="" val="20002"/>
                    </a:ext>
                  </a:extLst>
                </a:gridCol>
                <a:gridCol w="1109662">
                  <a:extLst>
                    <a:ext uri="{9D8B030D-6E8A-4147-A177-3AD203B41FA5}">
                      <a16:colId xmlns:a16="http://schemas.microsoft.com/office/drawing/2014/main" xmlns="" val="20003"/>
                    </a:ext>
                  </a:extLst>
                </a:gridCol>
                <a:gridCol w="1111250">
                  <a:extLst>
                    <a:ext uri="{9D8B030D-6E8A-4147-A177-3AD203B41FA5}">
                      <a16:colId xmlns:a16="http://schemas.microsoft.com/office/drawing/2014/main" xmlns="" val="20004"/>
                    </a:ext>
                  </a:extLst>
                </a:gridCol>
                <a:gridCol w="1344613">
                  <a:extLst>
                    <a:ext uri="{9D8B030D-6E8A-4147-A177-3AD203B41FA5}">
                      <a16:colId xmlns:a16="http://schemas.microsoft.com/office/drawing/2014/main" xmlns="" val="20005"/>
                    </a:ext>
                  </a:extLst>
                </a:gridCol>
                <a:gridCol w="1141412">
                  <a:extLst>
                    <a:ext uri="{9D8B030D-6E8A-4147-A177-3AD203B41FA5}">
                      <a16:colId xmlns:a16="http://schemas.microsoft.com/office/drawing/2014/main" xmlns="" val="20006"/>
                    </a:ext>
                  </a:extLst>
                </a:gridCol>
              </a:tblGrid>
              <a:tr h="4048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3496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Lodge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6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12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18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Cand</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032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91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37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7.4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0162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160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3.2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4</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32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825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17.4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032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1667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41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41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7.8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0162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1684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8.0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032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1847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45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47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14.0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3032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1925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19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19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7.9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30162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1927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13.7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4</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3032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1944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9.6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30162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1985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6.1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269875">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336550">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252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268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9.1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bl>
          </a:graphicData>
        </a:graphic>
      </p:graphicFrame>
      <p:sp>
        <p:nvSpPr>
          <p:cNvPr id="13436" name="Text Box 164">
            <a:extLst>
              <a:ext uri="{FF2B5EF4-FFF2-40B4-BE49-F238E27FC236}">
                <a16:creationId xmlns:a16="http://schemas.microsoft.com/office/drawing/2014/main" xmlns="" id="{B5F06D57-5662-456F-A103-29EC75E0D70F}"/>
              </a:ext>
            </a:extLst>
          </p:cNvPr>
          <p:cNvSpPr txBox="1">
            <a:spLocks noChangeArrowheads="1"/>
          </p:cNvSpPr>
          <p:nvPr/>
        </p:nvSpPr>
        <p:spPr bwMode="auto">
          <a:xfrm>
            <a:off x="2438400" y="1219200"/>
            <a:ext cx="44196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Delinquents</a:t>
            </a:r>
          </a:p>
        </p:txBody>
      </p:sp>
      <p:sp>
        <p:nvSpPr>
          <p:cNvPr id="13437" name="Text Box 171">
            <a:extLst>
              <a:ext uri="{FF2B5EF4-FFF2-40B4-BE49-F238E27FC236}">
                <a16:creationId xmlns:a16="http://schemas.microsoft.com/office/drawing/2014/main" xmlns="" id="{00E7887B-2663-4958-9EAC-2C2EFAB86A04}"/>
              </a:ext>
            </a:extLst>
          </p:cNvPr>
          <p:cNvSpPr txBox="1">
            <a:spLocks noChangeArrowheads="1"/>
          </p:cNvSpPr>
          <p:nvPr/>
        </p:nvSpPr>
        <p:spPr bwMode="auto">
          <a:xfrm>
            <a:off x="2286000" y="395288"/>
            <a:ext cx="46482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East District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816" name="Group 136">
            <a:extLst>
              <a:ext uri="{FF2B5EF4-FFF2-40B4-BE49-F238E27FC236}">
                <a16:creationId xmlns:a16="http://schemas.microsoft.com/office/drawing/2014/main" xmlns="" id="{88365AA3-FF4E-4B9C-87C7-279979C09FE8}"/>
              </a:ext>
            </a:extLst>
          </p:cNvPr>
          <p:cNvGraphicFramePr>
            <a:graphicFrameLocks noGrp="1"/>
          </p:cNvGraphicFramePr>
          <p:nvPr>
            <p:ph/>
            <p:extLst>
              <p:ext uri="{D42A27DB-BD31-4B8C-83A1-F6EECF244321}">
                <p14:modId xmlns:p14="http://schemas.microsoft.com/office/powerpoint/2010/main" xmlns="" val="1070537955"/>
              </p:ext>
            </p:extLst>
          </p:nvPr>
        </p:nvGraphicFramePr>
        <p:xfrm>
          <a:off x="457200" y="1190625"/>
          <a:ext cx="8229600" cy="4124326"/>
        </p:xfrm>
        <a:graphic>
          <a:graphicData uri="http://schemas.openxmlformats.org/drawingml/2006/table">
            <a:tbl>
              <a:tblPr/>
              <a:tblGrid>
                <a:gridCol w="1301750">
                  <a:extLst>
                    <a:ext uri="{9D8B030D-6E8A-4147-A177-3AD203B41FA5}">
                      <a16:colId xmlns:a16="http://schemas.microsoft.com/office/drawing/2014/main" xmlns="" val="4006356432"/>
                    </a:ext>
                  </a:extLst>
                </a:gridCol>
                <a:gridCol w="1109663">
                  <a:extLst>
                    <a:ext uri="{9D8B030D-6E8A-4147-A177-3AD203B41FA5}">
                      <a16:colId xmlns:a16="http://schemas.microsoft.com/office/drawing/2014/main" xmlns="" val="3264812293"/>
                    </a:ext>
                  </a:extLst>
                </a:gridCol>
                <a:gridCol w="1111250">
                  <a:extLst>
                    <a:ext uri="{9D8B030D-6E8A-4147-A177-3AD203B41FA5}">
                      <a16:colId xmlns:a16="http://schemas.microsoft.com/office/drawing/2014/main" xmlns="" val="1575012813"/>
                    </a:ext>
                  </a:extLst>
                </a:gridCol>
                <a:gridCol w="1109662">
                  <a:extLst>
                    <a:ext uri="{9D8B030D-6E8A-4147-A177-3AD203B41FA5}">
                      <a16:colId xmlns:a16="http://schemas.microsoft.com/office/drawing/2014/main" xmlns="" val="1826655304"/>
                    </a:ext>
                  </a:extLst>
                </a:gridCol>
                <a:gridCol w="1111250">
                  <a:extLst>
                    <a:ext uri="{9D8B030D-6E8A-4147-A177-3AD203B41FA5}">
                      <a16:colId xmlns:a16="http://schemas.microsoft.com/office/drawing/2014/main" xmlns="" val="4208386464"/>
                    </a:ext>
                  </a:extLst>
                </a:gridCol>
                <a:gridCol w="1344613">
                  <a:extLst>
                    <a:ext uri="{9D8B030D-6E8A-4147-A177-3AD203B41FA5}">
                      <a16:colId xmlns:a16="http://schemas.microsoft.com/office/drawing/2014/main" xmlns="" val="3384219878"/>
                    </a:ext>
                  </a:extLst>
                </a:gridCol>
                <a:gridCol w="1141412">
                  <a:extLst>
                    <a:ext uri="{9D8B030D-6E8A-4147-A177-3AD203B41FA5}">
                      <a16:colId xmlns:a16="http://schemas.microsoft.com/office/drawing/2014/main" xmlns="" val="3608361558"/>
                    </a:ext>
                  </a:extLst>
                </a:gridCol>
              </a:tblGrid>
              <a:tr h="4048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935082392"/>
                  </a:ext>
                </a:extLst>
              </a:tr>
              <a:tr h="33496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Lodge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6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12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18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Cand</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250553306"/>
                  </a:ext>
                </a:extLst>
              </a:tr>
              <a:tr h="3032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7.4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047247013"/>
                  </a:ext>
                </a:extLst>
              </a:tr>
              <a:tr h="30162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686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4.7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323670378"/>
                  </a:ext>
                </a:extLst>
              </a:tr>
              <a:tr h="3032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1792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6.1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903764548"/>
                  </a:ext>
                </a:extLst>
              </a:tr>
              <a:tr h="3032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1827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27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27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9.1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432352623"/>
                  </a:ext>
                </a:extLst>
              </a:tr>
              <a:tr h="30162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1990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27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27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8.3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587229751"/>
                  </a:ext>
                </a:extLst>
              </a:tr>
              <a:tr h="3032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2206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10.8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479435767"/>
                  </a:ext>
                </a:extLst>
              </a:tr>
              <a:tr h="3032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2473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12.9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533587356"/>
                  </a:ext>
                </a:extLst>
              </a:tr>
              <a:tr h="30162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2547</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791979693"/>
                  </a:ext>
                </a:extLst>
              </a:tr>
              <a:tr h="3032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2751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41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41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10.5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927807367"/>
                  </a:ext>
                </a:extLst>
              </a:tr>
              <a:tr h="26987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137316218"/>
                  </a:ext>
                </a:extLst>
              </a:tr>
              <a:tr h="336550">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233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233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7.9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529975137"/>
                  </a:ext>
                </a:extLst>
              </a:tr>
            </a:tbl>
          </a:graphicData>
        </a:graphic>
      </p:graphicFrame>
      <p:sp>
        <p:nvSpPr>
          <p:cNvPr id="14452" name="Text Box 124">
            <a:extLst>
              <a:ext uri="{FF2B5EF4-FFF2-40B4-BE49-F238E27FC236}">
                <a16:creationId xmlns:a16="http://schemas.microsoft.com/office/drawing/2014/main" xmlns="" id="{C9A3E353-2CF6-4FB7-9604-7658C3D1B811}"/>
              </a:ext>
            </a:extLst>
          </p:cNvPr>
          <p:cNvSpPr txBox="1">
            <a:spLocks noChangeArrowheads="1"/>
          </p:cNvSpPr>
          <p:nvPr/>
        </p:nvSpPr>
        <p:spPr bwMode="auto">
          <a:xfrm>
            <a:off x="2438400" y="1219200"/>
            <a:ext cx="44196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Delinquents</a:t>
            </a:r>
          </a:p>
        </p:txBody>
      </p:sp>
      <p:sp>
        <p:nvSpPr>
          <p:cNvPr id="14453" name="Text Box 125">
            <a:extLst>
              <a:ext uri="{FF2B5EF4-FFF2-40B4-BE49-F238E27FC236}">
                <a16:creationId xmlns:a16="http://schemas.microsoft.com/office/drawing/2014/main" xmlns="" id="{261919A7-976A-4CB5-A849-41618A58028B}"/>
              </a:ext>
            </a:extLst>
          </p:cNvPr>
          <p:cNvSpPr txBox="1">
            <a:spLocks noChangeArrowheads="1"/>
          </p:cNvSpPr>
          <p:nvPr/>
        </p:nvSpPr>
        <p:spPr bwMode="auto">
          <a:xfrm>
            <a:off x="2286000" y="395288"/>
            <a:ext cx="46482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Middle District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512" name="Group 128">
            <a:extLst>
              <a:ext uri="{FF2B5EF4-FFF2-40B4-BE49-F238E27FC236}">
                <a16:creationId xmlns:a16="http://schemas.microsoft.com/office/drawing/2014/main" xmlns="" id="{512DC6CC-BF51-4F5D-8EFB-4373B9B32D69}"/>
              </a:ext>
            </a:extLst>
          </p:cNvPr>
          <p:cNvGraphicFramePr>
            <a:graphicFrameLocks noGrp="1"/>
          </p:cNvGraphicFramePr>
          <p:nvPr>
            <p:ph/>
            <p:extLst>
              <p:ext uri="{D42A27DB-BD31-4B8C-83A1-F6EECF244321}">
                <p14:modId xmlns:p14="http://schemas.microsoft.com/office/powerpoint/2010/main" xmlns="" val="2548109380"/>
              </p:ext>
            </p:extLst>
          </p:nvPr>
        </p:nvGraphicFramePr>
        <p:xfrm>
          <a:off x="457200" y="1190624"/>
          <a:ext cx="8229600" cy="4173461"/>
        </p:xfrm>
        <a:graphic>
          <a:graphicData uri="http://schemas.openxmlformats.org/drawingml/2006/table">
            <a:tbl>
              <a:tblPr/>
              <a:tblGrid>
                <a:gridCol w="1301750">
                  <a:extLst>
                    <a:ext uri="{9D8B030D-6E8A-4147-A177-3AD203B41FA5}">
                      <a16:colId xmlns:a16="http://schemas.microsoft.com/office/drawing/2014/main" xmlns="" val="1278991715"/>
                    </a:ext>
                  </a:extLst>
                </a:gridCol>
                <a:gridCol w="1109663">
                  <a:extLst>
                    <a:ext uri="{9D8B030D-6E8A-4147-A177-3AD203B41FA5}">
                      <a16:colId xmlns:a16="http://schemas.microsoft.com/office/drawing/2014/main" xmlns="" val="157536304"/>
                    </a:ext>
                  </a:extLst>
                </a:gridCol>
                <a:gridCol w="1111250">
                  <a:extLst>
                    <a:ext uri="{9D8B030D-6E8A-4147-A177-3AD203B41FA5}">
                      <a16:colId xmlns:a16="http://schemas.microsoft.com/office/drawing/2014/main" xmlns="" val="4294965609"/>
                    </a:ext>
                  </a:extLst>
                </a:gridCol>
                <a:gridCol w="1109662">
                  <a:extLst>
                    <a:ext uri="{9D8B030D-6E8A-4147-A177-3AD203B41FA5}">
                      <a16:colId xmlns:a16="http://schemas.microsoft.com/office/drawing/2014/main" xmlns="" val="1931854825"/>
                    </a:ext>
                  </a:extLst>
                </a:gridCol>
                <a:gridCol w="1111250">
                  <a:extLst>
                    <a:ext uri="{9D8B030D-6E8A-4147-A177-3AD203B41FA5}">
                      <a16:colId xmlns:a16="http://schemas.microsoft.com/office/drawing/2014/main" xmlns="" val="3303043724"/>
                    </a:ext>
                  </a:extLst>
                </a:gridCol>
                <a:gridCol w="1344613">
                  <a:extLst>
                    <a:ext uri="{9D8B030D-6E8A-4147-A177-3AD203B41FA5}">
                      <a16:colId xmlns:a16="http://schemas.microsoft.com/office/drawing/2014/main" xmlns="" val="393231495"/>
                    </a:ext>
                  </a:extLst>
                </a:gridCol>
                <a:gridCol w="1141412">
                  <a:extLst>
                    <a:ext uri="{9D8B030D-6E8A-4147-A177-3AD203B41FA5}">
                      <a16:colId xmlns:a16="http://schemas.microsoft.com/office/drawing/2014/main" xmlns="" val="675607098"/>
                    </a:ext>
                  </a:extLst>
                </a:gridCol>
              </a:tblGrid>
              <a:tr h="41207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122009556"/>
                  </a:ext>
                </a:extLst>
              </a:tr>
              <a:tr h="340972">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Lodge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6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12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18 Mo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Total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Cand</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10471860"/>
                  </a:ext>
                </a:extLst>
              </a:tr>
              <a:tr h="30865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192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25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13.3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910890383"/>
                  </a:ext>
                </a:extLst>
              </a:tr>
              <a:tr h="30865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816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5</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3.2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280507523"/>
                  </a:ext>
                </a:extLst>
              </a:tr>
              <a:tr h="30865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1279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52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52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12.1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673497925"/>
                  </a:ext>
                </a:extLst>
              </a:tr>
              <a:tr h="3070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2152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8.9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77035337"/>
                  </a:ext>
                </a:extLst>
              </a:tr>
              <a:tr h="30865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2156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29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2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31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11.4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665631876"/>
                  </a:ext>
                </a:extLst>
              </a:tr>
              <a:tr h="30865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2289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5.3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575788871"/>
                  </a:ext>
                </a:extLst>
              </a:tr>
              <a:tr h="3070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2373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19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7.4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283284540"/>
                  </a:ext>
                </a:extLst>
              </a:tr>
              <a:tr h="30865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2459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12.3</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423854333"/>
                  </a:ext>
                </a:extLst>
              </a:tr>
              <a:tr h="3070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2641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18</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20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9.9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695698652"/>
                  </a:ext>
                </a:extLst>
              </a:tr>
              <a:tr h="27471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578543431"/>
                  </a:ext>
                </a:extLst>
              </a:tr>
              <a:tr h="342588">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190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197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400" b="1" dirty="0"/>
                        <a:t>9.6</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470287764"/>
                  </a:ext>
                </a:extLst>
              </a:tr>
            </a:tbl>
          </a:graphicData>
        </a:graphic>
      </p:graphicFrame>
      <p:sp>
        <p:nvSpPr>
          <p:cNvPr id="15484" name="Text Box 124">
            <a:extLst>
              <a:ext uri="{FF2B5EF4-FFF2-40B4-BE49-F238E27FC236}">
                <a16:creationId xmlns:a16="http://schemas.microsoft.com/office/drawing/2014/main" xmlns="" id="{F7A4EDDE-B6BC-4EB3-90D7-7E0E40B4147D}"/>
              </a:ext>
            </a:extLst>
          </p:cNvPr>
          <p:cNvSpPr txBox="1">
            <a:spLocks noChangeArrowheads="1"/>
          </p:cNvSpPr>
          <p:nvPr/>
        </p:nvSpPr>
        <p:spPr bwMode="auto">
          <a:xfrm>
            <a:off x="2438400" y="1219200"/>
            <a:ext cx="44196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Delinquents</a:t>
            </a:r>
          </a:p>
        </p:txBody>
      </p:sp>
      <p:sp>
        <p:nvSpPr>
          <p:cNvPr id="15485" name="Text Box 125">
            <a:extLst>
              <a:ext uri="{FF2B5EF4-FFF2-40B4-BE49-F238E27FC236}">
                <a16:creationId xmlns:a16="http://schemas.microsoft.com/office/drawing/2014/main" xmlns="" id="{1895DFDC-7CE3-438E-AD0C-17A5169A2682}"/>
              </a:ext>
            </a:extLst>
          </p:cNvPr>
          <p:cNvSpPr txBox="1">
            <a:spLocks noChangeArrowheads="1"/>
          </p:cNvSpPr>
          <p:nvPr/>
        </p:nvSpPr>
        <p:spPr bwMode="auto">
          <a:xfrm>
            <a:off x="2286000" y="395288"/>
            <a:ext cx="46482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West District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932" name="Group 180">
            <a:extLst>
              <a:ext uri="{FF2B5EF4-FFF2-40B4-BE49-F238E27FC236}">
                <a16:creationId xmlns:a16="http://schemas.microsoft.com/office/drawing/2014/main" xmlns="" id="{440A1113-5597-4F89-A405-FF8F5BBF5D48}"/>
              </a:ext>
            </a:extLst>
          </p:cNvPr>
          <p:cNvGraphicFramePr>
            <a:graphicFrameLocks noGrp="1"/>
          </p:cNvGraphicFramePr>
          <p:nvPr>
            <p:ph/>
            <p:extLst>
              <p:ext uri="{D42A27DB-BD31-4B8C-83A1-F6EECF244321}">
                <p14:modId xmlns:p14="http://schemas.microsoft.com/office/powerpoint/2010/main" xmlns="" val="1371619735"/>
              </p:ext>
            </p:extLst>
          </p:nvPr>
        </p:nvGraphicFramePr>
        <p:xfrm>
          <a:off x="457200" y="1752600"/>
          <a:ext cx="8229600" cy="3276603"/>
        </p:xfrm>
        <a:graphic>
          <a:graphicData uri="http://schemas.openxmlformats.org/drawingml/2006/table">
            <a:tbl>
              <a:tblPr/>
              <a:tblGrid>
                <a:gridCol w="1301750">
                  <a:extLst>
                    <a:ext uri="{9D8B030D-6E8A-4147-A177-3AD203B41FA5}">
                      <a16:colId xmlns:a16="http://schemas.microsoft.com/office/drawing/2014/main" xmlns="" val="316875311"/>
                    </a:ext>
                  </a:extLst>
                </a:gridCol>
                <a:gridCol w="1109663">
                  <a:extLst>
                    <a:ext uri="{9D8B030D-6E8A-4147-A177-3AD203B41FA5}">
                      <a16:colId xmlns:a16="http://schemas.microsoft.com/office/drawing/2014/main" xmlns="" val="3436671283"/>
                    </a:ext>
                  </a:extLst>
                </a:gridCol>
                <a:gridCol w="1111250">
                  <a:extLst>
                    <a:ext uri="{9D8B030D-6E8A-4147-A177-3AD203B41FA5}">
                      <a16:colId xmlns:a16="http://schemas.microsoft.com/office/drawing/2014/main" xmlns="" val="2005560814"/>
                    </a:ext>
                  </a:extLst>
                </a:gridCol>
                <a:gridCol w="1109662">
                  <a:extLst>
                    <a:ext uri="{9D8B030D-6E8A-4147-A177-3AD203B41FA5}">
                      <a16:colId xmlns:a16="http://schemas.microsoft.com/office/drawing/2014/main" xmlns="" val="1618510622"/>
                    </a:ext>
                  </a:extLst>
                </a:gridCol>
                <a:gridCol w="1111250">
                  <a:extLst>
                    <a:ext uri="{9D8B030D-6E8A-4147-A177-3AD203B41FA5}">
                      <a16:colId xmlns:a16="http://schemas.microsoft.com/office/drawing/2014/main" xmlns="" val="2301837239"/>
                    </a:ext>
                  </a:extLst>
                </a:gridCol>
                <a:gridCol w="1344613">
                  <a:extLst>
                    <a:ext uri="{9D8B030D-6E8A-4147-A177-3AD203B41FA5}">
                      <a16:colId xmlns:a16="http://schemas.microsoft.com/office/drawing/2014/main" xmlns="" val="4290501714"/>
                    </a:ext>
                  </a:extLst>
                </a:gridCol>
                <a:gridCol w="1141412">
                  <a:extLst>
                    <a:ext uri="{9D8B030D-6E8A-4147-A177-3AD203B41FA5}">
                      <a16:colId xmlns:a16="http://schemas.microsoft.com/office/drawing/2014/main" xmlns="" val="3534836305"/>
                    </a:ext>
                  </a:extLst>
                </a:gridCol>
              </a:tblGrid>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265080874"/>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District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6 Mo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12 Mo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18 Mo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Total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Cand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258328049"/>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East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10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252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6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268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9.1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210859123"/>
                  </a:ext>
                </a:extLst>
              </a:tr>
              <a:tr h="46672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Middle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233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233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7.9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114299548"/>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West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190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197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9.6</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690015408"/>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765227680"/>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Total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a:t>10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675</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13</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698</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r>
                        <a:rPr lang="en-US" sz="1800" b="1" dirty="0"/>
                        <a:t>8.8</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859895203"/>
                  </a:ext>
                </a:extLst>
              </a:tr>
            </a:tbl>
          </a:graphicData>
        </a:graphic>
      </p:graphicFrame>
      <p:sp>
        <p:nvSpPr>
          <p:cNvPr id="16452" name="Text Box 124">
            <a:extLst>
              <a:ext uri="{FF2B5EF4-FFF2-40B4-BE49-F238E27FC236}">
                <a16:creationId xmlns:a16="http://schemas.microsoft.com/office/drawing/2014/main" xmlns="" id="{62BC7013-0B24-40C3-9022-AB5A27C5D4F0}"/>
              </a:ext>
            </a:extLst>
          </p:cNvPr>
          <p:cNvSpPr txBox="1">
            <a:spLocks noChangeArrowheads="1"/>
          </p:cNvSpPr>
          <p:nvPr/>
        </p:nvSpPr>
        <p:spPr bwMode="auto">
          <a:xfrm>
            <a:off x="2438400" y="1828800"/>
            <a:ext cx="44196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Delinquents</a:t>
            </a:r>
          </a:p>
        </p:txBody>
      </p:sp>
      <p:sp>
        <p:nvSpPr>
          <p:cNvPr id="16453" name="Text Box 125">
            <a:extLst>
              <a:ext uri="{FF2B5EF4-FFF2-40B4-BE49-F238E27FC236}">
                <a16:creationId xmlns:a16="http://schemas.microsoft.com/office/drawing/2014/main" xmlns="" id="{C1FFFCDA-F12F-41A3-9220-1D84BDA729EC}"/>
              </a:ext>
            </a:extLst>
          </p:cNvPr>
          <p:cNvSpPr txBox="1">
            <a:spLocks noChangeArrowheads="1"/>
          </p:cNvSpPr>
          <p:nvPr/>
        </p:nvSpPr>
        <p:spPr bwMode="auto">
          <a:xfrm>
            <a:off x="2286000" y="381000"/>
            <a:ext cx="46482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State Totals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xmlns="" id="{0F4E645B-DF08-4890-B931-EAD0062FD56D}"/>
              </a:ext>
            </a:extLst>
          </p:cNvPr>
          <p:cNvSpPr>
            <a:spLocks/>
          </p:cNvSpPr>
          <p:nvPr/>
        </p:nvSpPr>
        <p:spPr bwMode="auto">
          <a:xfrm>
            <a:off x="457200" y="514350"/>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What should your Lodge Objectives be?</a:t>
            </a:r>
            <a:r>
              <a:rPr lang="en-US" altLang="en-US" sz="4000" b="1">
                <a:solidFill>
                  <a:schemeClr val="tx2"/>
                </a:solidFill>
              </a:rPr>
              <a:t>     </a:t>
            </a:r>
            <a:r>
              <a:rPr lang="en-US" altLang="en-US" sz="4000">
                <a:solidFill>
                  <a:schemeClr val="tx2"/>
                </a:solidFill>
              </a:rPr>
              <a:t/>
            </a:r>
            <a:br>
              <a:rPr lang="en-US" altLang="en-US" sz="4000">
                <a:solidFill>
                  <a:schemeClr val="tx2"/>
                </a:solidFill>
              </a:rPr>
            </a:br>
            <a:endParaRPr lang="en-US" altLang="en-US" sz="4000">
              <a:solidFill>
                <a:schemeClr val="tx2"/>
              </a:solidFill>
            </a:endParaRPr>
          </a:p>
        </p:txBody>
      </p:sp>
      <p:sp>
        <p:nvSpPr>
          <p:cNvPr id="17411" name="Content Placeholder 2">
            <a:extLst>
              <a:ext uri="{FF2B5EF4-FFF2-40B4-BE49-F238E27FC236}">
                <a16:creationId xmlns:a16="http://schemas.microsoft.com/office/drawing/2014/main" xmlns="" id="{FD6CCE2E-F659-4BC1-BFDE-615B9E953D6A}"/>
              </a:ext>
            </a:extLst>
          </p:cNvPr>
          <p:cNvSpPr>
            <a:spLocks/>
          </p:cNvSpPr>
          <p:nvPr/>
        </p:nvSpPr>
        <p:spPr bwMode="auto">
          <a:xfrm>
            <a:off x="152400" y="1295400"/>
            <a:ext cx="51054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pPr>
            <a:endParaRPr lang="en-US" altLang="en-US" sz="2000" dirty="0"/>
          </a:p>
          <a:p>
            <a:pPr eaLnBrk="1" hangingPunct="1">
              <a:lnSpc>
                <a:spcPct val="80000"/>
              </a:lnSpc>
              <a:buFontTx/>
              <a:buBlip>
                <a:blip r:embed="rId2"/>
              </a:buBlip>
            </a:pPr>
            <a:r>
              <a:rPr lang="en-US" altLang="en-US" sz="2000" b="1" dirty="0">
                <a:solidFill>
                  <a:srgbClr val="0000FF"/>
                </a:solidFill>
              </a:rPr>
              <a:t>The ER must make sure that he has an active Membership Committee.</a:t>
            </a:r>
          </a:p>
          <a:p>
            <a:pPr eaLnBrk="1" hangingPunct="1">
              <a:lnSpc>
                <a:spcPct val="80000"/>
              </a:lnSpc>
              <a:buFontTx/>
              <a:buNone/>
            </a:pPr>
            <a:endParaRPr lang="en-US" altLang="en-US" sz="800" b="1" dirty="0">
              <a:solidFill>
                <a:srgbClr val="0000FF"/>
              </a:solidFill>
            </a:endParaRPr>
          </a:p>
          <a:p>
            <a:pPr eaLnBrk="1" hangingPunct="1">
              <a:lnSpc>
                <a:spcPct val="80000"/>
              </a:lnSpc>
              <a:buFontTx/>
              <a:buBlip>
                <a:blip r:embed="rId2"/>
              </a:buBlip>
            </a:pPr>
            <a:r>
              <a:rPr lang="en-US" altLang="en-US" sz="2000" b="1" dirty="0">
                <a:solidFill>
                  <a:srgbClr val="0000FF"/>
                </a:solidFill>
              </a:rPr>
              <a:t>Focus your attention on adding Quality members.</a:t>
            </a:r>
          </a:p>
          <a:p>
            <a:pPr eaLnBrk="1" hangingPunct="1">
              <a:lnSpc>
                <a:spcPct val="80000"/>
              </a:lnSpc>
              <a:buFontTx/>
              <a:buNone/>
            </a:pPr>
            <a:r>
              <a:rPr lang="en-US" altLang="en-US" sz="800" b="1" dirty="0">
                <a:solidFill>
                  <a:srgbClr val="0000FF"/>
                </a:solidFill>
              </a:rPr>
              <a:t>   </a:t>
            </a:r>
          </a:p>
          <a:p>
            <a:pPr eaLnBrk="1" hangingPunct="1">
              <a:lnSpc>
                <a:spcPct val="80000"/>
              </a:lnSpc>
              <a:buFontTx/>
              <a:buBlip>
                <a:blip r:embed="rId2"/>
              </a:buBlip>
            </a:pPr>
            <a:r>
              <a:rPr lang="en-US" altLang="en-US" sz="2000" b="1" dirty="0">
                <a:solidFill>
                  <a:srgbClr val="0000FF"/>
                </a:solidFill>
              </a:rPr>
              <a:t>If you are going to go for Quantity turn those new members into Quality members, get them involved right away. </a:t>
            </a:r>
          </a:p>
          <a:p>
            <a:pPr eaLnBrk="1" hangingPunct="1">
              <a:lnSpc>
                <a:spcPct val="80000"/>
              </a:lnSpc>
              <a:buFontTx/>
              <a:buNone/>
            </a:pPr>
            <a:endParaRPr lang="en-US" altLang="en-US" sz="800" b="1" dirty="0">
              <a:solidFill>
                <a:srgbClr val="0000FF"/>
              </a:solidFill>
            </a:endParaRPr>
          </a:p>
          <a:p>
            <a:pPr eaLnBrk="1" hangingPunct="1">
              <a:lnSpc>
                <a:spcPct val="80000"/>
              </a:lnSpc>
              <a:buFontTx/>
              <a:buBlip>
                <a:blip r:embed="rId2"/>
              </a:buBlip>
            </a:pPr>
            <a:r>
              <a:rPr lang="en-US" altLang="en-US" sz="2000" b="1" dirty="0">
                <a:solidFill>
                  <a:srgbClr val="0000FF"/>
                </a:solidFill>
              </a:rPr>
              <a:t>Work on keeping the members you have.</a:t>
            </a:r>
          </a:p>
          <a:p>
            <a:pPr eaLnBrk="1" hangingPunct="1">
              <a:lnSpc>
                <a:spcPct val="80000"/>
              </a:lnSpc>
              <a:buFontTx/>
              <a:buNone/>
            </a:pPr>
            <a:endParaRPr lang="en-US" altLang="en-US" sz="800" b="1" dirty="0">
              <a:solidFill>
                <a:srgbClr val="0000FF"/>
              </a:solidFill>
            </a:endParaRPr>
          </a:p>
          <a:p>
            <a:pPr eaLnBrk="1" hangingPunct="1">
              <a:lnSpc>
                <a:spcPct val="80000"/>
              </a:lnSpc>
              <a:buFontTx/>
              <a:buBlip>
                <a:blip r:embed="rId2"/>
              </a:buBlip>
            </a:pPr>
            <a:r>
              <a:rPr lang="en-US" altLang="en-US" sz="2000" b="1" dirty="0">
                <a:solidFill>
                  <a:srgbClr val="0000FF"/>
                </a:solidFill>
              </a:rPr>
              <a:t>Review duties and timelines with your membership lapsation committee.</a:t>
            </a:r>
          </a:p>
          <a:p>
            <a:pPr eaLnBrk="1" hangingPunct="1">
              <a:lnSpc>
                <a:spcPct val="80000"/>
              </a:lnSpc>
              <a:buFontTx/>
              <a:buNone/>
            </a:pPr>
            <a:endParaRPr lang="en-US" altLang="en-US" sz="2000" dirty="0"/>
          </a:p>
          <a:p>
            <a:pPr eaLnBrk="1" hangingPunct="1">
              <a:lnSpc>
                <a:spcPct val="80000"/>
              </a:lnSpc>
              <a:buFontTx/>
              <a:buNone/>
            </a:pPr>
            <a:endParaRPr lang="en-US" altLang="en-US" sz="2000" b="1" dirty="0">
              <a:solidFill>
                <a:srgbClr val="0000FF"/>
              </a:solidFill>
            </a:endParaRPr>
          </a:p>
        </p:txBody>
      </p:sp>
      <p:pic>
        <p:nvPicPr>
          <p:cNvPr id="17412" name="Picture 4" descr="http://www.smashingbuzz.com/wp-content/uploads/2011/01/Design-is-always-Objective.jpg">
            <a:extLst>
              <a:ext uri="{FF2B5EF4-FFF2-40B4-BE49-F238E27FC236}">
                <a16:creationId xmlns:a16="http://schemas.microsoft.com/office/drawing/2014/main" xmlns="" id="{7E3F65DE-A52B-4ACF-9C8A-3721A824B565}"/>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l="10831" r="13460"/>
          <a:stretch>
            <a:fillRect/>
          </a:stretch>
        </p:blipFill>
        <p:spPr bwMode="auto">
          <a:xfrm>
            <a:off x="5181600" y="1371600"/>
            <a:ext cx="3962400" cy="3417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xmlns="" id="{453A8693-ACA9-4F36-86A6-CC17C7D1CD2B}"/>
              </a:ext>
            </a:extLst>
          </p:cNvPr>
          <p:cNvSpPr>
            <a:spLocks/>
          </p:cNvSpPr>
          <p:nvPr/>
        </p:nvSpPr>
        <p:spPr bwMode="auto">
          <a:xfrm>
            <a:off x="457200" y="1047750"/>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Who is on your membership and lapsation Committee?</a:t>
            </a:r>
            <a:r>
              <a:rPr lang="en-US" altLang="en-US" sz="4000" b="1">
                <a:solidFill>
                  <a:schemeClr val="tx2"/>
                </a:solidFill>
              </a:rPr>
              <a:t> </a:t>
            </a:r>
          </a:p>
          <a:p>
            <a:pPr algn="ctr" eaLnBrk="1" hangingPunct="1">
              <a:spcBef>
                <a:spcPct val="0"/>
              </a:spcBef>
              <a:buFontTx/>
              <a:buNone/>
            </a:pPr>
            <a:r>
              <a:rPr lang="en-US" altLang="en-US" sz="2000" b="1">
                <a:solidFill>
                  <a:srgbClr val="0000FF"/>
                </a:solidFill>
              </a:rPr>
              <a:t>Who should be part of this Committee?</a:t>
            </a:r>
            <a:r>
              <a:rPr lang="en-US" altLang="en-US" sz="4000" b="1">
                <a:solidFill>
                  <a:schemeClr val="tx2"/>
                </a:solidFill>
              </a:rPr>
              <a:t> </a:t>
            </a:r>
            <a:r>
              <a:rPr lang="en-US" altLang="en-US" sz="4000">
                <a:solidFill>
                  <a:schemeClr val="tx2"/>
                </a:solidFill>
              </a:rPr>
              <a:t/>
            </a:r>
            <a:br>
              <a:rPr lang="en-US" altLang="en-US" sz="4000">
                <a:solidFill>
                  <a:schemeClr val="tx2"/>
                </a:solidFill>
              </a:rPr>
            </a:br>
            <a:endParaRPr lang="en-US" altLang="en-US" sz="4000">
              <a:solidFill>
                <a:schemeClr val="tx2"/>
              </a:solidFill>
            </a:endParaRPr>
          </a:p>
        </p:txBody>
      </p:sp>
      <p:sp>
        <p:nvSpPr>
          <p:cNvPr id="19459" name="Rectangle 4">
            <a:extLst>
              <a:ext uri="{FF2B5EF4-FFF2-40B4-BE49-F238E27FC236}">
                <a16:creationId xmlns:a16="http://schemas.microsoft.com/office/drawing/2014/main" xmlns="" id="{CF89BEBF-C026-4403-8E9C-BD7B8A30E017}"/>
              </a:ext>
            </a:extLst>
          </p:cNvPr>
          <p:cNvSpPr>
            <a:spLocks noChangeArrowheads="1"/>
          </p:cNvSpPr>
          <p:nvPr/>
        </p:nvSpPr>
        <p:spPr bwMode="auto">
          <a:xfrm>
            <a:off x="1219200" y="2163763"/>
            <a:ext cx="6629400" cy="3567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Arial" panose="020B0604020202020204" pitchFamily="34" charset="0"/>
                <a:cs typeface="Arial" panose="020B0604020202020204" pitchFamily="34" charset="0"/>
              </a:defRPr>
            </a:lvl1pPr>
            <a:lvl2pPr marL="933450" indent="-533400">
              <a:spcBef>
                <a:spcPct val="20000"/>
              </a:spcBef>
              <a:buChar char="–"/>
              <a:defRPr sz="2800">
                <a:solidFill>
                  <a:schemeClr val="tx1"/>
                </a:solidFill>
                <a:latin typeface="Arial" panose="020B0604020202020204" pitchFamily="34" charset="0"/>
                <a:cs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cs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cs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cs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000" b="1">
                <a:solidFill>
                  <a:srgbClr val="0000FF"/>
                </a:solidFill>
                <a:latin typeface="Calibri" panose="020F0502020204030204" pitchFamily="34" charset="0"/>
              </a:rPr>
              <a:t>Do you have the correct size Committee to get the job done? </a:t>
            </a:r>
          </a:p>
          <a:p>
            <a:pPr lvl="1" eaLnBrk="1" hangingPunct="1">
              <a:spcBef>
                <a:spcPct val="0"/>
              </a:spcBef>
              <a:buFont typeface="Wingdings" panose="05000000000000000000" pitchFamily="2" charset="2"/>
              <a:buChar char="Ø"/>
            </a:pPr>
            <a:r>
              <a:rPr lang="en-US" altLang="en-US" sz="2000" b="1">
                <a:solidFill>
                  <a:srgbClr val="0000FF"/>
                </a:solidFill>
                <a:latin typeface="Calibri" panose="020F0502020204030204" pitchFamily="34" charset="0"/>
              </a:rPr>
              <a:t>Exalted Ruler</a:t>
            </a:r>
          </a:p>
          <a:p>
            <a:pPr lvl="1" eaLnBrk="1" hangingPunct="1">
              <a:spcBef>
                <a:spcPct val="0"/>
              </a:spcBef>
              <a:buFont typeface="Wingdings" panose="05000000000000000000" pitchFamily="2" charset="2"/>
              <a:buChar char="Ø"/>
            </a:pPr>
            <a:r>
              <a:rPr lang="en-US" altLang="en-US" sz="2000" b="1">
                <a:solidFill>
                  <a:srgbClr val="0000FF"/>
                </a:solidFill>
                <a:latin typeface="Calibri" panose="020F0502020204030204" pitchFamily="34" charset="0"/>
              </a:rPr>
              <a:t>Lodge Secretary</a:t>
            </a:r>
          </a:p>
          <a:p>
            <a:pPr lvl="1" eaLnBrk="1" hangingPunct="1">
              <a:spcBef>
                <a:spcPct val="0"/>
              </a:spcBef>
              <a:buFont typeface="Wingdings" panose="05000000000000000000" pitchFamily="2" charset="2"/>
              <a:buChar char="Ø"/>
            </a:pPr>
            <a:r>
              <a:rPr lang="en-US" altLang="en-US" sz="2000" b="1">
                <a:solidFill>
                  <a:srgbClr val="0000FF"/>
                </a:solidFill>
                <a:latin typeface="Calibri" panose="020F0502020204030204" pitchFamily="34" charset="0"/>
              </a:rPr>
              <a:t>Leading Knight</a:t>
            </a:r>
          </a:p>
          <a:p>
            <a:pPr lvl="1" eaLnBrk="1" hangingPunct="1">
              <a:spcBef>
                <a:spcPct val="0"/>
              </a:spcBef>
              <a:buFont typeface="Wingdings" panose="05000000000000000000" pitchFamily="2" charset="2"/>
              <a:buChar char="Ø"/>
            </a:pPr>
            <a:r>
              <a:rPr lang="en-US" altLang="en-US" sz="2000" b="1">
                <a:solidFill>
                  <a:srgbClr val="0000FF"/>
                </a:solidFill>
                <a:latin typeface="Calibri" panose="020F0502020204030204" pitchFamily="34" charset="0"/>
              </a:rPr>
              <a:t>Membership Chairperson</a:t>
            </a:r>
          </a:p>
          <a:p>
            <a:pPr lvl="1" eaLnBrk="1" hangingPunct="1">
              <a:spcBef>
                <a:spcPct val="0"/>
              </a:spcBef>
              <a:buFont typeface="Wingdings" panose="05000000000000000000" pitchFamily="2" charset="2"/>
              <a:buChar char="Ø"/>
            </a:pPr>
            <a:r>
              <a:rPr lang="en-US" altLang="en-US" sz="2000" b="1">
                <a:solidFill>
                  <a:srgbClr val="0000FF"/>
                </a:solidFill>
                <a:latin typeface="Calibri" panose="020F0502020204030204" pitchFamily="34" charset="0"/>
              </a:rPr>
              <a:t>Add at least one additional committee person per 100 members in your lodge.</a:t>
            </a:r>
          </a:p>
          <a:p>
            <a:pPr lvl="1" eaLnBrk="1" hangingPunct="1">
              <a:spcBef>
                <a:spcPct val="0"/>
              </a:spcBef>
              <a:buFont typeface="Wingdings" panose="05000000000000000000" pitchFamily="2" charset="2"/>
              <a:buChar char="Ø"/>
            </a:pPr>
            <a:r>
              <a:rPr lang="en-US" altLang="en-US" sz="2000" b="1">
                <a:solidFill>
                  <a:srgbClr val="0000FF"/>
                </a:solidFill>
                <a:latin typeface="Calibri" panose="020F0502020204030204" pitchFamily="34" charset="0"/>
              </a:rPr>
              <a:t>Why these people?</a:t>
            </a:r>
          </a:p>
          <a:p>
            <a:pPr lvl="1" eaLnBrk="1" hangingPunct="1">
              <a:spcBef>
                <a:spcPct val="0"/>
              </a:spcBef>
              <a:buFont typeface="Wingdings" panose="05000000000000000000" pitchFamily="2" charset="2"/>
              <a:buChar char="Ø"/>
            </a:pPr>
            <a:r>
              <a:rPr lang="en-US" altLang="en-US" sz="2000" b="1">
                <a:solidFill>
                  <a:srgbClr val="0000FF"/>
                </a:solidFill>
                <a:latin typeface="Calibri" panose="020F0502020204030204" pitchFamily="34" charset="0"/>
              </a:rPr>
              <a:t>Who has a better finger on the pulse of the members?</a:t>
            </a:r>
          </a:p>
          <a:p>
            <a:pPr algn="ctr" eaLnBrk="1" hangingPunct="1">
              <a:spcBef>
                <a:spcPct val="0"/>
              </a:spcBef>
              <a:buFontTx/>
              <a:buNone/>
            </a:pPr>
            <a:endParaRPr lang="en-US" altLang="en-US" sz="2800" b="1">
              <a:latin typeface="Calibri" panose="020F0502020204030204" pitchFamily="34" charset="0"/>
            </a:endParaRPr>
          </a:p>
        </p:txBody>
      </p:sp>
      <p:pic>
        <p:nvPicPr>
          <p:cNvPr id="18436" name="Picture 5" descr="MC900230410[1]">
            <a:extLst>
              <a:ext uri="{FF2B5EF4-FFF2-40B4-BE49-F238E27FC236}">
                <a16:creationId xmlns:a16="http://schemas.microsoft.com/office/drawing/2014/main" xmlns="" id="{E803AFAF-2C80-408C-92CC-E883250917B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02388" y="4648200"/>
            <a:ext cx="2741612" cy="216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 calcmode="lin" valueType="num">
                                      <p:cBhvr additive="base">
                                        <p:cTn id="7"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 calcmode="lin" valueType="num">
                                      <p:cBhvr additive="base">
                                        <p:cTn id="13"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 calcmode="lin" valueType="num">
                                      <p:cBhvr additive="base">
                                        <p:cTn id="19"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9459">
                                            <p:txEl>
                                              <p:pRg st="4" end="4"/>
                                            </p:txEl>
                                          </p:spTgt>
                                        </p:tgtEl>
                                        <p:attrNameLst>
                                          <p:attrName>style.visibility</p:attrName>
                                        </p:attrNameLst>
                                      </p:cBhvr>
                                      <p:to>
                                        <p:strVal val="visible"/>
                                      </p:to>
                                    </p:set>
                                    <p:anim calcmode="lin" valueType="num">
                                      <p:cBhvr additive="base">
                                        <p:cTn id="25"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9459">
                                            <p:txEl>
                                              <p:pRg st="5" end="5"/>
                                            </p:txEl>
                                          </p:spTgt>
                                        </p:tgtEl>
                                        <p:attrNameLst>
                                          <p:attrName>style.visibility</p:attrName>
                                        </p:attrNameLst>
                                      </p:cBhvr>
                                      <p:to>
                                        <p:strVal val="visible"/>
                                      </p:to>
                                    </p:set>
                                    <p:anim calcmode="lin" valueType="num">
                                      <p:cBhvr additive="base">
                                        <p:cTn id="31"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9459">
                                            <p:txEl>
                                              <p:pRg st="6" end="6"/>
                                            </p:txEl>
                                          </p:spTgt>
                                        </p:tgtEl>
                                        <p:attrNameLst>
                                          <p:attrName>style.visibility</p:attrName>
                                        </p:attrNameLst>
                                      </p:cBhvr>
                                      <p:to>
                                        <p:strVal val="visible"/>
                                      </p:to>
                                    </p:set>
                                    <p:anim calcmode="lin" valueType="num">
                                      <p:cBhvr additive="base">
                                        <p:cTn id="35" dur="500" fill="hold"/>
                                        <p:tgtEl>
                                          <p:spTgt spid="1945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945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9459">
                                            <p:txEl>
                                              <p:pRg st="7" end="7"/>
                                            </p:txEl>
                                          </p:spTgt>
                                        </p:tgtEl>
                                        <p:attrNameLst>
                                          <p:attrName>style.visibility</p:attrName>
                                        </p:attrNameLst>
                                      </p:cBhvr>
                                      <p:to>
                                        <p:strVal val="visible"/>
                                      </p:to>
                                    </p:set>
                                    <p:anim calcmode="lin" valueType="num">
                                      <p:cBhvr additive="base">
                                        <p:cTn id="39" dur="500" fill="hold"/>
                                        <p:tgtEl>
                                          <p:spTgt spid="1945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945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a:extLst>
              <a:ext uri="{FF2B5EF4-FFF2-40B4-BE49-F238E27FC236}">
                <a16:creationId xmlns:a16="http://schemas.microsoft.com/office/drawing/2014/main" xmlns="" id="{99185857-409C-45B2-AEC9-7A09D5CE9554}"/>
              </a:ext>
            </a:extLst>
          </p:cNvPr>
          <p:cNvSpPr txBox="1">
            <a:spLocks noChangeArrowheads="1"/>
          </p:cNvSpPr>
          <p:nvPr/>
        </p:nvSpPr>
        <p:spPr bwMode="auto">
          <a:xfrm>
            <a:off x="685800" y="1143000"/>
            <a:ext cx="8027988" cy="283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 typeface="Wingdings" panose="05000000000000000000" pitchFamily="2" charset="2"/>
              <a:buChar char="t"/>
            </a:pPr>
            <a:r>
              <a:rPr lang="en-US" altLang="en-US" sz="2000" b="1">
                <a:solidFill>
                  <a:srgbClr val="0000FF"/>
                </a:solidFill>
              </a:rPr>
              <a:t> Do Lodges fail to “TRAIN” new members..  How do we do this?</a:t>
            </a:r>
          </a:p>
          <a:p>
            <a:pPr eaLnBrk="1" hangingPunct="1">
              <a:spcBef>
                <a:spcPct val="0"/>
              </a:spcBef>
            </a:pPr>
            <a:endParaRPr lang="en-US" altLang="en-US" sz="2000" b="1">
              <a:solidFill>
                <a:srgbClr val="0000FF"/>
              </a:solidFill>
            </a:endParaRPr>
          </a:p>
          <a:p>
            <a:pPr eaLnBrk="1" hangingPunct="1">
              <a:spcBef>
                <a:spcPct val="0"/>
              </a:spcBef>
              <a:buFont typeface="Wingdings" panose="05000000000000000000" pitchFamily="2" charset="2"/>
              <a:buChar char="t"/>
            </a:pPr>
            <a:r>
              <a:rPr lang="en-US" altLang="en-US" sz="2000" b="1">
                <a:solidFill>
                  <a:srgbClr val="0000FF"/>
                </a:solidFill>
              </a:rPr>
              <a:t> Do we get new member involved immediately?</a:t>
            </a:r>
          </a:p>
          <a:p>
            <a:pPr eaLnBrk="1" hangingPunct="1">
              <a:spcBef>
                <a:spcPct val="0"/>
              </a:spcBef>
            </a:pPr>
            <a:endParaRPr lang="en-US" altLang="en-US" sz="2000" b="1">
              <a:solidFill>
                <a:srgbClr val="0000FF"/>
              </a:solidFill>
            </a:endParaRPr>
          </a:p>
          <a:p>
            <a:pPr eaLnBrk="1" hangingPunct="1">
              <a:spcBef>
                <a:spcPct val="0"/>
              </a:spcBef>
              <a:buFont typeface="Wingdings" panose="05000000000000000000" pitchFamily="2" charset="2"/>
              <a:buChar char="t"/>
            </a:pPr>
            <a:r>
              <a:rPr lang="en-US" altLang="en-US" sz="2000" b="1">
                <a:solidFill>
                  <a:srgbClr val="0000FF"/>
                </a:solidFill>
              </a:rPr>
              <a:t> Do we really take the “Time and effort” to talk with them </a:t>
            </a:r>
          </a:p>
          <a:p>
            <a:pPr eaLnBrk="1" hangingPunct="1">
              <a:spcBef>
                <a:spcPct val="0"/>
              </a:spcBef>
              <a:buFontTx/>
              <a:buNone/>
            </a:pPr>
            <a:r>
              <a:rPr lang="en-US" altLang="en-US" sz="2000" b="1">
                <a:solidFill>
                  <a:srgbClr val="0000FF"/>
                </a:solidFill>
              </a:rPr>
              <a:t>    and explain about Elks?</a:t>
            </a:r>
          </a:p>
          <a:p>
            <a:pPr eaLnBrk="1" hangingPunct="1">
              <a:spcBef>
                <a:spcPct val="0"/>
              </a:spcBef>
            </a:pPr>
            <a:endParaRPr lang="en-US" altLang="en-US" sz="2000" b="1">
              <a:solidFill>
                <a:srgbClr val="0000FF"/>
              </a:solidFill>
            </a:endParaRPr>
          </a:p>
          <a:p>
            <a:pPr eaLnBrk="1" hangingPunct="1">
              <a:spcBef>
                <a:spcPct val="0"/>
              </a:spcBef>
              <a:buFont typeface="Wingdings" panose="05000000000000000000" pitchFamily="2" charset="2"/>
              <a:buChar char="t"/>
            </a:pPr>
            <a:r>
              <a:rPr lang="en-US" altLang="en-US" sz="2000" b="1">
                <a:solidFill>
                  <a:srgbClr val="0000FF"/>
                </a:solidFill>
              </a:rPr>
              <a:t> Are we effectively using the indoctrination program or</a:t>
            </a:r>
          </a:p>
          <a:p>
            <a:pPr eaLnBrk="1" hangingPunct="1">
              <a:spcBef>
                <a:spcPct val="0"/>
              </a:spcBef>
              <a:buFontTx/>
              <a:buNone/>
            </a:pPr>
            <a:r>
              <a:rPr lang="en-US" altLang="en-US" sz="2000" b="1">
                <a:solidFill>
                  <a:srgbClr val="0000FF"/>
                </a:solidFill>
              </a:rPr>
              <a:t>    are we simply relying on the “canned” film?</a:t>
            </a:r>
          </a:p>
        </p:txBody>
      </p:sp>
      <p:pic>
        <p:nvPicPr>
          <p:cNvPr id="19459" name="Picture 5" descr="MC900231083[1]">
            <a:extLst>
              <a:ext uri="{FF2B5EF4-FFF2-40B4-BE49-F238E27FC236}">
                <a16:creationId xmlns:a16="http://schemas.microsoft.com/office/drawing/2014/main" xmlns="" id="{CE847E8A-6CED-4509-9556-7A4838A0FF7E}"/>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67000" y="4191000"/>
            <a:ext cx="3686175" cy="253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xmlns="" id="{E7FDF2A4-DFD5-427B-8F83-E62427026DFF}"/>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The Exalted Ruler</a:t>
            </a:r>
            <a:endParaRPr lang="en-US" altLang="en-US" sz="4000">
              <a:solidFill>
                <a:srgbClr val="0000FF"/>
              </a:solidFill>
            </a:endParaRPr>
          </a:p>
        </p:txBody>
      </p:sp>
      <p:pic>
        <p:nvPicPr>
          <p:cNvPr id="20483" name="Picture 2" descr="http://www.colourbox.com/preview/3937922-291398-accounting.jpg">
            <a:extLst>
              <a:ext uri="{FF2B5EF4-FFF2-40B4-BE49-F238E27FC236}">
                <a16:creationId xmlns:a16="http://schemas.microsoft.com/office/drawing/2014/main" xmlns="" id="{30B613F0-8381-425B-8EB9-CDC2613D7BFD}"/>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7000" y="1219200"/>
            <a:ext cx="255905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4" name="Rectangle 4">
            <a:extLst>
              <a:ext uri="{FF2B5EF4-FFF2-40B4-BE49-F238E27FC236}">
                <a16:creationId xmlns:a16="http://schemas.microsoft.com/office/drawing/2014/main" xmlns="" id="{4825D7FE-799D-4E21-890F-3172766FA5AD}"/>
              </a:ext>
            </a:extLst>
          </p:cNvPr>
          <p:cNvSpPr>
            <a:spLocks noChangeArrowheads="1"/>
          </p:cNvSpPr>
          <p:nvPr/>
        </p:nvSpPr>
        <p:spPr bwMode="auto">
          <a:xfrm>
            <a:off x="838200" y="1371600"/>
            <a:ext cx="5334000" cy="496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en-US" altLang="en-US" sz="2000" b="1">
                <a:solidFill>
                  <a:srgbClr val="0000FF"/>
                </a:solidFill>
                <a:latin typeface="Calibri" panose="020F0502020204030204" pitchFamily="34" charset="0"/>
              </a:rPr>
              <a:t>Your JOB is to make sure the JOB gets done.</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As ER you do not have to do it all, that is why you have committees.</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Make sure you Membership, Lapsation, Investigating and Indoctrination committees are active and functioning.</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These committees are the LIFE BLOOD of the lodge.</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Monitor the monthly duties and schedule. </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Verify the Secretary’s Membership work is getting done. </a:t>
            </a:r>
            <a:endParaRPr lang="en-US" altLang="en-US" sz="1800" b="1">
              <a:solidFill>
                <a:srgbClr val="0000FF"/>
              </a:solidFill>
              <a:latin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xmlns="" id="{255C4EA1-1CCB-4436-8A99-AC57AA85071F}"/>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The Secretary</a:t>
            </a:r>
            <a:endParaRPr lang="en-US" altLang="en-US" sz="4000">
              <a:solidFill>
                <a:srgbClr val="0000FF"/>
              </a:solidFill>
            </a:endParaRPr>
          </a:p>
        </p:txBody>
      </p:sp>
      <p:pic>
        <p:nvPicPr>
          <p:cNvPr id="21507" name="Picture 2" descr="http://www.colourbox.com/preview/3937922-291398-accounting.jpg">
            <a:extLst>
              <a:ext uri="{FF2B5EF4-FFF2-40B4-BE49-F238E27FC236}">
                <a16:creationId xmlns:a16="http://schemas.microsoft.com/office/drawing/2014/main" xmlns="" id="{26F04149-4A3D-4CC8-925A-50EA82B59A5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7000" y="1219200"/>
            <a:ext cx="255905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8" name="Rectangle 4">
            <a:extLst>
              <a:ext uri="{FF2B5EF4-FFF2-40B4-BE49-F238E27FC236}">
                <a16:creationId xmlns:a16="http://schemas.microsoft.com/office/drawing/2014/main" xmlns="" id="{20B7FF63-65EF-4959-8A77-B5B7075C95DD}"/>
              </a:ext>
            </a:extLst>
          </p:cNvPr>
          <p:cNvSpPr>
            <a:spLocks noChangeArrowheads="1"/>
          </p:cNvSpPr>
          <p:nvPr/>
        </p:nvSpPr>
        <p:spPr bwMode="auto">
          <a:xfrm>
            <a:off x="838200" y="1524000"/>
            <a:ext cx="5334000" cy="3414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en-US" altLang="en-US" sz="2000" b="1">
                <a:solidFill>
                  <a:srgbClr val="0000FF"/>
                </a:solidFill>
                <a:latin typeface="Calibri" panose="020F0502020204030204" pitchFamily="34" charset="0"/>
              </a:rPr>
              <a:t>Bill all delinquents monthly</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Use personal notes on late notices</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Cooperate with the Exalted Ruler and Membership Committee with up-to-date figures.</a:t>
            </a:r>
          </a:p>
          <a:p>
            <a:pPr eaLnBrk="1" hangingPunct="1">
              <a:spcBef>
                <a:spcPct val="0"/>
              </a:spcBef>
            </a:pPr>
            <a:endParaRPr lang="en-US" altLang="en-US" sz="2000" b="1">
              <a:solidFill>
                <a:srgbClr val="0000FF"/>
              </a:solidFill>
              <a:latin typeface="Calibri" panose="020F0502020204030204" pitchFamily="34" charset="0"/>
            </a:endParaRPr>
          </a:p>
          <a:p>
            <a:pPr eaLnBrk="1" hangingPunct="1">
              <a:spcBef>
                <a:spcPct val="0"/>
              </a:spcBef>
            </a:pPr>
            <a:r>
              <a:rPr lang="en-US" altLang="en-US" sz="2000" b="1">
                <a:solidFill>
                  <a:srgbClr val="0000FF"/>
                </a:solidFill>
                <a:latin typeface="Calibri" panose="020F0502020204030204" pitchFamily="34" charset="0"/>
              </a:rPr>
              <a:t>Secretary is a paid Officer of the Lodge, who is largely responsible for dues collection. </a:t>
            </a:r>
          </a:p>
          <a:p>
            <a:pPr eaLnBrk="1" hangingPunct="1">
              <a:spcBef>
                <a:spcPct val="0"/>
              </a:spcBef>
              <a:buFontTx/>
              <a:buNone/>
            </a:pPr>
            <a:endParaRPr lang="en-US" altLang="en-US" sz="1800" b="1">
              <a:solidFill>
                <a:srgbClr val="0000FF"/>
              </a:solidFill>
              <a:latin typeface="Calibri" panose="020F050202020403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xmlns="" id="{72DAC854-E68F-461D-BA68-9898A90B584D}"/>
              </a:ext>
            </a:extLst>
          </p:cNvPr>
          <p:cNvSpPr>
            <a:spLocks/>
          </p:cNvSpPr>
          <p:nvPr/>
        </p:nvSpPr>
        <p:spPr bwMode="auto">
          <a:xfrm>
            <a:off x="1905000" y="152400"/>
            <a:ext cx="6934200" cy="74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3600" b="1">
                <a:solidFill>
                  <a:srgbClr val="0000FF"/>
                </a:solidFill>
              </a:rPr>
              <a:t>We have a Collection Problem!</a:t>
            </a:r>
            <a:r>
              <a:rPr lang="en-US" altLang="en-US" sz="3600" b="1">
                <a:solidFill>
                  <a:schemeClr val="tx2"/>
                </a:solidFill>
              </a:rPr>
              <a:t> </a:t>
            </a:r>
          </a:p>
        </p:txBody>
      </p:sp>
      <p:sp>
        <p:nvSpPr>
          <p:cNvPr id="22531" name="Content Placeholder 2">
            <a:extLst>
              <a:ext uri="{FF2B5EF4-FFF2-40B4-BE49-F238E27FC236}">
                <a16:creationId xmlns:a16="http://schemas.microsoft.com/office/drawing/2014/main" xmlns="" id="{37E2E5F3-9A4C-45A1-8C9C-C0FFB98F3583}"/>
              </a:ext>
            </a:extLst>
          </p:cNvPr>
          <p:cNvSpPr>
            <a:spLocks/>
          </p:cNvSpPr>
          <p:nvPr/>
        </p:nvSpPr>
        <p:spPr bwMode="auto">
          <a:xfrm>
            <a:off x="457200" y="1219200"/>
            <a:ext cx="8229600" cy="3943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pPr>
            <a:r>
              <a:rPr lang="en-US" altLang="en-US" sz="1800" b="1">
                <a:solidFill>
                  <a:srgbClr val="0000FF"/>
                </a:solidFill>
              </a:rPr>
              <a:t>We all know getting members to pay dues in a timely manner can be a gruesome task.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In fact, nearly 40% of our membership does not pay their dues by the first week in April.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More than 30% of our members will be more than 90 days past due.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More than 15% of our members will be more than 180 days past due.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We know that more than 6% of our membership will not pay at all.</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We dropped more than 60,000 Elks on March 31, 2014 for non-payment of dues.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Nationally we lost more than $4.5 million dollars in uncollected dues revenue.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Yes we have a BIG collection problem.</a:t>
            </a:r>
          </a:p>
          <a:p>
            <a:pPr eaLnBrk="1" hangingPunct="1">
              <a:lnSpc>
                <a:spcPct val="80000"/>
              </a:lnSpc>
            </a:pPr>
            <a:endParaRPr lang="en-US" altLang="en-US" sz="1800" b="1">
              <a:solidFill>
                <a:srgbClr val="0000FF"/>
              </a:solidFill>
            </a:endParaRPr>
          </a:p>
        </p:txBody>
      </p:sp>
      <p:pic>
        <p:nvPicPr>
          <p:cNvPr id="22532" name="Picture 2" descr="http://www.9ori.com/store/media/images/b26a26d847.jpg">
            <a:extLst>
              <a:ext uri="{FF2B5EF4-FFF2-40B4-BE49-F238E27FC236}">
                <a16:creationId xmlns:a16="http://schemas.microsoft.com/office/drawing/2014/main" xmlns="" id="{2AF7071D-1943-4A0E-9E53-115786FD19D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 y="228600"/>
            <a:ext cx="1828800" cy="849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3" name="Picture 6" descr="http://picturesofmoney.org/wp-content/uploads/2013/04/declining-money-chart-and-arrow-1024x768.jpeg">
            <a:extLst>
              <a:ext uri="{FF2B5EF4-FFF2-40B4-BE49-F238E27FC236}">
                <a16:creationId xmlns:a16="http://schemas.microsoft.com/office/drawing/2014/main" xmlns="" id="{376FC8CA-928E-4D5E-B8A7-C666078B2A4E}"/>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t="15686"/>
          <a:stretch>
            <a:fillRect/>
          </a:stretch>
        </p:blipFill>
        <p:spPr bwMode="auto">
          <a:xfrm rot="191451">
            <a:off x="6324600" y="5715000"/>
            <a:ext cx="2486025" cy="750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http://usepaydayloans.com/images/Multi-Payment-Payday-Loans.jpg">
            <a:extLst>
              <a:ext uri="{FF2B5EF4-FFF2-40B4-BE49-F238E27FC236}">
                <a16:creationId xmlns:a16="http://schemas.microsoft.com/office/drawing/2014/main" xmlns="" id="{F347874A-9566-48E9-A74C-4E7A8F5DCB2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0"/>
            <a:ext cx="2971800" cy="213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5" name="Title 1">
            <a:extLst>
              <a:ext uri="{FF2B5EF4-FFF2-40B4-BE49-F238E27FC236}">
                <a16:creationId xmlns:a16="http://schemas.microsoft.com/office/drawing/2014/main" xmlns="" id="{B076AC68-ECD2-47AA-93AE-7415D33304A1}"/>
              </a:ext>
            </a:extLst>
          </p:cNvPr>
          <p:cNvSpPr>
            <a:spLocks/>
          </p:cNvSpPr>
          <p:nvPr/>
        </p:nvSpPr>
        <p:spPr bwMode="auto">
          <a:xfrm>
            <a:off x="3124200" y="228600"/>
            <a:ext cx="5105400" cy="1047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Top Tips to </a:t>
            </a:r>
            <a:br>
              <a:rPr lang="en-US" altLang="en-US" sz="4000" b="1">
                <a:solidFill>
                  <a:srgbClr val="0000FF"/>
                </a:solidFill>
              </a:rPr>
            </a:br>
            <a:r>
              <a:rPr lang="en-US" altLang="en-US" sz="4000" b="1">
                <a:solidFill>
                  <a:srgbClr val="0000FF"/>
                </a:solidFill>
              </a:rPr>
              <a:t>make ‘em pay!</a:t>
            </a:r>
            <a:r>
              <a:rPr lang="en-US" altLang="en-US" sz="4000" b="1">
                <a:solidFill>
                  <a:schemeClr val="tx2"/>
                </a:solidFill>
              </a:rPr>
              <a:t> </a:t>
            </a:r>
          </a:p>
        </p:txBody>
      </p:sp>
      <p:sp>
        <p:nvSpPr>
          <p:cNvPr id="23556" name="Content Placeholder 2">
            <a:extLst>
              <a:ext uri="{FF2B5EF4-FFF2-40B4-BE49-F238E27FC236}">
                <a16:creationId xmlns:a16="http://schemas.microsoft.com/office/drawing/2014/main" xmlns="" id="{A3773D50-027D-4CF7-8CFF-10FC8380D8C9}"/>
              </a:ext>
            </a:extLst>
          </p:cNvPr>
          <p:cNvSpPr>
            <a:spLocks/>
          </p:cNvSpPr>
          <p:nvPr/>
        </p:nvSpPr>
        <p:spPr bwMode="auto">
          <a:xfrm>
            <a:off x="304800" y="2362200"/>
            <a:ext cx="82296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50875" indent="-5143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AutoNum type="arabicPeriod"/>
            </a:pPr>
            <a:r>
              <a:rPr lang="en-US" altLang="en-US" sz="1800" b="1">
                <a:solidFill>
                  <a:srgbClr val="0000FF"/>
                </a:solidFill>
              </a:rPr>
              <a:t>Let your members pay </a:t>
            </a:r>
            <a:r>
              <a:rPr lang="en-US" altLang="en-US" sz="1800">
                <a:solidFill>
                  <a:srgbClr val="0000FF"/>
                </a:solidFill>
              </a:rPr>
              <a:t>– in any way possible and as quickly as possible. Online, mobile, snail mail, or in person. At the end of the day, you need to provide your members with a quick and easy way to pay you in a method they prefer. Let the member click one link to pay you online via credit card. Don’t make paying a chore. Period. </a:t>
            </a:r>
            <a:endParaRPr lang="en-US" altLang="en-US" sz="1000">
              <a:solidFill>
                <a:srgbClr val="0000FF"/>
              </a:solidFill>
            </a:endParaRPr>
          </a:p>
          <a:p>
            <a:pPr eaLnBrk="1" hangingPunct="1">
              <a:buFontTx/>
              <a:buAutoNum type="arabicPeriod"/>
            </a:pPr>
            <a:r>
              <a:rPr lang="en-US" altLang="en-US" sz="1800" b="1">
                <a:solidFill>
                  <a:srgbClr val="0000FF"/>
                </a:solidFill>
              </a:rPr>
              <a:t>If it doesn’t look</a:t>
            </a:r>
            <a:r>
              <a:rPr lang="en-US" altLang="en-US" sz="1800">
                <a:solidFill>
                  <a:srgbClr val="0000FF"/>
                </a:solidFill>
              </a:rPr>
              <a:t> </a:t>
            </a:r>
            <a:r>
              <a:rPr lang="en-US" altLang="en-US" sz="1800" b="1">
                <a:solidFill>
                  <a:srgbClr val="0000FF"/>
                </a:solidFill>
              </a:rPr>
              <a:t>professional</a:t>
            </a:r>
            <a:r>
              <a:rPr lang="en-US" altLang="en-US" sz="1800">
                <a:solidFill>
                  <a:srgbClr val="0000FF"/>
                </a:solidFill>
              </a:rPr>
              <a:t>, you’re not a professional. Make the dues invoice look nice and branded to your lodge. While still remembering its primary purpose.</a:t>
            </a:r>
            <a:endParaRPr lang="en-US" altLang="en-US" sz="1000">
              <a:solidFill>
                <a:srgbClr val="0000FF"/>
              </a:solidFill>
            </a:endParaRPr>
          </a:p>
          <a:p>
            <a:pPr eaLnBrk="1" hangingPunct="1">
              <a:buFontTx/>
              <a:buAutoNum type="arabicPeriod"/>
            </a:pPr>
            <a:r>
              <a:rPr lang="en-US" altLang="en-US" sz="1800" b="1">
                <a:solidFill>
                  <a:srgbClr val="0000FF"/>
                </a:solidFill>
              </a:rPr>
              <a:t>Everybody could use a reminder</a:t>
            </a:r>
            <a:r>
              <a:rPr lang="en-US" altLang="en-US" sz="1800">
                <a:solidFill>
                  <a:srgbClr val="0000FF"/>
                </a:solidFill>
              </a:rPr>
              <a:t>. Make sure all dues invoices are on a healthy 30 day cycle.  Bill every month starting on May 1</a:t>
            </a:r>
            <a:r>
              <a:rPr lang="en-US" altLang="en-US" sz="1800" baseline="30000">
                <a:solidFill>
                  <a:srgbClr val="0000FF"/>
                </a:solidFill>
              </a:rPr>
              <a:t>st</a:t>
            </a:r>
            <a:r>
              <a:rPr lang="en-US" altLang="en-US" sz="1800">
                <a:solidFill>
                  <a:srgbClr val="0000FF"/>
                </a:solidFill>
              </a:rPr>
              <a:t>. </a:t>
            </a:r>
          </a:p>
          <a:p>
            <a:pPr eaLnBrk="1" hangingPunct="1">
              <a:buFontTx/>
              <a:buNone/>
            </a:pPr>
            <a:endParaRPr lang="en-US" altLang="en-US" sz="1800">
              <a:solidFill>
                <a:srgbClr val="0000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http://www.charlesstone.com/images/uploads/listen.jpg">
            <a:extLst>
              <a:ext uri="{FF2B5EF4-FFF2-40B4-BE49-F238E27FC236}">
                <a16:creationId xmlns:a16="http://schemas.microsoft.com/office/drawing/2014/main" xmlns="" id="{FCF91F3D-BF80-40AB-8090-1E6EE07BC43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133350"/>
            <a:ext cx="2667000" cy="1836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79" name="Title 1">
            <a:extLst>
              <a:ext uri="{FF2B5EF4-FFF2-40B4-BE49-F238E27FC236}">
                <a16:creationId xmlns:a16="http://schemas.microsoft.com/office/drawing/2014/main" xmlns="" id="{D5C0B631-EF57-41B7-9BDF-75D0FAC7085D}"/>
              </a:ext>
            </a:extLst>
          </p:cNvPr>
          <p:cNvSpPr>
            <a:spLocks/>
          </p:cNvSpPr>
          <p:nvPr/>
        </p:nvSpPr>
        <p:spPr bwMode="auto">
          <a:xfrm>
            <a:off x="3124200" y="438150"/>
            <a:ext cx="54864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Top Tips to </a:t>
            </a:r>
            <a:br>
              <a:rPr lang="en-US" altLang="en-US" sz="4000" b="1">
                <a:solidFill>
                  <a:srgbClr val="0000FF"/>
                </a:solidFill>
              </a:rPr>
            </a:br>
            <a:r>
              <a:rPr lang="en-US" altLang="en-US" sz="4000" b="1">
                <a:solidFill>
                  <a:srgbClr val="0000FF"/>
                </a:solidFill>
              </a:rPr>
              <a:t>make ‘em pay! </a:t>
            </a:r>
            <a:endParaRPr lang="en-US" altLang="en-US" sz="4000">
              <a:solidFill>
                <a:srgbClr val="0000FF"/>
              </a:solidFill>
            </a:endParaRPr>
          </a:p>
        </p:txBody>
      </p:sp>
      <p:sp>
        <p:nvSpPr>
          <p:cNvPr id="24580" name="Content Placeholder 2">
            <a:extLst>
              <a:ext uri="{FF2B5EF4-FFF2-40B4-BE49-F238E27FC236}">
                <a16:creationId xmlns:a16="http://schemas.microsoft.com/office/drawing/2014/main" xmlns="" id="{5022B9BD-AE82-48BC-B787-A4AE4064D043}"/>
              </a:ext>
            </a:extLst>
          </p:cNvPr>
          <p:cNvSpPr>
            <a:spLocks/>
          </p:cNvSpPr>
          <p:nvPr/>
        </p:nvSpPr>
        <p:spPr bwMode="auto">
          <a:xfrm>
            <a:off x="457200" y="2016125"/>
            <a:ext cx="8229600"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50875" indent="-5143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buFont typeface="Calibri" panose="020F0502020204030204" pitchFamily="34" charset="0"/>
              <a:buAutoNum type="arabicPeriod" startAt="4"/>
            </a:pPr>
            <a:r>
              <a:rPr lang="en-US" altLang="en-US" sz="1800" b="1">
                <a:solidFill>
                  <a:srgbClr val="0000FF"/>
                </a:solidFill>
              </a:rPr>
              <a:t>Watch your tone </a:t>
            </a:r>
            <a:r>
              <a:rPr lang="en-US" altLang="en-US" sz="1800">
                <a:solidFill>
                  <a:srgbClr val="0000FF"/>
                </a:solidFill>
              </a:rPr>
              <a:t>with collection letters and calls. Don’t get all “official” just because this is a late invoice and you’re talking about money. Remember that you have formed a fraternal and social relationship that’s supposed to be mutually beneficial. Be personable, humble and friendly.</a:t>
            </a:r>
          </a:p>
          <a:p>
            <a:pPr eaLnBrk="1" hangingPunct="1">
              <a:lnSpc>
                <a:spcPct val="90000"/>
              </a:lnSpc>
              <a:buFontTx/>
              <a:buAutoNum type="arabicPeriod" startAt="4"/>
            </a:pPr>
            <a:r>
              <a:rPr lang="en-US" altLang="en-US" sz="1800" b="1">
                <a:solidFill>
                  <a:srgbClr val="0000FF"/>
                </a:solidFill>
              </a:rPr>
              <a:t>It’s time to get over it </a:t>
            </a:r>
            <a:r>
              <a:rPr lang="en-US" altLang="en-US" sz="1800">
                <a:solidFill>
                  <a:srgbClr val="0000FF"/>
                </a:solidFill>
              </a:rPr>
              <a:t>find a solution in your collection letters and calls that takes the edge off things like understanding that times are hard, or understanding that many (not just seniors) are on fixed incomes. The sluggish economy has made an impact.  </a:t>
            </a:r>
          </a:p>
          <a:p>
            <a:pPr eaLnBrk="1" hangingPunct="1">
              <a:lnSpc>
                <a:spcPct val="90000"/>
              </a:lnSpc>
              <a:buFontTx/>
              <a:buAutoNum type="arabicPeriod" startAt="4"/>
            </a:pPr>
            <a:r>
              <a:rPr lang="en-US" altLang="en-US" sz="1800" b="1">
                <a:solidFill>
                  <a:srgbClr val="0000FF"/>
                </a:solidFill>
              </a:rPr>
              <a:t>It’s my Life </a:t>
            </a:r>
            <a:r>
              <a:rPr lang="en-US" altLang="en-US" sz="1800">
                <a:solidFill>
                  <a:srgbClr val="0000FF"/>
                </a:solidFill>
              </a:rPr>
              <a:t>(membership) this should be reviewed annually by the Lodge Secretary to see who is eligible well before the close of the fraternal year.  In general people are living much longer…well into their 80’s. However many are not financially prepared to maintain their membership.  </a:t>
            </a:r>
          </a:p>
          <a:p>
            <a:pPr eaLnBrk="1" hangingPunct="1">
              <a:lnSpc>
                <a:spcPct val="90000"/>
              </a:lnSpc>
            </a:pPr>
            <a:endParaRPr lang="en-US" altLang="en-US">
              <a:solidFill>
                <a:srgbClr val="0000FF"/>
              </a:solidFill>
            </a:endParaRPr>
          </a:p>
          <a:p>
            <a:pPr eaLnBrk="1" hangingPunct="1">
              <a:lnSpc>
                <a:spcPct val="90000"/>
              </a:lnSpc>
            </a:pPr>
            <a:endParaRPr lang="en-US" altLang="en-US">
              <a:solidFill>
                <a:srgbClr val="0000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xmlns="" id="{8CA4B2FD-2F4C-44CB-AA41-CBF599AB1BDC}"/>
              </a:ext>
            </a:extLst>
          </p:cNvPr>
          <p:cNvSpPr>
            <a:spLocks/>
          </p:cNvSpPr>
          <p:nvPr/>
        </p:nvSpPr>
        <p:spPr bwMode="auto">
          <a:xfrm>
            <a:off x="457200" y="438150"/>
            <a:ext cx="82296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Revamp </a:t>
            </a:r>
            <a:br>
              <a:rPr lang="en-US" altLang="en-US" sz="4000" b="1">
                <a:solidFill>
                  <a:srgbClr val="0000FF"/>
                </a:solidFill>
              </a:rPr>
            </a:br>
            <a:r>
              <a:rPr lang="en-US" altLang="en-US" sz="4000" b="1">
                <a:solidFill>
                  <a:srgbClr val="0000FF"/>
                </a:solidFill>
              </a:rPr>
              <a:t>Dues Invoices</a:t>
            </a:r>
            <a:br>
              <a:rPr lang="en-US" altLang="en-US" sz="4000" b="1">
                <a:solidFill>
                  <a:srgbClr val="0000FF"/>
                </a:solidFill>
              </a:rPr>
            </a:br>
            <a:endParaRPr lang="en-US" altLang="en-US" sz="4000" b="1">
              <a:solidFill>
                <a:srgbClr val="0000FF"/>
              </a:solidFill>
            </a:endParaRPr>
          </a:p>
        </p:txBody>
      </p:sp>
      <p:sp>
        <p:nvSpPr>
          <p:cNvPr id="25603" name="Content Placeholder 2">
            <a:extLst>
              <a:ext uri="{FF2B5EF4-FFF2-40B4-BE49-F238E27FC236}">
                <a16:creationId xmlns:a16="http://schemas.microsoft.com/office/drawing/2014/main" xmlns="" id="{A9074484-60C1-4A52-A18B-C283DE1065CC}"/>
              </a:ext>
            </a:extLst>
          </p:cNvPr>
          <p:cNvSpPr>
            <a:spLocks/>
          </p:cNvSpPr>
          <p:nvPr/>
        </p:nvSpPr>
        <p:spPr bwMode="auto">
          <a:xfrm>
            <a:off x="1371600" y="2895600"/>
            <a:ext cx="6858000" cy="2536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spcAft>
                <a:spcPts val="600"/>
              </a:spcAft>
              <a:buSzPct val="80000"/>
            </a:pPr>
            <a:r>
              <a:rPr lang="en-US" altLang="en-US" sz="2700" dirty="0">
                <a:solidFill>
                  <a:srgbClr val="0000FF"/>
                </a:solidFill>
              </a:rPr>
              <a:t>Make </a:t>
            </a:r>
            <a:r>
              <a:rPr lang="en-US" altLang="en-US" sz="2700" u="sng" dirty="0">
                <a:solidFill>
                  <a:srgbClr val="0000FF"/>
                </a:solidFill>
              </a:rPr>
              <a:t>them</a:t>
            </a:r>
            <a:r>
              <a:rPr lang="en-US" altLang="en-US" sz="2700" dirty="0">
                <a:solidFill>
                  <a:srgbClr val="0000FF"/>
                </a:solidFill>
              </a:rPr>
              <a:t> </a:t>
            </a:r>
            <a:r>
              <a:rPr lang="en-US" altLang="en-US" sz="2700" b="1" i="1" dirty="0">
                <a:solidFill>
                  <a:srgbClr val="0000FF"/>
                </a:solidFill>
              </a:rPr>
              <a:t>Proud</a:t>
            </a:r>
            <a:r>
              <a:rPr lang="en-US" altLang="en-US" sz="2700" dirty="0">
                <a:solidFill>
                  <a:srgbClr val="0000FF"/>
                </a:solidFill>
              </a:rPr>
              <a:t> to be a Member</a:t>
            </a:r>
          </a:p>
          <a:p>
            <a:pPr eaLnBrk="1" hangingPunct="1">
              <a:lnSpc>
                <a:spcPct val="80000"/>
              </a:lnSpc>
              <a:spcAft>
                <a:spcPts val="600"/>
              </a:spcAft>
              <a:buSzPct val="80000"/>
            </a:pPr>
            <a:r>
              <a:rPr lang="en-US" altLang="en-US" sz="2700" dirty="0">
                <a:solidFill>
                  <a:srgbClr val="0000FF"/>
                </a:solidFill>
              </a:rPr>
              <a:t>Make it </a:t>
            </a:r>
            <a:r>
              <a:rPr lang="en-US" altLang="en-US" sz="2700" b="1" i="1" dirty="0">
                <a:solidFill>
                  <a:srgbClr val="0000FF"/>
                </a:solidFill>
              </a:rPr>
              <a:t>Easy</a:t>
            </a:r>
            <a:r>
              <a:rPr lang="en-US" altLang="en-US" sz="2700" dirty="0">
                <a:solidFill>
                  <a:srgbClr val="0000FF"/>
                </a:solidFill>
              </a:rPr>
              <a:t> for </a:t>
            </a:r>
            <a:r>
              <a:rPr lang="en-US" altLang="en-US" sz="2700" u="sng" dirty="0">
                <a:solidFill>
                  <a:srgbClr val="0000FF"/>
                </a:solidFill>
              </a:rPr>
              <a:t>them</a:t>
            </a:r>
            <a:r>
              <a:rPr lang="en-US" altLang="en-US" sz="2700" dirty="0">
                <a:solidFill>
                  <a:srgbClr val="0000FF"/>
                </a:solidFill>
              </a:rPr>
              <a:t> to understand</a:t>
            </a:r>
          </a:p>
          <a:p>
            <a:pPr eaLnBrk="1" hangingPunct="1">
              <a:lnSpc>
                <a:spcPct val="80000"/>
              </a:lnSpc>
              <a:spcAft>
                <a:spcPts val="600"/>
              </a:spcAft>
              <a:buSzPct val="80000"/>
            </a:pPr>
            <a:r>
              <a:rPr lang="en-US" altLang="en-US" sz="2700" dirty="0">
                <a:solidFill>
                  <a:srgbClr val="0000FF"/>
                </a:solidFill>
              </a:rPr>
              <a:t>Make it </a:t>
            </a:r>
            <a:r>
              <a:rPr lang="en-US" altLang="en-US" sz="2700" b="1" i="1" dirty="0">
                <a:solidFill>
                  <a:srgbClr val="0000FF"/>
                </a:solidFill>
              </a:rPr>
              <a:t>Convenient</a:t>
            </a:r>
            <a:r>
              <a:rPr lang="en-US" altLang="en-US" sz="2700" dirty="0">
                <a:solidFill>
                  <a:srgbClr val="0000FF"/>
                </a:solidFill>
              </a:rPr>
              <a:t> for </a:t>
            </a:r>
            <a:r>
              <a:rPr lang="en-US" altLang="en-US" sz="2700" u="sng" dirty="0">
                <a:solidFill>
                  <a:srgbClr val="0000FF"/>
                </a:solidFill>
              </a:rPr>
              <a:t>them</a:t>
            </a:r>
            <a:r>
              <a:rPr lang="en-US" altLang="en-US" sz="2700" dirty="0">
                <a:solidFill>
                  <a:srgbClr val="0000FF"/>
                </a:solidFill>
              </a:rPr>
              <a:t> to pay </a:t>
            </a:r>
          </a:p>
          <a:p>
            <a:pPr eaLnBrk="1" hangingPunct="1">
              <a:lnSpc>
                <a:spcPct val="80000"/>
              </a:lnSpc>
              <a:spcAft>
                <a:spcPts val="600"/>
              </a:spcAft>
              <a:buSzPct val="80000"/>
            </a:pPr>
            <a:r>
              <a:rPr lang="en-US" altLang="en-US" sz="2700" dirty="0">
                <a:solidFill>
                  <a:srgbClr val="0000FF"/>
                </a:solidFill>
              </a:rPr>
              <a:t>Make it </a:t>
            </a:r>
            <a:r>
              <a:rPr lang="en-US" altLang="en-US" sz="2700" b="1" i="1" dirty="0">
                <a:solidFill>
                  <a:srgbClr val="0000FF"/>
                </a:solidFill>
              </a:rPr>
              <a:t>Easy</a:t>
            </a:r>
            <a:r>
              <a:rPr lang="en-US" altLang="en-US" sz="2700" dirty="0">
                <a:solidFill>
                  <a:srgbClr val="0000FF"/>
                </a:solidFill>
              </a:rPr>
              <a:t> for </a:t>
            </a:r>
            <a:r>
              <a:rPr lang="en-US" altLang="en-US" sz="2700" u="sng" dirty="0">
                <a:solidFill>
                  <a:srgbClr val="0000FF"/>
                </a:solidFill>
              </a:rPr>
              <a:t>them</a:t>
            </a:r>
            <a:r>
              <a:rPr lang="en-US" altLang="en-US" sz="2700" dirty="0">
                <a:solidFill>
                  <a:srgbClr val="0000FF"/>
                </a:solidFill>
              </a:rPr>
              <a:t> to donate online</a:t>
            </a:r>
          </a:p>
          <a:p>
            <a:pPr eaLnBrk="1" hangingPunct="1">
              <a:lnSpc>
                <a:spcPct val="80000"/>
              </a:lnSpc>
              <a:spcAft>
                <a:spcPts val="600"/>
              </a:spcAft>
              <a:buSzPct val="80000"/>
            </a:pPr>
            <a:r>
              <a:rPr lang="en-US" altLang="en-US" sz="2700" dirty="0">
                <a:solidFill>
                  <a:srgbClr val="0000FF"/>
                </a:solidFill>
              </a:rPr>
              <a:t>Allow </a:t>
            </a:r>
            <a:r>
              <a:rPr lang="en-US" altLang="en-US" sz="2700" u="sng" dirty="0">
                <a:solidFill>
                  <a:srgbClr val="0000FF"/>
                </a:solidFill>
              </a:rPr>
              <a:t>them</a:t>
            </a:r>
            <a:r>
              <a:rPr lang="en-US" altLang="en-US" sz="2700" dirty="0">
                <a:solidFill>
                  <a:srgbClr val="0000FF"/>
                </a:solidFill>
              </a:rPr>
              <a:t> to be </a:t>
            </a:r>
            <a:r>
              <a:rPr lang="en-US" altLang="en-US" sz="2700" b="1" i="1" dirty="0">
                <a:solidFill>
                  <a:srgbClr val="0000FF"/>
                </a:solidFill>
              </a:rPr>
              <a:t>Active</a:t>
            </a:r>
            <a:r>
              <a:rPr lang="en-US" altLang="en-US" sz="2700" b="1" dirty="0">
                <a:solidFill>
                  <a:srgbClr val="0000FF"/>
                </a:solidFill>
              </a:rPr>
              <a:t> </a:t>
            </a:r>
            <a:r>
              <a:rPr lang="en-US" altLang="en-US" sz="2700" dirty="0">
                <a:solidFill>
                  <a:srgbClr val="0000FF"/>
                </a:solidFill>
              </a:rPr>
              <a:t>from anywhere</a:t>
            </a:r>
          </a:p>
        </p:txBody>
      </p:sp>
      <p:pic>
        <p:nvPicPr>
          <p:cNvPr id="25604" name="Picture 5" descr="C:\Users\Gathen\AppData\Local\Microsoft\Windows\Temporary Internet Files\Content.IE5\JUZHE02C\MC900440391[1].png">
            <a:extLst>
              <a:ext uri="{FF2B5EF4-FFF2-40B4-BE49-F238E27FC236}">
                <a16:creationId xmlns:a16="http://schemas.microsoft.com/office/drawing/2014/main" xmlns="" id="{F3F556FA-EE51-416F-96F8-112F7BB1B02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590550"/>
            <a:ext cx="1828800" cy="158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5" name="Picture 7" descr="C:\Users\Gathen\AppData\Local\Microsoft\Windows\Temporary Internet Files\Content.IE5\6E32H5MZ\MC900440384[1].png">
            <a:extLst>
              <a:ext uri="{FF2B5EF4-FFF2-40B4-BE49-F238E27FC236}">
                <a16:creationId xmlns:a16="http://schemas.microsoft.com/office/drawing/2014/main" xmlns="" id="{538BA722-1E18-471E-9FB4-1A26A18215D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34200" y="742950"/>
            <a:ext cx="1905000" cy="1695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xmlns="" id="{86626595-1C0F-41AA-8CDB-F7EC911C76B5}"/>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l="10811" r="5405"/>
          <a:stretch>
            <a:fillRect/>
          </a:stretch>
        </p:blipFill>
        <p:spPr bwMode="auto">
          <a:xfrm>
            <a:off x="6248400" y="1676400"/>
            <a:ext cx="2743200"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7" name="Title 1">
            <a:extLst>
              <a:ext uri="{FF2B5EF4-FFF2-40B4-BE49-F238E27FC236}">
                <a16:creationId xmlns:a16="http://schemas.microsoft.com/office/drawing/2014/main" xmlns="" id="{2F72F28B-0F39-4BF2-B305-CDAB0931E6BC}"/>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i="1">
                <a:solidFill>
                  <a:srgbClr val="0000FF"/>
                </a:solidFill>
              </a:rPr>
              <a:t>Share the Pride of Elkdom</a:t>
            </a:r>
            <a:r>
              <a:rPr lang="en-US" altLang="en-US" sz="4000">
                <a:solidFill>
                  <a:srgbClr val="0000FF"/>
                </a:solidFill>
              </a:rPr>
              <a:t>! </a:t>
            </a:r>
            <a:br>
              <a:rPr lang="en-US" altLang="en-US" sz="4000">
                <a:solidFill>
                  <a:srgbClr val="0000FF"/>
                </a:solidFill>
              </a:rPr>
            </a:br>
            <a:endParaRPr lang="en-US" altLang="en-US" sz="4000">
              <a:solidFill>
                <a:srgbClr val="0000FF"/>
              </a:solidFill>
            </a:endParaRPr>
          </a:p>
        </p:txBody>
      </p:sp>
      <p:sp>
        <p:nvSpPr>
          <p:cNvPr id="26628" name="Content Placeholder 2">
            <a:extLst>
              <a:ext uri="{FF2B5EF4-FFF2-40B4-BE49-F238E27FC236}">
                <a16:creationId xmlns:a16="http://schemas.microsoft.com/office/drawing/2014/main" xmlns="" id="{FFF6D6D2-2755-4AC8-A6B4-2036551411F8}"/>
              </a:ext>
            </a:extLst>
          </p:cNvPr>
          <p:cNvSpPr>
            <a:spLocks/>
          </p:cNvSpPr>
          <p:nvPr/>
        </p:nvSpPr>
        <p:spPr bwMode="auto">
          <a:xfrm>
            <a:off x="152400" y="1847850"/>
            <a:ext cx="5943600" cy="417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sz="1800" b="1">
                <a:solidFill>
                  <a:srgbClr val="0000FF"/>
                </a:solidFill>
              </a:rPr>
              <a:t>Share Your Lodge Impact</a:t>
            </a:r>
            <a:endParaRPr lang="en-US" altLang="en-US" sz="1800">
              <a:solidFill>
                <a:srgbClr val="0000FF"/>
              </a:solidFill>
            </a:endParaRPr>
          </a:p>
          <a:p>
            <a:pPr eaLnBrk="1" hangingPunct="1">
              <a:lnSpc>
                <a:spcPct val="110000"/>
              </a:lnSpc>
              <a:spcBef>
                <a:spcPct val="0"/>
              </a:spcBef>
            </a:pPr>
            <a:r>
              <a:rPr lang="en-US" altLang="en-US" sz="1800">
                <a:solidFill>
                  <a:srgbClr val="0000FF"/>
                </a:solidFill>
              </a:rPr>
              <a:t>You've likely heard it time and time again, but it bears repeating; you need to routinely share where your Lodge has made an impact. Not only does this help recruit new members, it also allows Lodges to retain the support of current members. Regardless of whether people support the Lodge by donating or volunteering time, they'll likely want to know they're contributing to making the community and nation a better place.  It's your job to make sure they're able to see the impact they're having through their involvement with your Lodge. </a:t>
            </a:r>
          </a:p>
          <a:p>
            <a:pPr eaLnBrk="1" hangingPunct="1">
              <a:buFontTx/>
              <a:buNone/>
            </a:pPr>
            <a:endParaRPr lang="en-US" altLang="en-US" sz="1800">
              <a:solidFill>
                <a:srgbClr val="0000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xmlns="" id="{AF495AA8-F005-4464-BC8E-1DF4D6E81DB3}"/>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400" b="1" i="1">
                <a:solidFill>
                  <a:srgbClr val="0000FF"/>
                </a:solidFill>
              </a:rPr>
              <a:t>Share the Pride of Elkdom</a:t>
            </a:r>
            <a:r>
              <a:rPr lang="en-US" altLang="en-US" sz="4400">
                <a:solidFill>
                  <a:srgbClr val="0000FF"/>
                </a:solidFill>
              </a:rPr>
              <a:t>!</a:t>
            </a:r>
          </a:p>
        </p:txBody>
      </p:sp>
      <p:sp>
        <p:nvSpPr>
          <p:cNvPr id="27651" name="Content Placeholder 2">
            <a:extLst>
              <a:ext uri="{FF2B5EF4-FFF2-40B4-BE49-F238E27FC236}">
                <a16:creationId xmlns:a16="http://schemas.microsoft.com/office/drawing/2014/main" xmlns="" id="{ECCF3630-DFA1-45D0-B242-C52337FEBCF5}"/>
              </a:ext>
            </a:extLst>
          </p:cNvPr>
          <p:cNvSpPr>
            <a:spLocks/>
          </p:cNvSpPr>
          <p:nvPr/>
        </p:nvSpPr>
        <p:spPr bwMode="auto">
          <a:xfrm>
            <a:off x="381000" y="1828800"/>
            <a:ext cx="41148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sz="2000" b="1" dirty="0">
                <a:solidFill>
                  <a:srgbClr val="0000FF"/>
                </a:solidFill>
              </a:rPr>
              <a:t>Increase New Members</a:t>
            </a:r>
            <a:endParaRPr lang="en-US" altLang="en-US" sz="2000" dirty="0">
              <a:solidFill>
                <a:srgbClr val="0000FF"/>
              </a:solidFill>
            </a:endParaRPr>
          </a:p>
          <a:p>
            <a:pPr eaLnBrk="1" hangingPunct="1"/>
            <a:r>
              <a:rPr lang="en-US" altLang="en-US" sz="1800" dirty="0">
                <a:solidFill>
                  <a:srgbClr val="0000FF"/>
                </a:solidFill>
              </a:rPr>
              <a:t>When deciding whether to join the Elks and volunteer, many people want to get a feel for the impact they'll be having. Effectively helping them visualize this impact through advanced Public Relations programs can boost your recruiting efforts. The more they see in the local papers the more they will feel a sense of involvement after they join.</a:t>
            </a:r>
          </a:p>
          <a:p>
            <a:pPr eaLnBrk="1" hangingPunct="1">
              <a:buFontTx/>
              <a:buNone/>
            </a:pPr>
            <a:endParaRPr lang="en-US" altLang="en-US" dirty="0">
              <a:solidFill>
                <a:srgbClr val="0000FF"/>
              </a:solidFill>
            </a:endParaRPr>
          </a:p>
        </p:txBody>
      </p:sp>
      <p:pic>
        <p:nvPicPr>
          <p:cNvPr id="27652" name="Picture 2" descr="http://www.akcblog.com/wp-content/uploads/2012/10/public-relations-malaysia-2.jpg">
            <a:extLst>
              <a:ext uri="{FF2B5EF4-FFF2-40B4-BE49-F238E27FC236}">
                <a16:creationId xmlns:a16="http://schemas.microsoft.com/office/drawing/2014/main" xmlns="" id="{96CDBCFD-4A67-4F06-A55E-6B55E3F0162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19600" y="1143000"/>
            <a:ext cx="4762500" cy="422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a:extLst>
              <a:ext uri="{FF2B5EF4-FFF2-40B4-BE49-F238E27FC236}">
                <a16:creationId xmlns:a16="http://schemas.microsoft.com/office/drawing/2014/main" xmlns="" id="{A3D32036-CF87-44C7-A7E1-78633856E621}"/>
              </a:ext>
            </a:extLst>
          </p:cNvPr>
          <p:cNvSpPr>
            <a:spLocks/>
          </p:cNvSpPr>
          <p:nvPr/>
        </p:nvSpPr>
        <p:spPr bwMode="auto">
          <a:xfrm>
            <a:off x="228600" y="1600200"/>
            <a:ext cx="5715000"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600" b="1" dirty="0">
              <a:solidFill>
                <a:srgbClr val="0000FF"/>
              </a:solidFill>
            </a:endParaRPr>
          </a:p>
          <a:p>
            <a:pPr eaLnBrk="1" hangingPunct="1">
              <a:spcBef>
                <a:spcPct val="0"/>
              </a:spcBef>
              <a:buFontTx/>
              <a:buNone/>
            </a:pPr>
            <a:r>
              <a:rPr lang="en-US" altLang="en-US" sz="2000" b="1" dirty="0">
                <a:solidFill>
                  <a:srgbClr val="0000FF"/>
                </a:solidFill>
              </a:rPr>
              <a:t>Increase Membership Retention</a:t>
            </a:r>
          </a:p>
          <a:p>
            <a:pPr eaLnBrk="1" hangingPunct="1">
              <a:spcBef>
                <a:spcPct val="0"/>
              </a:spcBef>
            </a:pPr>
            <a:r>
              <a:rPr lang="en-US" altLang="en-US" sz="1800" dirty="0">
                <a:solidFill>
                  <a:srgbClr val="0000FF"/>
                </a:solidFill>
              </a:rPr>
              <a:t>Even after candidates have joined your Lodge, they likely want to know what impact their work had. Studies have shown that members are more likely to stop supporting the local Lodge and leave the Order if they're unsure if the Lodge was making an impact in the community. Sharing the fruits of their labor through Public Relations can improve the chance they'll volunteer more and remain members. </a:t>
            </a:r>
          </a:p>
        </p:txBody>
      </p:sp>
      <p:pic>
        <p:nvPicPr>
          <p:cNvPr id="28675" name="Picture 2" descr="http://www.andersons.com/~/media/Andersons/Products/School-Supplies/classroom-materials/sticky-notes/sticky-note-sets/EHCHF/700-0-EHCHF-You-Make-A-Difference-Sticky-Note-Set-000.ashx?w=230&amp;h=230&amp;bc=FFFFFF">
            <a:extLst>
              <a:ext uri="{FF2B5EF4-FFF2-40B4-BE49-F238E27FC236}">
                <a16:creationId xmlns:a16="http://schemas.microsoft.com/office/drawing/2014/main" xmlns="" id="{BB33C324-A2DE-4483-B1CF-729669E3018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0" y="1600200"/>
            <a:ext cx="28956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6" name="Title 1">
            <a:extLst>
              <a:ext uri="{FF2B5EF4-FFF2-40B4-BE49-F238E27FC236}">
                <a16:creationId xmlns:a16="http://schemas.microsoft.com/office/drawing/2014/main" xmlns="" id="{A211B89A-748D-4AF8-8E30-C7B518EE8295}"/>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400" b="1" i="1">
                <a:solidFill>
                  <a:srgbClr val="0000FF"/>
                </a:solidFill>
              </a:rPr>
              <a:t>Share the Pride of Elkdom</a:t>
            </a:r>
            <a:r>
              <a:rPr lang="en-US" altLang="en-US" sz="4400">
                <a:solidFill>
                  <a:srgbClr val="0000FF"/>
                </a:solidFill>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43DEF3C-AD39-4D6D-887A-8C4986751C60}"/>
              </a:ext>
            </a:extLst>
          </p:cNvPr>
          <p:cNvSpPr txBox="1"/>
          <p:nvPr/>
        </p:nvSpPr>
        <p:spPr>
          <a:xfrm>
            <a:off x="0" y="152400"/>
            <a:ext cx="9144000" cy="6555641"/>
          </a:xfrm>
          <a:prstGeom prst="rect">
            <a:avLst/>
          </a:prstGeom>
          <a:noFill/>
        </p:spPr>
        <p:txBody>
          <a:bodyPr wrap="square" rtlCol="0">
            <a:spAutoFit/>
          </a:bodyPr>
          <a:lstStyle/>
          <a:p>
            <a:r>
              <a:rPr lang="en-US" sz="1750" dirty="0">
                <a:solidFill>
                  <a:srgbClr val="0000FF"/>
                </a:solidFill>
              </a:rPr>
              <a:t>Many of us understand the responsibility of caring for aging family members or helping friends who are struggling financially or in poor physical health. As charity begins at home, please give a consideration to delinquent Members who maybe facing hardships. Remember, “</a:t>
            </a:r>
            <a:r>
              <a:rPr lang="en-US" sz="1750" i="1" dirty="0">
                <a:solidFill>
                  <a:srgbClr val="0000FF"/>
                </a:solidFill>
              </a:rPr>
              <a:t>Living or dead, Elks are never forgotten never forsaken.”</a:t>
            </a:r>
          </a:p>
          <a:p>
            <a:endParaRPr lang="en-US" sz="1750" i="1" dirty="0">
              <a:solidFill>
                <a:srgbClr val="0000FF"/>
              </a:solidFill>
            </a:endParaRPr>
          </a:p>
          <a:p>
            <a:r>
              <a:rPr lang="en-US" sz="1750" dirty="0">
                <a:solidFill>
                  <a:srgbClr val="0000FF"/>
                </a:solidFill>
              </a:rPr>
              <a:t>Let’s stand by those words and carefully review your Lapsation rolls, especially emphasizing those Members with many years serving our Order. Likely some have been loyal dues-paying Members for decades. Discuss the loss of these at risk Members with your Lodge’s Stand Relief Committee.</a:t>
            </a:r>
          </a:p>
          <a:p>
            <a:endParaRPr lang="en-US" sz="1750" dirty="0">
              <a:solidFill>
                <a:srgbClr val="0000FF"/>
              </a:solidFill>
            </a:endParaRPr>
          </a:p>
          <a:p>
            <a:r>
              <a:rPr lang="en-US" sz="1750" dirty="0">
                <a:solidFill>
                  <a:srgbClr val="0000FF"/>
                </a:solidFill>
              </a:rPr>
              <a:t>Per Statute Section 13.010: </a:t>
            </a:r>
            <a:r>
              <a:rPr lang="en-US" sz="1750" i="1" dirty="0">
                <a:solidFill>
                  <a:srgbClr val="0000FF"/>
                </a:solidFill>
              </a:rPr>
              <a:t>“The Exalted Ruler, Esteemed Leading Knight, Esteemed Loyal Knight and Esteemed Lecturing Knight, Secretary and Treasurer shall Constitute the Standing Relief Committee of the Lodge, Which Shall Examine the merits of all cases suggesting the necessity od aid or relief.”</a:t>
            </a:r>
          </a:p>
          <a:p>
            <a:endParaRPr lang="en-US" sz="1750" i="1" dirty="0">
              <a:solidFill>
                <a:srgbClr val="0000FF"/>
              </a:solidFill>
            </a:endParaRPr>
          </a:p>
          <a:p>
            <a:r>
              <a:rPr lang="en-US" sz="1750" dirty="0">
                <a:solidFill>
                  <a:srgbClr val="0000FF"/>
                </a:solidFill>
              </a:rPr>
              <a:t>Upon committee recommendations, your lodge may legally vote on assisting with their dues. Any Member present </a:t>
            </a:r>
            <a:r>
              <a:rPr lang="en-US" sz="1750" dirty="0" err="1">
                <a:solidFill>
                  <a:srgbClr val="0000FF"/>
                </a:solidFill>
              </a:rPr>
              <a:t>st</a:t>
            </a:r>
            <a:r>
              <a:rPr lang="en-US" sz="1750" dirty="0">
                <a:solidFill>
                  <a:srgbClr val="0000FF"/>
                </a:solidFill>
              </a:rPr>
              <a:t> a Lodge meeting may make the motion.</a:t>
            </a:r>
          </a:p>
          <a:p>
            <a:endParaRPr lang="en-US" sz="1750" dirty="0">
              <a:solidFill>
                <a:srgbClr val="0000FF"/>
              </a:solidFill>
            </a:endParaRPr>
          </a:p>
          <a:p>
            <a:r>
              <a:rPr lang="en-US" sz="1750" dirty="0">
                <a:solidFill>
                  <a:srgbClr val="0000FF"/>
                </a:solidFill>
              </a:rPr>
              <a:t>Please make sure your lodge Standing Relief Committee performs this important responsibility. Only they are we acting with Charity, Justice, Brotherly Love and Fidelity.</a:t>
            </a:r>
          </a:p>
          <a:p>
            <a:endParaRPr lang="en-US" sz="1750" dirty="0">
              <a:solidFill>
                <a:srgbClr val="0000FF"/>
              </a:solidFill>
            </a:endParaRPr>
          </a:p>
          <a:p>
            <a:r>
              <a:rPr lang="en-US" sz="1750" dirty="0">
                <a:solidFill>
                  <a:srgbClr val="0000FF"/>
                </a:solidFill>
              </a:rPr>
              <a:t>Also do not forget your Military, those that are deployed and cannot pay their dues, don’t let them fall by the waste side and dropped for non-payment. They are just as important as those lifelong members.</a:t>
            </a:r>
          </a:p>
        </p:txBody>
      </p:sp>
    </p:spTree>
    <p:extLst>
      <p:ext uri="{BB962C8B-B14F-4D97-AF65-F5344CB8AC3E}">
        <p14:creationId xmlns:p14="http://schemas.microsoft.com/office/powerpoint/2010/main" xmlns="" val="1933585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a:extLst>
              <a:ext uri="{FF2B5EF4-FFF2-40B4-BE49-F238E27FC236}">
                <a16:creationId xmlns:a16="http://schemas.microsoft.com/office/drawing/2014/main" xmlns="" id="{73426A0B-14DF-4D6A-9A94-DB1E22D82471}"/>
              </a:ext>
            </a:extLst>
          </p:cNvPr>
          <p:cNvSpPr>
            <a:spLocks/>
          </p:cNvSpPr>
          <p:nvPr/>
        </p:nvSpPr>
        <p:spPr bwMode="auto">
          <a:xfrm>
            <a:off x="152400" y="1676400"/>
            <a:ext cx="57912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sz="2000" b="1">
                <a:solidFill>
                  <a:srgbClr val="0000FF"/>
                </a:solidFill>
              </a:rPr>
              <a:t>Maintain Relationships With Current Members</a:t>
            </a:r>
            <a:endParaRPr lang="en-US" altLang="en-US" sz="2000">
              <a:solidFill>
                <a:srgbClr val="0000FF"/>
              </a:solidFill>
            </a:endParaRPr>
          </a:p>
          <a:p>
            <a:pPr eaLnBrk="1" hangingPunct="1"/>
            <a:r>
              <a:rPr lang="en-US" altLang="en-US" sz="1800">
                <a:solidFill>
                  <a:srgbClr val="0000FF"/>
                </a:solidFill>
              </a:rPr>
              <a:t>It can be tough to find volunteers who are dedicated to helping your cause through donating or working with your Lodge. But once you've managed to find such people and make them members of the Order,  maintaining these relationships should be of prime importance. Cultivating long-term relationships with members who have demonstrated their willingness to support your Lodge should be mutually beneficial.     </a:t>
            </a:r>
          </a:p>
          <a:p>
            <a:pPr eaLnBrk="1" hangingPunct="1"/>
            <a:endParaRPr lang="en-US" altLang="en-US" sz="2600">
              <a:solidFill>
                <a:srgbClr val="0000FF"/>
              </a:solidFill>
            </a:endParaRPr>
          </a:p>
          <a:p>
            <a:pPr eaLnBrk="1" hangingPunct="1"/>
            <a:endParaRPr lang="en-US" altLang="en-US">
              <a:solidFill>
                <a:srgbClr val="0000FF"/>
              </a:solidFill>
            </a:endParaRPr>
          </a:p>
        </p:txBody>
      </p:sp>
      <p:pic>
        <p:nvPicPr>
          <p:cNvPr id="29699" name="Picture 2" descr="http://www.fasttrakauto.com/blog/wp-content/uploads/2012/09/BusinessSupplier.jpg">
            <a:extLst>
              <a:ext uri="{FF2B5EF4-FFF2-40B4-BE49-F238E27FC236}">
                <a16:creationId xmlns:a16="http://schemas.microsoft.com/office/drawing/2014/main" xmlns="" id="{F4E9185B-B7CA-475C-AC78-6D87C5BF6F9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43600" y="1806575"/>
            <a:ext cx="2819400" cy="2536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0" name="Title 1">
            <a:extLst>
              <a:ext uri="{FF2B5EF4-FFF2-40B4-BE49-F238E27FC236}">
                <a16:creationId xmlns:a16="http://schemas.microsoft.com/office/drawing/2014/main" xmlns="" id="{A74E33BB-5B6E-4F32-900B-489EF65AF01D}"/>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400" b="1" i="1">
                <a:solidFill>
                  <a:srgbClr val="0000FF"/>
                </a:solidFill>
              </a:rPr>
              <a:t>Share the Pride of Elkdom</a:t>
            </a:r>
            <a:r>
              <a:rPr lang="en-US" altLang="en-US" sz="4400">
                <a:solidFill>
                  <a:srgbClr val="0000FF"/>
                </a:solidFil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a:extLst>
              <a:ext uri="{FF2B5EF4-FFF2-40B4-BE49-F238E27FC236}">
                <a16:creationId xmlns:a16="http://schemas.microsoft.com/office/drawing/2014/main" xmlns="" id="{A8B87210-5860-4FF6-9582-A7E903545AE2}"/>
              </a:ext>
            </a:extLst>
          </p:cNvPr>
          <p:cNvSpPr>
            <a:spLocks/>
          </p:cNvSpPr>
          <p:nvPr/>
        </p:nvSpPr>
        <p:spPr bwMode="auto">
          <a:xfrm>
            <a:off x="304800" y="1295400"/>
            <a:ext cx="4876800" cy="396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endParaRPr lang="en-US" altLang="en-US" sz="1600" b="1">
              <a:solidFill>
                <a:srgbClr val="0000FF"/>
              </a:solidFill>
            </a:endParaRPr>
          </a:p>
          <a:p>
            <a:pPr eaLnBrk="1" hangingPunct="1">
              <a:spcBef>
                <a:spcPct val="0"/>
              </a:spcBef>
              <a:buFontTx/>
              <a:buNone/>
            </a:pPr>
            <a:r>
              <a:rPr lang="en-US" altLang="en-US" sz="2000" b="1">
                <a:solidFill>
                  <a:srgbClr val="0000FF"/>
                </a:solidFill>
              </a:rPr>
              <a:t>Connect With New Members</a:t>
            </a:r>
            <a:endParaRPr lang="en-US" altLang="en-US" sz="2000">
              <a:solidFill>
                <a:srgbClr val="0000FF"/>
              </a:solidFill>
            </a:endParaRPr>
          </a:p>
          <a:p>
            <a:pPr eaLnBrk="1" hangingPunct="1">
              <a:spcBef>
                <a:spcPct val="0"/>
              </a:spcBef>
            </a:pPr>
            <a:r>
              <a:rPr lang="en-US" altLang="en-US" sz="1800">
                <a:solidFill>
                  <a:srgbClr val="0000FF"/>
                </a:solidFill>
              </a:rPr>
              <a:t>No matter how good you are at retention, you'll need to recruit new members. A person will likely be more receptive to joining your Lodge if your message comes with an endorsement from someone they value. Public Relations provides a huge opportunity for such peer recommendations to help spread your communications to prospective new members. And since your members are the ones sharing your message with their friends and family, those friends and family will be more likely to actually listen to what you have to say and join your Lodge.    </a:t>
            </a:r>
          </a:p>
          <a:p>
            <a:pPr eaLnBrk="1" hangingPunct="1"/>
            <a:endParaRPr lang="en-US" altLang="en-US" sz="1400">
              <a:solidFill>
                <a:srgbClr val="0000FF"/>
              </a:solidFill>
            </a:endParaRPr>
          </a:p>
        </p:txBody>
      </p:sp>
      <p:pic>
        <p:nvPicPr>
          <p:cNvPr id="30723" name="Picture 2" descr="http://3.bp.blogspot.com/-B8K73uA5USU/TzOeeRhE8cI/AAAAAAAABDI/TfwwjqNV_l8/s1600/35.jpg">
            <a:extLst>
              <a:ext uri="{FF2B5EF4-FFF2-40B4-BE49-F238E27FC236}">
                <a16:creationId xmlns:a16="http://schemas.microsoft.com/office/drawing/2014/main" xmlns="" id="{9320F7D6-57CD-473B-99C3-C76AFD9154F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l="8929" r="10715"/>
          <a:stretch>
            <a:fillRect/>
          </a:stretch>
        </p:blipFill>
        <p:spPr bwMode="auto">
          <a:xfrm>
            <a:off x="5562600" y="1981200"/>
            <a:ext cx="34290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4" name="Title 1">
            <a:extLst>
              <a:ext uri="{FF2B5EF4-FFF2-40B4-BE49-F238E27FC236}">
                <a16:creationId xmlns:a16="http://schemas.microsoft.com/office/drawing/2014/main" xmlns="" id="{EE42BF0B-E592-4315-8E15-CAEBDFC336ED}"/>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400" b="1" i="1">
                <a:solidFill>
                  <a:srgbClr val="0000FF"/>
                </a:solidFill>
              </a:rPr>
              <a:t>Share the Pride of Elkdom</a:t>
            </a:r>
            <a:r>
              <a:rPr lang="en-US" altLang="en-US" sz="4400">
                <a:solidFill>
                  <a:srgbClr val="0000FF"/>
                </a:solidFill>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xmlns="" id="{E0190E8E-052F-48B1-A143-C2165352EF90}"/>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400" b="1" i="1">
                <a:solidFill>
                  <a:srgbClr val="0000FF"/>
                </a:solidFill>
              </a:rPr>
              <a:t>Share the Pride of Elkdom</a:t>
            </a:r>
            <a:r>
              <a:rPr lang="en-US" altLang="en-US" sz="4400">
                <a:solidFill>
                  <a:srgbClr val="0000FF"/>
                </a:solidFill>
              </a:rPr>
              <a:t>!</a:t>
            </a:r>
          </a:p>
        </p:txBody>
      </p:sp>
      <p:sp>
        <p:nvSpPr>
          <p:cNvPr id="31747" name="Content Placeholder 2">
            <a:extLst>
              <a:ext uri="{FF2B5EF4-FFF2-40B4-BE49-F238E27FC236}">
                <a16:creationId xmlns:a16="http://schemas.microsoft.com/office/drawing/2014/main" xmlns="" id="{57B78C93-DCA7-42F7-B025-ECA9A9B5E2E7}"/>
              </a:ext>
            </a:extLst>
          </p:cNvPr>
          <p:cNvSpPr>
            <a:spLocks/>
          </p:cNvSpPr>
          <p:nvPr/>
        </p:nvSpPr>
        <p:spPr bwMode="auto">
          <a:xfrm>
            <a:off x="685800" y="1581150"/>
            <a:ext cx="4343400"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a:solidFill>
                  <a:srgbClr val="0000FF"/>
                </a:solidFill>
              </a:rPr>
              <a:t>Pictures Speak 1,000 Words</a:t>
            </a:r>
          </a:p>
          <a:p>
            <a:pPr eaLnBrk="1" hangingPunct="1"/>
            <a:r>
              <a:rPr lang="en-US" altLang="en-US" sz="2000">
                <a:solidFill>
                  <a:srgbClr val="0000FF"/>
                </a:solidFill>
              </a:rPr>
              <a:t>When you complete a community or committee project, It’s essential for our members to see their impact with photos. Replace the typical long-winded article with photos. </a:t>
            </a:r>
          </a:p>
          <a:p>
            <a:pPr eaLnBrk="1" hangingPunct="1"/>
            <a:endParaRPr lang="en-US" altLang="en-US">
              <a:solidFill>
                <a:srgbClr val="0000FF"/>
              </a:solidFill>
            </a:endParaRPr>
          </a:p>
        </p:txBody>
      </p:sp>
      <p:pic>
        <p:nvPicPr>
          <p:cNvPr id="31748" name="Picture 2" descr="https://fbcdn-sphotos-b-a.akamaihd.net/hphotos-ak-xpa1/t1.0-9/1379301_757116300970999_1583606525_n.jpg">
            <a:extLst>
              <a:ext uri="{FF2B5EF4-FFF2-40B4-BE49-F238E27FC236}">
                <a16:creationId xmlns:a16="http://schemas.microsoft.com/office/drawing/2014/main" xmlns="" id="{22BBD0F2-E274-4FE5-943D-E6D77CE552BD}"/>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81600" y="1123950"/>
            <a:ext cx="3657600"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xmlns="" id="{B5006CE8-DFC6-4EA3-A126-8B220F936813}"/>
              </a:ext>
            </a:extLst>
          </p:cNvPr>
          <p:cNvSpPr>
            <a:spLocks/>
          </p:cNvSpPr>
          <p:nvPr/>
        </p:nvSpPr>
        <p:spPr bwMode="auto">
          <a:xfrm>
            <a:off x="457200" y="133350"/>
            <a:ext cx="8229600" cy="612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400" b="1">
                <a:solidFill>
                  <a:srgbClr val="0000FF"/>
                </a:solidFill>
              </a:rPr>
              <a:t>Membership Growth</a:t>
            </a:r>
            <a:endParaRPr lang="en-US" altLang="en-US" sz="4400">
              <a:solidFill>
                <a:srgbClr val="0000FF"/>
              </a:solidFill>
            </a:endParaRPr>
          </a:p>
        </p:txBody>
      </p:sp>
      <p:pic>
        <p:nvPicPr>
          <p:cNvPr id="32771" name="Picture 2" descr="http://dyr.designyourrecognition.com/images/product_images/1078/zoom_PSUT075WQ.jpg">
            <a:extLst>
              <a:ext uri="{FF2B5EF4-FFF2-40B4-BE49-F238E27FC236}">
                <a16:creationId xmlns:a16="http://schemas.microsoft.com/office/drawing/2014/main" xmlns="" id="{F1C8167D-517B-4F4E-8B45-B5C8935AE868}"/>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t="13525"/>
          <a:stretch>
            <a:fillRect/>
          </a:stretch>
        </p:blipFill>
        <p:spPr bwMode="auto">
          <a:xfrm>
            <a:off x="2362200" y="1219200"/>
            <a:ext cx="41910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2" name="Rectangle 5">
            <a:extLst>
              <a:ext uri="{FF2B5EF4-FFF2-40B4-BE49-F238E27FC236}">
                <a16:creationId xmlns:a16="http://schemas.microsoft.com/office/drawing/2014/main" xmlns="" id="{9F49C36D-66F1-4B5D-81BE-4DC462190CF7}"/>
              </a:ext>
            </a:extLst>
          </p:cNvPr>
          <p:cNvSpPr>
            <a:spLocks noChangeArrowheads="1"/>
          </p:cNvSpPr>
          <p:nvPr/>
        </p:nvSpPr>
        <p:spPr bwMode="auto">
          <a:xfrm>
            <a:off x="685800" y="3413125"/>
            <a:ext cx="7696200"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000" dirty="0">
                <a:solidFill>
                  <a:srgbClr val="0000FF"/>
                </a:solidFill>
                <a:latin typeface="Calibri" panose="020F0502020204030204" pitchFamily="34" charset="0"/>
              </a:rPr>
              <a:t>Lodges that are growing membership have a strong presence in their communities. Each have from one to four community service projects which are well publicized. The Lodges are well known for these community projects.  All have successful Legacy recruitment drives. Member’s spouses, children and grand children are joining. Making the Elks a true “</a:t>
            </a:r>
            <a:r>
              <a:rPr lang="en-US" altLang="en-US" sz="2000" b="1" dirty="0">
                <a:solidFill>
                  <a:srgbClr val="0000FF"/>
                </a:solidFill>
                <a:latin typeface="Calibri" panose="020F0502020204030204" pitchFamily="34" charset="0"/>
              </a:rPr>
              <a:t>American family tradition</a:t>
            </a:r>
            <a:r>
              <a:rPr lang="en-US" altLang="en-US" sz="2000" dirty="0">
                <a:solidFill>
                  <a:srgbClr val="0000FF"/>
                </a:solidFill>
                <a:latin typeface="Calibri" panose="020F0502020204030204" pitchFamily="34" charset="0"/>
              </a:rPr>
              <a:t>”  </a:t>
            </a:r>
            <a:endParaRPr lang="en-US" altLang="en-US" dirty="0">
              <a:solidFill>
                <a:srgbClr val="0000FF"/>
              </a:solidFill>
              <a:latin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xmlns="" id="{A2DBE4C0-DF32-4697-914B-EF514E75CA06}"/>
              </a:ext>
            </a:extLst>
          </p:cNvPr>
          <p:cNvSpPr>
            <a:spLocks/>
          </p:cNvSpPr>
          <p:nvPr/>
        </p:nvSpPr>
        <p:spPr bwMode="auto">
          <a:xfrm>
            <a:off x="457200" y="57150"/>
            <a:ext cx="8229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Recruiting in the Community </a:t>
            </a:r>
            <a:br>
              <a:rPr lang="en-US" altLang="en-US" sz="4000" b="1">
                <a:solidFill>
                  <a:srgbClr val="0000FF"/>
                </a:solidFill>
              </a:rPr>
            </a:br>
            <a:r>
              <a:rPr lang="en-US" altLang="en-US" sz="4000" b="1">
                <a:solidFill>
                  <a:srgbClr val="0000FF"/>
                </a:solidFill>
              </a:rPr>
              <a:t>What We do and How to Join</a:t>
            </a:r>
            <a:endParaRPr lang="en-US" altLang="en-US" sz="4000">
              <a:solidFill>
                <a:srgbClr val="0000FF"/>
              </a:solidFill>
            </a:endParaRPr>
          </a:p>
        </p:txBody>
      </p:sp>
      <p:sp>
        <p:nvSpPr>
          <p:cNvPr id="33795" name="Content Placeholder 2">
            <a:extLst>
              <a:ext uri="{FF2B5EF4-FFF2-40B4-BE49-F238E27FC236}">
                <a16:creationId xmlns:a16="http://schemas.microsoft.com/office/drawing/2014/main" xmlns="" id="{CF7AE8BF-E848-4CFE-8D5C-4FF6CA9F6C05}"/>
              </a:ext>
            </a:extLst>
          </p:cNvPr>
          <p:cNvSpPr>
            <a:spLocks/>
          </p:cNvSpPr>
          <p:nvPr/>
        </p:nvSpPr>
        <p:spPr bwMode="auto">
          <a:xfrm>
            <a:off x="304800" y="1447800"/>
            <a:ext cx="4572000" cy="3165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pPr>
            <a:r>
              <a:rPr lang="en-US" altLang="en-US" sz="1800" b="1">
                <a:solidFill>
                  <a:srgbClr val="0000FF"/>
                </a:solidFill>
              </a:rPr>
              <a:t>All community events should include a strong Public Relations and Membership presence.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Set up a table with handouts.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Think of an airplane. Public Relations and Membership are wings that allow the plane to take flight.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Earn a good reputation as a premier chartable organization in your community. </a:t>
            </a:r>
          </a:p>
          <a:p>
            <a:pPr eaLnBrk="1" hangingPunct="1">
              <a:lnSpc>
                <a:spcPct val="80000"/>
              </a:lnSpc>
            </a:pPr>
            <a:endParaRPr lang="en-US" altLang="en-US" sz="1800" b="1">
              <a:solidFill>
                <a:srgbClr val="0000FF"/>
              </a:solidFill>
            </a:endParaRPr>
          </a:p>
          <a:p>
            <a:pPr eaLnBrk="1" hangingPunct="1">
              <a:lnSpc>
                <a:spcPct val="80000"/>
              </a:lnSpc>
            </a:pPr>
            <a:r>
              <a:rPr lang="en-US" altLang="en-US" sz="1800" b="1">
                <a:solidFill>
                  <a:srgbClr val="0000FF"/>
                </a:solidFill>
              </a:rPr>
              <a:t>Provide a family friendly and member friendly environment. </a:t>
            </a:r>
          </a:p>
          <a:p>
            <a:pPr eaLnBrk="1" hangingPunct="1">
              <a:lnSpc>
                <a:spcPct val="80000"/>
              </a:lnSpc>
              <a:buFontTx/>
              <a:buNone/>
            </a:pPr>
            <a:endParaRPr lang="en-US" altLang="en-US" sz="1800" b="1">
              <a:solidFill>
                <a:srgbClr val="0000FF"/>
              </a:solidFill>
            </a:endParaRPr>
          </a:p>
        </p:txBody>
      </p:sp>
      <p:grpSp>
        <p:nvGrpSpPr>
          <p:cNvPr id="33796" name="Group 7">
            <a:extLst>
              <a:ext uri="{FF2B5EF4-FFF2-40B4-BE49-F238E27FC236}">
                <a16:creationId xmlns:a16="http://schemas.microsoft.com/office/drawing/2014/main" xmlns="" id="{AA55896C-2EAB-4C8B-8272-774298F607B2}"/>
              </a:ext>
            </a:extLst>
          </p:cNvPr>
          <p:cNvGrpSpPr>
            <a:grpSpLocks/>
          </p:cNvGrpSpPr>
          <p:nvPr/>
        </p:nvGrpSpPr>
        <p:grpSpPr bwMode="auto">
          <a:xfrm>
            <a:off x="5105400" y="2133600"/>
            <a:ext cx="3810000" cy="2514600"/>
            <a:chOff x="3216" y="912"/>
            <a:chExt cx="2400" cy="1584"/>
          </a:xfrm>
        </p:grpSpPr>
        <p:pic>
          <p:nvPicPr>
            <p:cNvPr id="33797" name="Picture 4" descr="http://www.hdwallpapers.in/walls/aeroplane-HD.jpg">
              <a:extLst>
                <a:ext uri="{FF2B5EF4-FFF2-40B4-BE49-F238E27FC236}">
                  <a16:creationId xmlns:a16="http://schemas.microsoft.com/office/drawing/2014/main" xmlns="" id="{8B6A8C32-A81F-4DBA-A532-D7160EA87BC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16" y="912"/>
              <a:ext cx="2400" cy="1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8" name="Rectangle 5">
              <a:extLst>
                <a:ext uri="{FF2B5EF4-FFF2-40B4-BE49-F238E27FC236}">
                  <a16:creationId xmlns:a16="http://schemas.microsoft.com/office/drawing/2014/main" xmlns="" id="{BCF6AAF5-1C23-4B60-A99B-6B5F00E97EF5}"/>
                </a:ext>
              </a:extLst>
            </p:cNvPr>
            <p:cNvSpPr>
              <a:spLocks noChangeArrowheads="1"/>
            </p:cNvSpPr>
            <p:nvPr/>
          </p:nvSpPr>
          <p:spPr bwMode="auto">
            <a:xfrm>
              <a:off x="3456" y="960"/>
              <a:ext cx="2016"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800">
                  <a:solidFill>
                    <a:schemeClr val="bg1"/>
                  </a:solidFill>
                  <a:latin typeface="Aharoni" panose="02010803020104030203" pitchFamily="2" charset="-79"/>
                  <a:cs typeface="Aharoni" panose="02010803020104030203" pitchFamily="2" charset="-79"/>
                </a:rPr>
                <a:t>DARE TO SOAR</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a:extLst>
              <a:ext uri="{FF2B5EF4-FFF2-40B4-BE49-F238E27FC236}">
                <a16:creationId xmlns:a16="http://schemas.microsoft.com/office/drawing/2014/main" xmlns="" id="{2DA68CE3-7AB7-4D94-9267-BF9427EFFF3D}"/>
              </a:ext>
            </a:extLst>
          </p:cNvPr>
          <p:cNvSpPr txBox="1">
            <a:spLocks noChangeArrowheads="1"/>
          </p:cNvSpPr>
          <p:nvPr/>
        </p:nvSpPr>
        <p:spPr bwMode="auto">
          <a:xfrm>
            <a:off x="228600" y="0"/>
            <a:ext cx="86868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a:solidFill>
                  <a:srgbClr val="0000FF"/>
                </a:solidFill>
              </a:rPr>
              <a:t>Dropping of members for non-payment!!!!!</a:t>
            </a:r>
          </a:p>
        </p:txBody>
      </p:sp>
      <p:sp>
        <p:nvSpPr>
          <p:cNvPr id="34819" name="Text Box 5">
            <a:extLst>
              <a:ext uri="{FF2B5EF4-FFF2-40B4-BE49-F238E27FC236}">
                <a16:creationId xmlns:a16="http://schemas.microsoft.com/office/drawing/2014/main" xmlns="" id="{47C6C67D-8B91-40B4-87CD-8159ABDACD3F}"/>
              </a:ext>
            </a:extLst>
          </p:cNvPr>
          <p:cNvSpPr txBox="1">
            <a:spLocks noChangeArrowheads="1"/>
          </p:cNvSpPr>
          <p:nvPr/>
        </p:nvSpPr>
        <p:spPr bwMode="auto">
          <a:xfrm>
            <a:off x="228600" y="685800"/>
            <a:ext cx="8763000" cy="5897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cs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a:solidFill>
                  <a:srgbClr val="0000FF"/>
                </a:solidFill>
              </a:rPr>
              <a:t>Written notice is required before a Member can be dropped for nonpayment of dues.</a:t>
            </a:r>
          </a:p>
          <a:p>
            <a:pPr eaLnBrk="1" hangingPunct="1">
              <a:spcBef>
                <a:spcPct val="0"/>
              </a:spcBef>
              <a:buFontTx/>
              <a:buNone/>
            </a:pPr>
            <a:endParaRPr lang="en-US" altLang="en-US" sz="800" b="1">
              <a:solidFill>
                <a:srgbClr val="0000FF"/>
              </a:solidFill>
            </a:endParaRPr>
          </a:p>
          <a:p>
            <a:pPr eaLnBrk="1" hangingPunct="1">
              <a:spcBef>
                <a:spcPct val="0"/>
              </a:spcBef>
              <a:buFontTx/>
              <a:buNone/>
            </a:pPr>
            <a:r>
              <a:rPr lang="en-US" altLang="en-US" sz="1600" b="1">
                <a:solidFill>
                  <a:srgbClr val="0000FF"/>
                </a:solidFill>
              </a:rPr>
              <a:t>Section 14.160. A Member delinquent and owing at least six month’s dues to the Lodge shall be dropped from the rolls prior to April 1st without the vote of the Lodge thereon. The effective date for dropping the Member shall be not later than March 31, provided the delinquent dues are not paid. </a:t>
            </a:r>
          </a:p>
          <a:p>
            <a:pPr lvl="4" eaLnBrk="1" hangingPunct="1">
              <a:spcBef>
                <a:spcPct val="0"/>
              </a:spcBef>
              <a:buFontTx/>
              <a:buNone/>
            </a:pPr>
            <a:endParaRPr lang="en-US" altLang="en-US" sz="1600" b="1">
              <a:solidFill>
                <a:srgbClr val="0000FF"/>
              </a:solidFill>
            </a:endParaRPr>
          </a:p>
          <a:p>
            <a:pPr eaLnBrk="1" hangingPunct="1">
              <a:spcBef>
                <a:spcPct val="0"/>
              </a:spcBef>
              <a:buFontTx/>
              <a:buNone/>
            </a:pPr>
            <a:r>
              <a:rPr lang="en-US" altLang="en-US" sz="1600">
                <a:solidFill>
                  <a:srgbClr val="0000FF"/>
                </a:solidFill>
              </a:rPr>
              <a:t>The procedure to drop a delinquent Member shall be as follows: </a:t>
            </a:r>
          </a:p>
          <a:p>
            <a:pPr eaLnBrk="1" hangingPunct="1">
              <a:spcBef>
                <a:spcPct val="0"/>
              </a:spcBef>
              <a:buFontTx/>
              <a:buNone/>
            </a:pPr>
            <a:endParaRPr lang="en-US" altLang="en-US" sz="800">
              <a:solidFill>
                <a:srgbClr val="0000FF"/>
              </a:solidFill>
            </a:endParaRPr>
          </a:p>
          <a:p>
            <a:pPr eaLnBrk="1" hangingPunct="1">
              <a:spcBef>
                <a:spcPct val="0"/>
              </a:spcBef>
              <a:buFontTx/>
              <a:buNone/>
            </a:pPr>
            <a:r>
              <a:rPr lang="en-US" altLang="en-US" sz="1600" b="1" i="1">
                <a:solidFill>
                  <a:srgbClr val="0000FF"/>
                </a:solidFill>
              </a:rPr>
              <a:t>(a)</a:t>
            </a:r>
            <a:r>
              <a:rPr lang="en-US" altLang="en-US" sz="1600" i="1">
                <a:solidFill>
                  <a:srgbClr val="0000FF"/>
                </a:solidFill>
              </a:rPr>
              <a:t> </a:t>
            </a:r>
            <a:r>
              <a:rPr lang="en-US" altLang="en-US" sz="1600">
                <a:solidFill>
                  <a:srgbClr val="0000FF"/>
                </a:solidFill>
              </a:rPr>
              <a:t>After five months of delinquency but before March 1 of each year, the Secretary shall provide notice as provided in Section 1.115 informing the Member that such Member may be dropped if dues are not paid within 30 days of mailing the notice. </a:t>
            </a:r>
          </a:p>
          <a:p>
            <a:pPr eaLnBrk="1" hangingPunct="1">
              <a:spcBef>
                <a:spcPct val="0"/>
              </a:spcBef>
            </a:pPr>
            <a:endParaRPr lang="en-US" altLang="en-US" sz="800">
              <a:solidFill>
                <a:srgbClr val="0000FF"/>
              </a:solidFill>
            </a:endParaRPr>
          </a:p>
          <a:p>
            <a:pPr eaLnBrk="1" hangingPunct="1">
              <a:spcBef>
                <a:spcPct val="0"/>
              </a:spcBef>
              <a:buFontTx/>
              <a:buNone/>
            </a:pPr>
            <a:r>
              <a:rPr lang="en-US" altLang="en-US" sz="1600" b="1">
                <a:solidFill>
                  <a:srgbClr val="0000FF"/>
                </a:solidFill>
              </a:rPr>
              <a:t>(</a:t>
            </a:r>
            <a:r>
              <a:rPr lang="en-US" altLang="en-US" sz="1600" b="1" i="1">
                <a:solidFill>
                  <a:srgbClr val="0000FF"/>
                </a:solidFill>
              </a:rPr>
              <a:t>b) </a:t>
            </a:r>
            <a:r>
              <a:rPr lang="en-US" altLang="en-US" sz="1600">
                <a:solidFill>
                  <a:srgbClr val="0000FF"/>
                </a:solidFill>
              </a:rPr>
              <a:t>At the time the Secretary gives notice to the Member, the Secretary shall post a list of all Members given notice on the Lodge Bulletin Board and report the posting of the list at the next Lodge Meeting. </a:t>
            </a:r>
          </a:p>
          <a:p>
            <a:pPr eaLnBrk="1" hangingPunct="1">
              <a:spcBef>
                <a:spcPct val="0"/>
              </a:spcBef>
            </a:pPr>
            <a:endParaRPr lang="en-US" altLang="en-US" sz="800">
              <a:solidFill>
                <a:srgbClr val="0000FF"/>
              </a:solidFill>
            </a:endParaRPr>
          </a:p>
          <a:p>
            <a:pPr eaLnBrk="1" hangingPunct="1">
              <a:spcBef>
                <a:spcPct val="0"/>
              </a:spcBef>
              <a:buFontTx/>
              <a:buNone/>
            </a:pPr>
            <a:r>
              <a:rPr lang="en-US" altLang="en-US" sz="1600" b="1">
                <a:solidFill>
                  <a:srgbClr val="0000FF"/>
                </a:solidFill>
              </a:rPr>
              <a:t>(</a:t>
            </a:r>
            <a:r>
              <a:rPr lang="en-US" altLang="en-US" sz="1600" b="1" i="1">
                <a:solidFill>
                  <a:srgbClr val="0000FF"/>
                </a:solidFill>
              </a:rPr>
              <a:t>c) </a:t>
            </a:r>
            <a:r>
              <a:rPr lang="en-US" altLang="en-US" sz="1600">
                <a:solidFill>
                  <a:srgbClr val="0000FF"/>
                </a:solidFill>
              </a:rPr>
              <a:t>The notice shall confirm to the delinquent Member that during the period of delinquency the Member is not entitled to the privileges of membership and that in the event of being dropped for nonpayment of dues, the Member can be reinstated only in the manner provided by the Laws of the Order. </a:t>
            </a:r>
          </a:p>
          <a:p>
            <a:pPr eaLnBrk="1" hangingPunct="1">
              <a:spcBef>
                <a:spcPct val="0"/>
              </a:spcBef>
            </a:pPr>
            <a:endParaRPr lang="en-US" altLang="en-US" sz="800">
              <a:solidFill>
                <a:srgbClr val="0000FF"/>
              </a:solidFill>
            </a:endParaRPr>
          </a:p>
          <a:p>
            <a:pPr eaLnBrk="1" hangingPunct="1">
              <a:spcBef>
                <a:spcPct val="0"/>
              </a:spcBef>
              <a:buFontTx/>
              <a:buNone/>
            </a:pPr>
            <a:r>
              <a:rPr lang="en-US" altLang="en-US" sz="1600" b="1">
                <a:solidFill>
                  <a:srgbClr val="0000FF"/>
                </a:solidFill>
              </a:rPr>
              <a:t>(</a:t>
            </a:r>
            <a:r>
              <a:rPr lang="en-US" altLang="en-US" sz="1600" b="1" i="1">
                <a:solidFill>
                  <a:srgbClr val="0000FF"/>
                </a:solidFill>
              </a:rPr>
              <a:t>d) </a:t>
            </a:r>
            <a:r>
              <a:rPr lang="en-US" altLang="en-US" sz="1600">
                <a:solidFill>
                  <a:srgbClr val="0000FF"/>
                </a:solidFill>
              </a:rPr>
              <a:t>At the first regular Lodge meeting after a delinquent Member is dropped, such action shall be recorded in the minutes of the meeting by attaching a list of the dropped Members thereto.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4">
            <a:extLst>
              <a:ext uri="{FF2B5EF4-FFF2-40B4-BE49-F238E27FC236}">
                <a16:creationId xmlns:a16="http://schemas.microsoft.com/office/drawing/2014/main" xmlns="" id="{6461758A-C12E-449D-A135-ED25A30928D4}"/>
              </a:ext>
            </a:extLst>
          </p:cNvPr>
          <p:cNvSpPr txBox="1">
            <a:spLocks noChangeArrowheads="1"/>
          </p:cNvSpPr>
          <p:nvPr/>
        </p:nvSpPr>
        <p:spPr bwMode="auto">
          <a:xfrm>
            <a:off x="457200" y="152400"/>
            <a:ext cx="82296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b="1">
                <a:solidFill>
                  <a:srgbClr val="0000FF"/>
                </a:solidFill>
              </a:rPr>
              <a:t>OFFICIAL FINAL NOTICE</a:t>
            </a:r>
          </a:p>
        </p:txBody>
      </p:sp>
      <p:sp>
        <p:nvSpPr>
          <p:cNvPr id="35843" name="Text Box 5">
            <a:extLst>
              <a:ext uri="{FF2B5EF4-FFF2-40B4-BE49-F238E27FC236}">
                <a16:creationId xmlns:a16="http://schemas.microsoft.com/office/drawing/2014/main" xmlns="" id="{2A6866B3-B50E-444A-9E08-991084FA1A6A}"/>
              </a:ext>
            </a:extLst>
          </p:cNvPr>
          <p:cNvSpPr txBox="1">
            <a:spLocks noChangeArrowheads="1"/>
          </p:cNvSpPr>
          <p:nvPr/>
        </p:nvSpPr>
        <p:spPr bwMode="auto">
          <a:xfrm>
            <a:off x="381000" y="838200"/>
            <a:ext cx="8382000" cy="5676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dirty="0">
                <a:solidFill>
                  <a:srgbClr val="0000FF"/>
                </a:solidFill>
              </a:rPr>
              <a:t>February 1, 2020</a:t>
            </a:r>
          </a:p>
          <a:p>
            <a:pPr eaLnBrk="1" hangingPunct="1">
              <a:spcBef>
                <a:spcPct val="0"/>
              </a:spcBef>
              <a:buFontTx/>
              <a:buNone/>
            </a:pPr>
            <a:endParaRPr lang="en-US" altLang="en-US" sz="800" dirty="0">
              <a:solidFill>
                <a:srgbClr val="0000FF"/>
              </a:solidFill>
            </a:endParaRPr>
          </a:p>
          <a:p>
            <a:pPr eaLnBrk="1" hangingPunct="1">
              <a:spcBef>
                <a:spcPct val="0"/>
              </a:spcBef>
              <a:buFontTx/>
              <a:buNone/>
            </a:pPr>
            <a:r>
              <a:rPr lang="en-US" altLang="en-US" sz="1800" dirty="0">
                <a:solidFill>
                  <a:srgbClr val="0000FF"/>
                </a:solidFill>
              </a:rPr>
              <a:t>Dear__________</a:t>
            </a:r>
          </a:p>
          <a:p>
            <a:pPr eaLnBrk="1" hangingPunct="1">
              <a:spcBef>
                <a:spcPct val="0"/>
              </a:spcBef>
              <a:buFontTx/>
              <a:buNone/>
            </a:pPr>
            <a:endParaRPr lang="en-US" altLang="en-US" sz="800" dirty="0">
              <a:solidFill>
                <a:srgbClr val="0000FF"/>
              </a:solidFill>
            </a:endParaRPr>
          </a:p>
          <a:p>
            <a:pPr eaLnBrk="1" hangingPunct="1">
              <a:spcBef>
                <a:spcPct val="0"/>
              </a:spcBef>
              <a:buFontTx/>
              <a:buNone/>
            </a:pPr>
            <a:r>
              <a:rPr lang="en-US" altLang="en-US" sz="1800" dirty="0">
                <a:solidFill>
                  <a:srgbClr val="0000FF"/>
                </a:solidFill>
              </a:rPr>
              <a:t>In accordance with Section 14.160, Statues of the Order, you are hereby notified that your dues are delinquent in the amount of $_____and unless these dues are paid in full my March 31, 2020, your name will be stricken from the membership roll for non-payment of dues.</a:t>
            </a:r>
          </a:p>
          <a:p>
            <a:pPr eaLnBrk="1" hangingPunct="1">
              <a:spcBef>
                <a:spcPct val="0"/>
              </a:spcBef>
              <a:buFontTx/>
              <a:buNone/>
            </a:pPr>
            <a:r>
              <a:rPr lang="en-US" altLang="en-US" sz="1800" dirty="0">
                <a:solidFill>
                  <a:srgbClr val="0000FF"/>
                </a:solidFill>
              </a:rPr>
              <a:t>Section 14.160 also requires us to notify that if you that you are suspended for non-payment of dues you can be reinstated only by a favorable vote of the Lodge and compliance with other requirements of Section 14.180, Statues of the Order. This can be done during April 2020 with no penalty, but thereafter the other provisions of this section must be complied with. </a:t>
            </a:r>
          </a:p>
          <a:p>
            <a:pPr eaLnBrk="1" hangingPunct="1">
              <a:spcBef>
                <a:spcPct val="0"/>
              </a:spcBef>
              <a:buFontTx/>
              <a:buNone/>
            </a:pPr>
            <a:r>
              <a:rPr lang="en-US" altLang="en-US" sz="1800" dirty="0">
                <a:solidFill>
                  <a:srgbClr val="0000FF"/>
                </a:solidFill>
              </a:rPr>
              <a:t>You are reminded that if you do not care to continue active membership, the laws of Order provide legal means of obtaining an in-active non-paying status. This can be accomplished by payment of delinquent dues and your written request for an Absolute Dimit.  We hope that if your mind is made up to drop your membership, you will choose this honorable method of retirement.  It must be done, however, by the last Lodge meeting this year on March _____, 2020. </a:t>
            </a:r>
          </a:p>
          <a:p>
            <a:pPr eaLnBrk="1" hangingPunct="1">
              <a:spcBef>
                <a:spcPct val="0"/>
              </a:spcBef>
              <a:buFontTx/>
              <a:buNone/>
            </a:pPr>
            <a:endParaRPr lang="en-US" altLang="en-US" sz="800" dirty="0">
              <a:solidFill>
                <a:srgbClr val="0000FF"/>
              </a:solidFill>
            </a:endParaRPr>
          </a:p>
          <a:p>
            <a:pPr eaLnBrk="1" hangingPunct="1">
              <a:spcBef>
                <a:spcPct val="0"/>
              </a:spcBef>
              <a:buFontTx/>
              <a:buNone/>
            </a:pPr>
            <a:r>
              <a:rPr lang="en-US" altLang="en-US" sz="1800" dirty="0">
                <a:solidFill>
                  <a:srgbClr val="0000FF"/>
                </a:solidFill>
              </a:rPr>
              <a:t>Sincerely and Fraternally, </a:t>
            </a:r>
          </a:p>
          <a:p>
            <a:pPr eaLnBrk="1" hangingPunct="1">
              <a:spcBef>
                <a:spcPct val="0"/>
              </a:spcBef>
              <a:buFontTx/>
              <a:buNone/>
            </a:pPr>
            <a:r>
              <a:rPr lang="en-US" altLang="en-US" sz="1800" dirty="0">
                <a:solidFill>
                  <a:srgbClr val="0000FF"/>
                </a:solidFill>
              </a:rPr>
              <a:t>Lodge Secretary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xmlns="" id="{B48289BA-433D-4860-8E4D-E9AC722DC0DF}"/>
              </a:ext>
            </a:extLst>
          </p:cNvPr>
          <p:cNvSpPr>
            <a:spLocks noGrp="1"/>
          </p:cNvSpPr>
          <p:nvPr>
            <p:ph type="title" idx="4294967295"/>
          </p:nvPr>
        </p:nvSpPr>
        <p:spPr>
          <a:xfrm>
            <a:off x="457200" y="152400"/>
            <a:ext cx="8229600" cy="715963"/>
          </a:xfrm>
          <a:solidFill>
            <a:srgbClr val="FFFF00"/>
          </a:solidFill>
          <a:ln w="38100">
            <a:solidFill>
              <a:srgbClr val="7030A0"/>
            </a:solidFill>
            <a:miter lim="800000"/>
            <a:headEnd/>
            <a:tailEnd/>
          </a:ln>
        </p:spPr>
        <p:txBody>
          <a:bodyPr/>
          <a:lstStyle/>
          <a:p>
            <a:r>
              <a:rPr lang="en-US" altLang="en-US" sz="2400" b="1"/>
              <a:t>MEMBERSHIP CHECKLIST</a:t>
            </a:r>
            <a:r>
              <a:rPr lang="en-US" altLang="en-US" sz="2400"/>
              <a:t> </a:t>
            </a:r>
            <a:r>
              <a:rPr lang="en-US" altLang="en-US" sz="2400" i="1"/>
              <a:t> </a:t>
            </a:r>
            <a:r>
              <a:rPr lang="en-US" altLang="en-US" sz="2400"/>
              <a:t/>
            </a:r>
            <a:br>
              <a:rPr lang="en-US" altLang="en-US" sz="2400"/>
            </a:br>
            <a:r>
              <a:rPr lang="en-US" altLang="en-US" sz="1800" i="1"/>
              <a:t>Please place a check in the box next to all items which you have completed</a:t>
            </a:r>
            <a:endParaRPr lang="en-US" altLang="en-US" sz="1800"/>
          </a:p>
        </p:txBody>
      </p:sp>
      <p:sp>
        <p:nvSpPr>
          <p:cNvPr id="36867" name="Content Placeholder 2">
            <a:extLst>
              <a:ext uri="{FF2B5EF4-FFF2-40B4-BE49-F238E27FC236}">
                <a16:creationId xmlns:a16="http://schemas.microsoft.com/office/drawing/2014/main" xmlns="" id="{C99202F7-D9A2-4DBE-8713-564DE4B60EBA}"/>
              </a:ext>
            </a:extLst>
          </p:cNvPr>
          <p:cNvSpPr>
            <a:spLocks noGrp="1" noChangeArrowheads="1"/>
          </p:cNvSpPr>
          <p:nvPr>
            <p:ph idx="4294967295"/>
          </p:nvPr>
        </p:nvSpPr>
        <p:spPr>
          <a:xfrm>
            <a:off x="266700" y="1066800"/>
            <a:ext cx="8610600" cy="5257800"/>
          </a:xfrm>
        </p:spPr>
        <p:txBody>
          <a:bodyPr/>
          <a:lstStyle/>
          <a:p>
            <a:pPr marL="457200" indent="-457200">
              <a:buFont typeface="Wingdings" panose="05000000000000000000" pitchFamily="2" charset="2"/>
              <a:buChar char="q"/>
            </a:pPr>
            <a:r>
              <a:rPr lang="en-US" altLang="en-US" sz="1400" dirty="0"/>
              <a:t>Did you get a copy of the Membership Manual from the Lodge Secretary?</a:t>
            </a:r>
          </a:p>
          <a:p>
            <a:pPr marL="457200" indent="-457200">
              <a:buFont typeface="Wingdings" panose="05000000000000000000" pitchFamily="2" charset="2"/>
              <a:buChar char="q"/>
            </a:pPr>
            <a:r>
              <a:rPr lang="en-US" altLang="en-US" sz="1400" dirty="0"/>
              <a:t>Did you print or order additional copies for your Membership Committee which is based on the size of your Membership (one extra Manual per every 100 Members for the committee)?</a:t>
            </a:r>
          </a:p>
          <a:p>
            <a:pPr marL="457200" indent="-457200">
              <a:buFont typeface="Wingdings" panose="05000000000000000000" pitchFamily="2" charset="2"/>
              <a:buChar char="q"/>
            </a:pPr>
            <a:r>
              <a:rPr lang="en-US" altLang="en-US" sz="1400" dirty="0"/>
              <a:t>Have you read it from cover to cover?</a:t>
            </a:r>
          </a:p>
          <a:p>
            <a:pPr marL="457200" indent="-457200">
              <a:buFont typeface="Wingdings" panose="05000000000000000000" pitchFamily="2" charset="2"/>
              <a:buChar char="q"/>
            </a:pPr>
            <a:r>
              <a:rPr lang="en-US" altLang="en-US" sz="1400" dirty="0"/>
              <a:t>Did you make any additional appointments to the Membership committee, so it is staffed at the “right size” to succeed? </a:t>
            </a:r>
          </a:p>
          <a:p>
            <a:pPr marL="457200" indent="-457200">
              <a:buFont typeface="Wingdings" panose="05000000000000000000" pitchFamily="2" charset="2"/>
              <a:buChar char="q"/>
            </a:pPr>
            <a:r>
              <a:rPr lang="en-US" altLang="en-US" sz="1400" dirty="0"/>
              <a:t>Is the Membership committee meeting and reporting with minutes?</a:t>
            </a:r>
          </a:p>
          <a:p>
            <a:pPr marL="457200" indent="-457200">
              <a:buFont typeface="Wingdings" panose="05000000000000000000" pitchFamily="2" charset="2"/>
              <a:buChar char="q"/>
            </a:pPr>
            <a:r>
              <a:rPr lang="en-US" altLang="en-US" sz="1400" dirty="0"/>
              <a:t>Do you attend your Lodge membership meeting, always leading by example?</a:t>
            </a:r>
          </a:p>
          <a:p>
            <a:pPr marL="457200" indent="-457200">
              <a:buFont typeface="Wingdings" panose="05000000000000000000" pitchFamily="2" charset="2"/>
              <a:buChar char="q"/>
            </a:pPr>
            <a:r>
              <a:rPr lang="en-US" altLang="en-US" sz="1400" dirty="0"/>
              <a:t>Did you review the duties and timelines with your Membership Committee?</a:t>
            </a:r>
          </a:p>
          <a:p>
            <a:pPr marL="457200" indent="-457200">
              <a:buFont typeface="Wingdings" panose="05000000000000000000" pitchFamily="2" charset="2"/>
              <a:buChar char="q"/>
            </a:pPr>
            <a:r>
              <a:rPr lang="en-US" altLang="en-US" sz="1400" dirty="0"/>
              <a:t>Did you get a printout of the delinquent Members from your Lodge Secretary?</a:t>
            </a:r>
          </a:p>
          <a:p>
            <a:pPr marL="457200" indent="-457200">
              <a:buFont typeface="Wingdings" panose="05000000000000000000" pitchFamily="2" charset="2"/>
              <a:buChar char="q"/>
            </a:pPr>
            <a:r>
              <a:rPr lang="en-US" altLang="en-US" sz="1400" dirty="0"/>
              <a:t>Have you learned more about the delinquent members, their number of years in the Order?</a:t>
            </a:r>
          </a:p>
          <a:p>
            <a:pPr marL="457200" indent="-457200">
              <a:buFont typeface="Wingdings" panose="05000000000000000000" pitchFamily="2" charset="2"/>
              <a:buChar char="q"/>
            </a:pPr>
            <a:r>
              <a:rPr lang="en-US" altLang="en-US" sz="1400" dirty="0"/>
              <a:t>Is best judgment being used to consider Members in distress?</a:t>
            </a:r>
          </a:p>
          <a:p>
            <a:pPr marL="457200" indent="-457200">
              <a:buFont typeface="Wingdings" panose="05000000000000000000" pitchFamily="2" charset="2"/>
              <a:buChar char="q"/>
            </a:pPr>
            <a:r>
              <a:rPr lang="en-US" altLang="en-US" sz="1400" dirty="0"/>
              <a:t>Is your Lodge Secretary billing delinquents monthly?</a:t>
            </a:r>
          </a:p>
          <a:p>
            <a:pPr marL="457200" indent="-457200">
              <a:buFont typeface="Wingdings" panose="05000000000000000000" pitchFamily="2" charset="2"/>
              <a:buChar char="q"/>
            </a:pPr>
            <a:r>
              <a:rPr lang="en-US" altLang="en-US" sz="1400" dirty="0"/>
              <a:t>Is your Lodge Secretary using personal notes on late notices?</a:t>
            </a:r>
          </a:p>
          <a:p>
            <a:pPr marL="457200" indent="-457200">
              <a:buFont typeface="Wingdings" panose="05000000000000000000" pitchFamily="2" charset="2"/>
              <a:buChar char="q"/>
            </a:pPr>
            <a:r>
              <a:rPr lang="en-US" altLang="en-US" sz="1400" dirty="0"/>
              <a:t>Is your Lodge Secretary providing you and the Lodge Membership Committee with up-to-date Membership figures?</a:t>
            </a:r>
          </a:p>
          <a:p>
            <a:pPr marL="457200" indent="-457200">
              <a:buFont typeface="Wingdings" panose="05000000000000000000" pitchFamily="2" charset="2"/>
              <a:buChar char="q"/>
            </a:pPr>
            <a:r>
              <a:rPr lang="en-US" altLang="en-US" sz="1400" dirty="0"/>
              <a:t>Did you ask the Lodge Secretary to run a list of all former Members who were dropped for non-pay over the past three to five years to increase reinstatements?</a:t>
            </a:r>
          </a:p>
          <a:p>
            <a:pPr marL="457200" indent="-457200">
              <a:buFont typeface="Wingdings" panose="05000000000000000000" pitchFamily="2" charset="2"/>
              <a:buChar char="q"/>
            </a:pPr>
            <a:r>
              <a:rPr lang="en-US" altLang="en-US" sz="1400" dirty="0"/>
              <a:t>Did you use the sample reinstatement letter from the Membership Manual to reach out to former Members who were dropped for non-pay over the past three to five years? </a:t>
            </a:r>
          </a:p>
          <a:p>
            <a:pPr marL="457200" indent="-457200">
              <a:buFont typeface="Wingdings" panose="05000000000000000000" pitchFamily="2" charset="2"/>
              <a:buChar char="q"/>
            </a:pPr>
            <a:r>
              <a:rPr lang="en-US" altLang="en-US" sz="1400" dirty="0"/>
              <a:t>Did you schedule dates to initiate new Members into the Order? </a:t>
            </a:r>
          </a:p>
          <a:p>
            <a:pPr marL="457200" indent="-457200">
              <a:buFontTx/>
              <a:buNone/>
            </a:pPr>
            <a:r>
              <a:rPr lang="en-US" altLang="en-US" sz="1200" dirty="0"/>
              <a:t>  </a:t>
            </a:r>
          </a:p>
          <a:p>
            <a:pPr marL="457200" indent="-457200">
              <a:buFontTx/>
              <a:buNone/>
            </a:pPr>
            <a:r>
              <a:rPr lang="en-US" altLang="en-US" sz="1200" dirty="0"/>
              <a:t>Exalted Ruler_______________________________________ Date Completed_________________</a:t>
            </a:r>
          </a:p>
          <a:p>
            <a:pPr marL="457200" indent="-457200">
              <a:buFontTx/>
              <a:buNone/>
            </a:pPr>
            <a:r>
              <a:rPr lang="en-US" altLang="en-US" sz="1200" dirty="0"/>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xmlns="" id="{586EEDAD-4680-4AC9-BB42-87B848D81A80}"/>
              </a:ext>
            </a:extLst>
          </p:cNvPr>
          <p:cNvSpPr>
            <a:spLocks/>
          </p:cNvSpPr>
          <p:nvPr/>
        </p:nvSpPr>
        <p:spPr bwMode="auto">
          <a:xfrm>
            <a:off x="457200" y="76200"/>
            <a:ext cx="8229600" cy="666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a:solidFill>
                  <a:srgbClr val="0000FF"/>
                </a:solidFill>
              </a:rPr>
              <a:t>In Summary</a:t>
            </a:r>
            <a:endParaRPr lang="en-US" altLang="en-US" sz="4000">
              <a:solidFill>
                <a:srgbClr val="0000FF"/>
              </a:solidFill>
            </a:endParaRPr>
          </a:p>
        </p:txBody>
      </p:sp>
      <p:sp>
        <p:nvSpPr>
          <p:cNvPr id="38915" name="Content Placeholder 2">
            <a:extLst>
              <a:ext uri="{FF2B5EF4-FFF2-40B4-BE49-F238E27FC236}">
                <a16:creationId xmlns:a16="http://schemas.microsoft.com/office/drawing/2014/main" xmlns="" id="{3C2520D2-8C61-4143-994E-95C7EFC0486F}"/>
              </a:ext>
            </a:extLst>
          </p:cNvPr>
          <p:cNvSpPr>
            <a:spLocks/>
          </p:cNvSpPr>
          <p:nvPr/>
        </p:nvSpPr>
        <p:spPr bwMode="auto">
          <a:xfrm>
            <a:off x="0" y="914400"/>
            <a:ext cx="91440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pPr>
            <a:r>
              <a:rPr lang="en-US" altLang="en-US" sz="1800" b="1" dirty="0">
                <a:solidFill>
                  <a:srgbClr val="0000FF"/>
                </a:solidFill>
              </a:rPr>
              <a:t>Work to bring in Quality members. </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If you go for “Quantity” turn them into “Quality” as soon as possible. </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Work to keep the members you have by making them feel welcome.</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Make it easy for members to pay their dues.</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Make sure the lapsation and membership committees are active.</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Be active in your community.</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Make sure you let people know what you are about, advertise ELKDOM.</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Make your Lodge Family Friendly.</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Make sure to thank people for what they do for the Lodge.</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Make some kind of Recognition Program for the members.</a:t>
            </a:r>
          </a:p>
          <a:p>
            <a:pPr eaLnBrk="1" hangingPunct="1">
              <a:lnSpc>
                <a:spcPct val="80000"/>
              </a:lnSpc>
            </a:pPr>
            <a:endParaRPr lang="en-US" altLang="en-US" sz="1800" b="1" dirty="0">
              <a:solidFill>
                <a:srgbClr val="0000FF"/>
              </a:solidFill>
            </a:endParaRPr>
          </a:p>
          <a:p>
            <a:pPr eaLnBrk="1" hangingPunct="1">
              <a:lnSpc>
                <a:spcPct val="80000"/>
              </a:lnSpc>
            </a:pPr>
            <a:r>
              <a:rPr lang="en-US" altLang="en-US" sz="1800" b="1" dirty="0">
                <a:solidFill>
                  <a:srgbClr val="0000FF"/>
                </a:solidFill>
              </a:rPr>
              <a:t>Make good use of Social Media.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049" name="Group 89">
            <a:extLst>
              <a:ext uri="{FF2B5EF4-FFF2-40B4-BE49-F238E27FC236}">
                <a16:creationId xmlns:a16="http://schemas.microsoft.com/office/drawing/2014/main" xmlns="" id="{39F6511F-12DD-40F6-A33B-1948BB7A25D9}"/>
              </a:ext>
            </a:extLst>
          </p:cNvPr>
          <p:cNvGraphicFramePr>
            <a:graphicFrameLocks noGrp="1"/>
          </p:cNvGraphicFramePr>
          <p:nvPr>
            <p:ph/>
            <p:extLst>
              <p:ext uri="{D42A27DB-BD31-4B8C-83A1-F6EECF244321}">
                <p14:modId xmlns:p14="http://schemas.microsoft.com/office/powerpoint/2010/main" xmlns="" val="4043201748"/>
              </p:ext>
            </p:extLst>
          </p:nvPr>
        </p:nvGraphicFramePr>
        <p:xfrm>
          <a:off x="457200" y="2438400"/>
          <a:ext cx="7820342" cy="4292924"/>
        </p:xfrm>
        <a:graphic>
          <a:graphicData uri="http://schemas.openxmlformats.org/drawingml/2006/table">
            <a:tbl>
              <a:tblPr/>
              <a:tblGrid>
                <a:gridCol w="892492">
                  <a:extLst>
                    <a:ext uri="{9D8B030D-6E8A-4147-A177-3AD203B41FA5}">
                      <a16:colId xmlns:a16="http://schemas.microsoft.com/office/drawing/2014/main" xmlns="" val="3770479484"/>
                    </a:ext>
                  </a:extLst>
                </a:gridCol>
                <a:gridCol w="1109663">
                  <a:extLst>
                    <a:ext uri="{9D8B030D-6E8A-4147-A177-3AD203B41FA5}">
                      <a16:colId xmlns:a16="http://schemas.microsoft.com/office/drawing/2014/main" xmlns="" val="2926579377"/>
                    </a:ext>
                  </a:extLst>
                </a:gridCol>
                <a:gridCol w="1111250">
                  <a:extLst>
                    <a:ext uri="{9D8B030D-6E8A-4147-A177-3AD203B41FA5}">
                      <a16:colId xmlns:a16="http://schemas.microsoft.com/office/drawing/2014/main" xmlns="" val="8909378"/>
                    </a:ext>
                  </a:extLst>
                </a:gridCol>
                <a:gridCol w="1109662">
                  <a:extLst>
                    <a:ext uri="{9D8B030D-6E8A-4147-A177-3AD203B41FA5}">
                      <a16:colId xmlns:a16="http://schemas.microsoft.com/office/drawing/2014/main" xmlns="" val="2098942021"/>
                    </a:ext>
                  </a:extLst>
                </a:gridCol>
                <a:gridCol w="1111250">
                  <a:extLst>
                    <a:ext uri="{9D8B030D-6E8A-4147-A177-3AD203B41FA5}">
                      <a16:colId xmlns:a16="http://schemas.microsoft.com/office/drawing/2014/main" xmlns="" val="2334007102"/>
                    </a:ext>
                  </a:extLst>
                </a:gridCol>
                <a:gridCol w="1344613">
                  <a:extLst>
                    <a:ext uri="{9D8B030D-6E8A-4147-A177-3AD203B41FA5}">
                      <a16:colId xmlns:a16="http://schemas.microsoft.com/office/drawing/2014/main" xmlns="" val="2231633543"/>
                    </a:ext>
                  </a:extLst>
                </a:gridCol>
                <a:gridCol w="1141412">
                  <a:extLst>
                    <a:ext uri="{9D8B030D-6E8A-4147-A177-3AD203B41FA5}">
                      <a16:colId xmlns:a16="http://schemas.microsoft.com/office/drawing/2014/main" xmlns="" val="1135476874"/>
                    </a:ext>
                  </a:extLst>
                </a:gridCol>
              </a:tblGrid>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District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Final</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Cand</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Total</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 Delinquents</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Totals</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54871734"/>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East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3244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9.7</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110</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3354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268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3086</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721070352"/>
                  </a:ext>
                </a:extLst>
              </a:tr>
              <a:tr h="466648">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Middle</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3098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5.3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3166</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233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2933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293305240"/>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West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2202</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2236</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197</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2039</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540278298"/>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458407939"/>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Totals</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8544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7.5</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212</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8756</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698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8058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2519603477"/>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Start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7947</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568198072"/>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445150138"/>
                  </a:ext>
                </a:extLst>
              </a:tr>
              <a:tr h="518138">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rPr>
                        <a:t>Totals</a:t>
                      </a:r>
                    </a:p>
                  </a:txBody>
                  <a:tcPr marT="45712" marB="4571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597</a:t>
                      </a:r>
                    </a:p>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Gain</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212</a:t>
                      </a:r>
                    </a:p>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Waiting</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809</a:t>
                      </a:r>
                    </a:p>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Gain</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698 </a:t>
                      </a:r>
                    </a:p>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Del</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-101 </a:t>
                      </a:r>
                    </a:p>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Loss</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3288106093"/>
                  </a:ext>
                </a:extLst>
              </a:tr>
            </a:tbl>
          </a:graphicData>
        </a:graphic>
      </p:graphicFrame>
      <p:grpSp>
        <p:nvGrpSpPr>
          <p:cNvPr id="77908" name="Group 84">
            <a:extLst>
              <a:ext uri="{FF2B5EF4-FFF2-40B4-BE49-F238E27FC236}">
                <a16:creationId xmlns:a16="http://schemas.microsoft.com/office/drawing/2014/main" xmlns="" id="{D4E519A9-0352-4094-9C66-7022641148C7}"/>
              </a:ext>
            </a:extLst>
          </p:cNvPr>
          <p:cNvGrpSpPr>
            <a:grpSpLocks/>
          </p:cNvGrpSpPr>
          <p:nvPr/>
        </p:nvGrpSpPr>
        <p:grpSpPr bwMode="auto">
          <a:xfrm>
            <a:off x="2286000" y="-76200"/>
            <a:ext cx="4724400" cy="1768475"/>
            <a:chOff x="1680" y="480"/>
            <a:chExt cx="2976" cy="1114"/>
          </a:xfrm>
        </p:grpSpPr>
        <p:sp>
          <p:nvSpPr>
            <p:cNvPr id="40022" name="WordArt 85">
              <a:extLst>
                <a:ext uri="{FF2B5EF4-FFF2-40B4-BE49-F238E27FC236}">
                  <a16:creationId xmlns:a16="http://schemas.microsoft.com/office/drawing/2014/main" xmlns="" id="{BEEB7808-043F-4B7B-BDE3-EA8A88CB0E1F}"/>
                </a:ext>
              </a:extLst>
            </p:cNvPr>
            <p:cNvSpPr>
              <a:spLocks noChangeArrowheads="1" noChangeShapeType="1" noTextEdit="1"/>
            </p:cNvSpPr>
            <p:nvPr/>
          </p:nvSpPr>
          <p:spPr bwMode="auto">
            <a:xfrm>
              <a:off x="1680" y="624"/>
              <a:ext cx="2015" cy="792"/>
            </a:xfrm>
            <a:prstGeom prst="rect">
              <a:avLst/>
            </a:prstGeom>
          </p:spPr>
          <p:txBody>
            <a:bodyPr wrap="none" fromWordArt="1">
              <a:prstTxWarp prst="textPlain">
                <a:avLst>
                  <a:gd name="adj" fmla="val 44963"/>
                </a:avLst>
              </a:prstTxWarp>
            </a:bodyPr>
            <a:lstStyle/>
            <a:p>
              <a:pPr algn="ctr"/>
              <a:r>
                <a:rPr lang="en-US" sz="8000"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Reality</a:t>
              </a:r>
            </a:p>
          </p:txBody>
        </p:sp>
        <p:sp>
          <p:nvSpPr>
            <p:cNvPr id="77910" name="Text Box 86">
              <a:extLst>
                <a:ext uri="{FF2B5EF4-FFF2-40B4-BE49-F238E27FC236}">
                  <a16:creationId xmlns:a16="http://schemas.microsoft.com/office/drawing/2014/main" xmlns="" id="{862A5464-B730-4C8B-8DC9-194B0992A065}"/>
                </a:ext>
              </a:extLst>
            </p:cNvPr>
            <p:cNvSpPr txBox="1">
              <a:spLocks noChangeArrowheads="1"/>
            </p:cNvSpPr>
            <p:nvPr/>
          </p:nvSpPr>
          <p:spPr bwMode="auto">
            <a:xfrm>
              <a:off x="3600" y="480"/>
              <a:ext cx="1056" cy="11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sz="11000" i="1">
                  <a:solidFill>
                    <a:srgbClr val="3366FF"/>
                  </a:solidFill>
                  <a:effectLst>
                    <a:outerShdw blurRad="38100" dist="38100" dir="2700000" algn="tl">
                      <a:srgbClr val="C0C0C0"/>
                    </a:outerShdw>
                  </a:effectLst>
                  <a:latin typeface="Wingdings 2" panose="05020102010507070707" pitchFamily="18" charset="2"/>
                </a:rPr>
                <a:t>R</a:t>
              </a:r>
            </a:p>
          </p:txBody>
        </p:sp>
      </p:grpSp>
      <p:sp>
        <p:nvSpPr>
          <p:cNvPr id="77911" name="Text Box 87">
            <a:extLst>
              <a:ext uri="{FF2B5EF4-FFF2-40B4-BE49-F238E27FC236}">
                <a16:creationId xmlns:a16="http://schemas.microsoft.com/office/drawing/2014/main" xmlns="" id="{9EA4A558-9761-420C-A23F-B9B5EEB37701}"/>
              </a:ext>
            </a:extLst>
          </p:cNvPr>
          <p:cNvSpPr txBox="1">
            <a:spLocks noChangeArrowheads="1"/>
          </p:cNvSpPr>
          <p:nvPr/>
        </p:nvSpPr>
        <p:spPr bwMode="auto">
          <a:xfrm>
            <a:off x="2209800" y="1447800"/>
            <a:ext cx="464820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dirty="0">
                <a:solidFill>
                  <a:srgbClr val="FF0000"/>
                </a:solidFill>
              </a:rPr>
              <a:t>Overall Picture as 3/2/2020</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41049"/>
                                        </p:tgtEl>
                                        <p:attrNameLst>
                                          <p:attrName>style.visibility</p:attrName>
                                        </p:attrNameLst>
                                      </p:cBhvr>
                                      <p:to>
                                        <p:strVal val="visible"/>
                                      </p:to>
                                    </p:set>
                                    <p:anim calcmode="lin" valueType="num">
                                      <p:cBhvr additive="base">
                                        <p:cTn id="7" dur="5000" fill="hold"/>
                                        <p:tgtEl>
                                          <p:spTgt spid="41049"/>
                                        </p:tgtEl>
                                        <p:attrNameLst>
                                          <p:attrName>ppt_x</p:attrName>
                                        </p:attrNameLst>
                                      </p:cBhvr>
                                      <p:tavLst>
                                        <p:tav tm="0">
                                          <p:val>
                                            <p:strVal val="#ppt_x"/>
                                          </p:val>
                                        </p:tav>
                                        <p:tav tm="100000">
                                          <p:val>
                                            <p:strVal val="#ppt_x"/>
                                          </p:val>
                                        </p:tav>
                                      </p:tavLst>
                                    </p:anim>
                                    <p:anim calcmode="lin" valueType="num">
                                      <p:cBhvr additive="base">
                                        <p:cTn id="8" dur="5000" fill="hold"/>
                                        <p:tgtEl>
                                          <p:spTgt spid="410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CA6EF1AF-6BCE-43B8-A9FA-449513030E91}"/>
              </a:ext>
            </a:extLst>
          </p:cNvPr>
          <p:cNvSpPr>
            <a:spLocks noGrp="1"/>
          </p:cNvSpPr>
          <p:nvPr>
            <p:ph/>
          </p:nvPr>
        </p:nvSpPr>
        <p:spPr/>
        <p:txBody>
          <a:bodyPr/>
          <a:lstStyle/>
          <a:p>
            <a:endParaRPr lang="en-US" dirty="0"/>
          </a:p>
          <a:p>
            <a:endParaRPr lang="en-US" dirty="0"/>
          </a:p>
          <a:p>
            <a:endParaRPr lang="en-US" dirty="0"/>
          </a:p>
          <a:p>
            <a:endParaRPr lang="en-US" dirty="0"/>
          </a:p>
          <a:p>
            <a:pPr marL="0" indent="0">
              <a:buNone/>
            </a:pPr>
            <a:r>
              <a:rPr lang="en-US"/>
              <a:t>https://www.elks.org/grandlodge/reports/membershipTrend.cfm</a:t>
            </a:r>
          </a:p>
        </p:txBody>
      </p:sp>
    </p:spTree>
    <p:extLst>
      <p:ext uri="{BB962C8B-B14F-4D97-AF65-F5344CB8AC3E}">
        <p14:creationId xmlns:p14="http://schemas.microsoft.com/office/powerpoint/2010/main" xmlns="" val="2537464910"/>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a:extLst>
              <a:ext uri="{FF2B5EF4-FFF2-40B4-BE49-F238E27FC236}">
                <a16:creationId xmlns:a16="http://schemas.microsoft.com/office/drawing/2014/main" xmlns="" id="{FC5E6CB8-D540-4C83-912A-A137AD2E269C}"/>
              </a:ext>
            </a:extLst>
          </p:cNvPr>
          <p:cNvSpPr txBox="1">
            <a:spLocks noChangeArrowheads="1"/>
          </p:cNvSpPr>
          <p:nvPr/>
        </p:nvSpPr>
        <p:spPr bwMode="auto">
          <a:xfrm>
            <a:off x="381000" y="1003300"/>
            <a:ext cx="8382000" cy="4483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9600" b="1">
                <a:solidFill>
                  <a:srgbClr val="FF0000"/>
                </a:solidFill>
              </a:rPr>
              <a:t>QUESTIONS AND ANSWERS</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3299</TotalTime>
  <Words>3746</Words>
  <Application>Microsoft Office PowerPoint</Application>
  <PresentationFormat>On-screen Show (4:3)</PresentationFormat>
  <Paragraphs>1398</Paragraphs>
  <Slides>40</Slides>
  <Notes>1</Notes>
  <HiddenSlides>2</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MEMBERSHIP CHECKLIST   Please place a check in the box next to all items which you have completed</vt:lpstr>
      <vt:lpstr>Slide 37</vt:lpstr>
      <vt:lpstr>Slide 38</vt:lpstr>
      <vt:lpstr>Slide 39</vt:lpstr>
      <vt:lpstr>Slide 40</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Lee Bliss</dc:creator>
  <cp:lastModifiedBy>Joe Evans</cp:lastModifiedBy>
  <cp:revision>93</cp:revision>
  <cp:lastPrinted>2020-03-02T13:52:27Z</cp:lastPrinted>
  <dcterms:created xsi:type="dcterms:W3CDTF">2014-09-15T19:26:15Z</dcterms:created>
  <dcterms:modified xsi:type="dcterms:W3CDTF">2023-04-26T15:28:34Z</dcterms:modified>
</cp:coreProperties>
</file>