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1"/>
  </p:notesMasterIdLst>
  <p:sldIdLst>
    <p:sldId id="256" r:id="rId2"/>
    <p:sldId id="312" r:id="rId3"/>
    <p:sldId id="267" r:id="rId4"/>
    <p:sldId id="259" r:id="rId5"/>
    <p:sldId id="314" r:id="rId6"/>
    <p:sldId id="315" r:id="rId7"/>
    <p:sldId id="316" r:id="rId8"/>
    <p:sldId id="317" r:id="rId9"/>
    <p:sldId id="318" r:id="rId10"/>
    <p:sldId id="319" r:id="rId11"/>
    <p:sldId id="320" r:id="rId12"/>
    <p:sldId id="260" r:id="rId13"/>
    <p:sldId id="261" r:id="rId14"/>
    <p:sldId id="262" r:id="rId15"/>
    <p:sldId id="309" r:id="rId16"/>
    <p:sldId id="300" r:id="rId17"/>
    <p:sldId id="279" r:id="rId18"/>
    <p:sldId id="265" r:id="rId19"/>
    <p:sldId id="266" r:id="rId20"/>
    <p:sldId id="268" r:id="rId21"/>
    <p:sldId id="305" r:id="rId22"/>
    <p:sldId id="274" r:id="rId23"/>
    <p:sldId id="288" r:id="rId24"/>
    <p:sldId id="289" r:id="rId25"/>
    <p:sldId id="286" r:id="rId26"/>
    <p:sldId id="278" r:id="rId27"/>
    <p:sldId id="301" r:id="rId28"/>
    <p:sldId id="311" r:id="rId29"/>
    <p:sldId id="287" r:id="rId30"/>
  </p:sldIdLst>
  <p:sldSz cx="9144000" cy="6858000" type="screen4x3"/>
  <p:notesSz cx="7102475" cy="9388475"/>
  <p:defaultTextStyle>
    <a:defPPr>
      <a:defRPr lang="en-US"/>
    </a:defPPr>
    <a:lvl1pPr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96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96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9E0CEF-23DC-7697-34FA-536AA23943C9}" name="John and Janet Hofer" initials="JH" userId="2c1e93d29eacdb7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EFEFE"/>
    <a:srgbClr val="2D3989"/>
    <a:srgbClr val="2E3889"/>
    <a:srgbClr val="2E38FF"/>
    <a:srgbClr val="3366FF"/>
    <a:srgbClr val="2A306C"/>
    <a:srgbClr val="0000FF"/>
    <a:srgbClr val="0000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8" autoAdjust="0"/>
    <p:restoredTop sz="94665" autoAdjust="0"/>
  </p:normalViewPr>
  <p:slideViewPr>
    <p:cSldViewPr>
      <p:cViewPr varScale="1">
        <p:scale>
          <a:sx n="55" d="100"/>
          <a:sy n="55" d="100"/>
        </p:scale>
        <p:origin x="1432" y="2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5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171C1FCA-2E68-4DA1-A118-BACDE309B50A}"/>
              </a:ext>
            </a:extLst>
          </p:cNvPr>
          <p:cNvSpPr>
            <a:spLocks noGrp="1" noChangeArrowheads="1"/>
          </p:cNvSpPr>
          <p:nvPr>
            <p:ph type="hdr" sz="quarter"/>
          </p:nvPr>
        </p:nvSpPr>
        <p:spPr bwMode="auto">
          <a:xfrm>
            <a:off x="1"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p>
        </p:txBody>
      </p:sp>
      <p:sp>
        <p:nvSpPr>
          <p:cNvPr id="39939" name="Rectangle 3">
            <a:extLst>
              <a:ext uri="{FF2B5EF4-FFF2-40B4-BE49-F238E27FC236}">
                <a16:creationId xmlns:a16="http://schemas.microsoft.com/office/drawing/2014/main" id="{6FA867DC-9ED1-42B7-B596-5DAC46E1DE52}"/>
              </a:ext>
            </a:extLst>
          </p:cNvPr>
          <p:cNvSpPr>
            <a:spLocks noGrp="1" noChangeArrowheads="1"/>
          </p:cNvSpPr>
          <p:nvPr>
            <p:ph type="dt" idx="1"/>
          </p:nvPr>
        </p:nvSpPr>
        <p:spPr bwMode="auto">
          <a:xfrm>
            <a:off x="4023093"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21771D34-520F-481A-BEED-3F6F4B29CCB8}" type="datetimeFigureOut">
              <a:rPr lang="en-US"/>
              <a:pPr>
                <a:defRPr/>
              </a:pPr>
              <a:t>2/28/2025</a:t>
            </a:fld>
            <a:endParaRPr lang="en-US"/>
          </a:p>
        </p:txBody>
      </p:sp>
      <p:sp>
        <p:nvSpPr>
          <p:cNvPr id="2052" name="Rectangle 4">
            <a:extLst>
              <a:ext uri="{FF2B5EF4-FFF2-40B4-BE49-F238E27FC236}">
                <a16:creationId xmlns:a16="http://schemas.microsoft.com/office/drawing/2014/main" id="{BA9D0894-2FD0-413C-8632-A290E3B52CF8}"/>
              </a:ext>
            </a:extLst>
          </p:cNvPr>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9941" name="Rectangle 5">
            <a:extLst>
              <a:ext uri="{FF2B5EF4-FFF2-40B4-BE49-F238E27FC236}">
                <a16:creationId xmlns:a16="http://schemas.microsoft.com/office/drawing/2014/main" id="{4D4C9EA6-7FE7-4A17-8D50-3075B8079CE2}"/>
              </a:ext>
            </a:extLst>
          </p:cNvPr>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a:extLst>
              <a:ext uri="{FF2B5EF4-FFF2-40B4-BE49-F238E27FC236}">
                <a16:creationId xmlns:a16="http://schemas.microsoft.com/office/drawing/2014/main" id="{CFBE0287-2712-4725-B5BC-3FFACA74D99C}"/>
              </a:ext>
            </a:extLst>
          </p:cNvPr>
          <p:cNvSpPr>
            <a:spLocks noGrp="1" noChangeArrowheads="1"/>
          </p:cNvSpPr>
          <p:nvPr>
            <p:ph type="ftr" sz="quarter" idx="4"/>
          </p:nvPr>
        </p:nvSpPr>
        <p:spPr bwMode="auto">
          <a:xfrm>
            <a:off x="1"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9943" name="Rectangle 7">
            <a:extLst>
              <a:ext uri="{FF2B5EF4-FFF2-40B4-BE49-F238E27FC236}">
                <a16:creationId xmlns:a16="http://schemas.microsoft.com/office/drawing/2014/main" id="{22B95EF8-6386-4730-A4DD-89BA77798FDA}"/>
              </a:ext>
            </a:extLst>
          </p:cNvPr>
          <p:cNvSpPr>
            <a:spLocks noGrp="1" noChangeArrowheads="1"/>
          </p:cNvSpPr>
          <p:nvPr>
            <p:ph type="sldNum" sz="quarter" idx="5"/>
          </p:nvPr>
        </p:nvSpPr>
        <p:spPr bwMode="auto">
          <a:xfrm>
            <a:off x="4023093"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D8176392-E62C-4AD4-946F-38855E6F9ED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87D06C8-99A8-490B-AB3F-ED9C857E102F}"/>
              </a:ext>
            </a:extLst>
          </p:cNvPr>
          <p:cNvSpPr>
            <a:spLocks noGrp="1" noRot="1" noChangeAspect="1" noChangeArrowheads="1" noTextEdit="1"/>
          </p:cNvSpPr>
          <p:nvPr>
            <p:ph type="sldImg"/>
          </p:nvPr>
        </p:nvSpPr>
        <p:spPr>
          <a:ln/>
        </p:spPr>
      </p:sp>
      <p:sp>
        <p:nvSpPr>
          <p:cNvPr id="37891" name="Notes Placeholder 2">
            <a:extLst>
              <a:ext uri="{FF2B5EF4-FFF2-40B4-BE49-F238E27FC236}">
                <a16:creationId xmlns:a16="http://schemas.microsoft.com/office/drawing/2014/main" id="{E462A63C-18A4-4F3F-9CF3-BDB226BD7D87}"/>
              </a:ext>
            </a:extLst>
          </p:cNvPr>
          <p:cNvSpPr>
            <a:spLocks noGrp="1" noChangeArrowheads="1"/>
          </p:cNvSpPr>
          <p:nvPr>
            <p:ph type="body" idx="1"/>
          </p:nvPr>
        </p:nvSpPr>
        <p:spPr>
          <a:noFill/>
        </p:spPr>
        <p:txBody>
          <a:bodyPr/>
          <a:lstStyle/>
          <a:p>
            <a:pPr eaLnBrk="1" hangingPunct="1">
              <a:spcBef>
                <a:spcPct val="0"/>
              </a:spcBef>
            </a:pPr>
            <a:endParaRPr lang="en-US" altLang="en-US"/>
          </a:p>
        </p:txBody>
      </p:sp>
      <p:sp>
        <p:nvSpPr>
          <p:cNvPr id="37892" name="Slide Number Placeholder 3">
            <a:extLst>
              <a:ext uri="{FF2B5EF4-FFF2-40B4-BE49-F238E27FC236}">
                <a16:creationId xmlns:a16="http://schemas.microsoft.com/office/drawing/2014/main" id="{1E9F208B-2B1D-427D-BAF0-B98FF44231E9}"/>
              </a:ext>
            </a:extLst>
          </p:cNvPr>
          <p:cNvSpPr txBox="1">
            <a:spLocks noGrp="1"/>
          </p:cNvSpPr>
          <p:nvPr/>
        </p:nvSpPr>
        <p:spPr bwMode="auto">
          <a:xfrm>
            <a:off x="4023093" y="8917422"/>
            <a:ext cx="3077739" cy="46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9600">
                <a:solidFill>
                  <a:schemeClr val="tx1"/>
                </a:solidFill>
                <a:latin typeface="Arial" panose="020B0604020202020204" pitchFamily="34" charset="0"/>
                <a:cs typeface="Arial" panose="020B0604020202020204" pitchFamily="34" charset="0"/>
              </a:defRPr>
            </a:lvl1pPr>
            <a:lvl2pPr marL="742950" indent="-285750">
              <a:defRPr sz="9600">
                <a:solidFill>
                  <a:schemeClr val="tx1"/>
                </a:solidFill>
                <a:latin typeface="Arial" panose="020B0604020202020204" pitchFamily="34" charset="0"/>
                <a:cs typeface="Arial" panose="020B0604020202020204" pitchFamily="34" charset="0"/>
              </a:defRPr>
            </a:lvl2pPr>
            <a:lvl3pPr marL="1143000" indent="-228600">
              <a:defRPr sz="9600">
                <a:solidFill>
                  <a:schemeClr val="tx1"/>
                </a:solidFill>
                <a:latin typeface="Arial" panose="020B0604020202020204" pitchFamily="34" charset="0"/>
                <a:cs typeface="Arial" panose="020B0604020202020204" pitchFamily="34" charset="0"/>
              </a:defRPr>
            </a:lvl3pPr>
            <a:lvl4pPr marL="1600200" indent="-228600">
              <a:defRPr sz="9600">
                <a:solidFill>
                  <a:schemeClr val="tx1"/>
                </a:solidFill>
                <a:latin typeface="Arial" panose="020B0604020202020204" pitchFamily="34" charset="0"/>
                <a:cs typeface="Arial" panose="020B0604020202020204" pitchFamily="34" charset="0"/>
              </a:defRPr>
            </a:lvl4pPr>
            <a:lvl5pPr marL="2057400" indent="-228600">
              <a:defRPr sz="9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600">
                <a:solidFill>
                  <a:schemeClr val="tx1"/>
                </a:solidFill>
                <a:latin typeface="Arial" panose="020B0604020202020204" pitchFamily="34" charset="0"/>
                <a:cs typeface="Arial" panose="020B0604020202020204" pitchFamily="34" charset="0"/>
              </a:defRPr>
            </a:lvl9pPr>
          </a:lstStyle>
          <a:p>
            <a:pPr algn="r" eaLnBrk="1" hangingPunct="1"/>
            <a:fld id="{93F3A9DC-6D47-4267-929B-6846403DA828}" type="slidenum">
              <a:rPr lang="en-US" altLang="en-US" sz="1200">
                <a:latin typeface="Calibri" panose="020F0502020204030204" pitchFamily="34" charset="0"/>
              </a:rPr>
              <a:pPr algn="r" eaLnBrk="1" hangingPunct="1"/>
              <a:t>25</a:t>
            </a:fld>
            <a:endParaRPr lang="en-US" altLang="en-US"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EF941D0-1557-4C36-A732-5388617618C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8880FCD-5814-4EA4-898F-D14D27D8BB1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7923F1C-B8F2-43D3-806C-8CD2724CBDFA}"/>
              </a:ext>
            </a:extLst>
          </p:cNvPr>
          <p:cNvSpPr>
            <a:spLocks noGrp="1" noChangeArrowheads="1"/>
          </p:cNvSpPr>
          <p:nvPr>
            <p:ph type="sldNum" sz="quarter" idx="12"/>
          </p:nvPr>
        </p:nvSpPr>
        <p:spPr>
          <a:ln/>
        </p:spPr>
        <p:txBody>
          <a:bodyPr/>
          <a:lstStyle>
            <a:lvl1pPr>
              <a:defRPr/>
            </a:lvl1pPr>
          </a:lstStyle>
          <a:p>
            <a:pPr>
              <a:defRPr/>
            </a:pPr>
            <a:fld id="{13C931FB-ADC6-4F34-9D23-1B5BAC74EB2D}" type="slidenum">
              <a:rPr lang="en-US" altLang="en-US"/>
              <a:pPr>
                <a:defRPr/>
              </a:pPr>
              <a:t>‹#›</a:t>
            </a:fld>
            <a:endParaRPr lang="en-US" altLang="en-US"/>
          </a:p>
        </p:txBody>
      </p:sp>
    </p:spTree>
    <p:extLst>
      <p:ext uri="{BB962C8B-B14F-4D97-AF65-F5344CB8AC3E}">
        <p14:creationId xmlns:p14="http://schemas.microsoft.com/office/powerpoint/2010/main" val="3806172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EF690FD-29AE-41BC-9E5F-4F0C57BECA0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5F01654-1E68-4754-9804-9DFA1458C90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BAAFCA7-E9A9-4791-8CA8-F4351BCFFB15}"/>
              </a:ext>
            </a:extLst>
          </p:cNvPr>
          <p:cNvSpPr>
            <a:spLocks noGrp="1" noChangeArrowheads="1"/>
          </p:cNvSpPr>
          <p:nvPr>
            <p:ph type="sldNum" sz="quarter" idx="12"/>
          </p:nvPr>
        </p:nvSpPr>
        <p:spPr>
          <a:ln/>
        </p:spPr>
        <p:txBody>
          <a:bodyPr/>
          <a:lstStyle>
            <a:lvl1pPr>
              <a:defRPr/>
            </a:lvl1pPr>
          </a:lstStyle>
          <a:p>
            <a:pPr>
              <a:defRPr/>
            </a:pPr>
            <a:fld id="{BBD7FE60-DEA8-4D4C-BA15-9A06C9FF3452}" type="slidenum">
              <a:rPr lang="en-US" altLang="en-US"/>
              <a:pPr>
                <a:defRPr/>
              </a:pPr>
              <a:t>‹#›</a:t>
            </a:fld>
            <a:endParaRPr lang="en-US" altLang="en-US"/>
          </a:p>
        </p:txBody>
      </p:sp>
    </p:spTree>
    <p:extLst>
      <p:ext uri="{BB962C8B-B14F-4D97-AF65-F5344CB8AC3E}">
        <p14:creationId xmlns:p14="http://schemas.microsoft.com/office/powerpoint/2010/main" val="280820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A512AF1-38B7-4DB9-861E-6A9F5F1BE86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67733B9-AE3C-46CF-A1D1-1004CC351E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3315109-06D5-4C66-BAC6-3E201775F14E}"/>
              </a:ext>
            </a:extLst>
          </p:cNvPr>
          <p:cNvSpPr>
            <a:spLocks noGrp="1" noChangeArrowheads="1"/>
          </p:cNvSpPr>
          <p:nvPr>
            <p:ph type="sldNum" sz="quarter" idx="12"/>
          </p:nvPr>
        </p:nvSpPr>
        <p:spPr>
          <a:ln/>
        </p:spPr>
        <p:txBody>
          <a:bodyPr/>
          <a:lstStyle>
            <a:lvl1pPr>
              <a:defRPr/>
            </a:lvl1pPr>
          </a:lstStyle>
          <a:p>
            <a:pPr>
              <a:defRPr/>
            </a:pPr>
            <a:fld id="{14D6582A-BA1B-40E9-841A-4CBFC2B7CC7F}" type="slidenum">
              <a:rPr lang="en-US" altLang="en-US"/>
              <a:pPr>
                <a:defRPr/>
              </a:pPr>
              <a:t>‹#›</a:t>
            </a:fld>
            <a:endParaRPr lang="en-US" altLang="en-US"/>
          </a:p>
        </p:txBody>
      </p:sp>
    </p:spTree>
    <p:extLst>
      <p:ext uri="{BB962C8B-B14F-4D97-AF65-F5344CB8AC3E}">
        <p14:creationId xmlns:p14="http://schemas.microsoft.com/office/powerpoint/2010/main" val="1199560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6B18F04-2D4C-44BF-90A1-90B18D859AC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9B29605-362C-4805-996C-A95E166C3A4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3AA3345-22C4-41ED-8A77-82553E93591B}"/>
              </a:ext>
            </a:extLst>
          </p:cNvPr>
          <p:cNvSpPr>
            <a:spLocks noGrp="1" noChangeArrowheads="1"/>
          </p:cNvSpPr>
          <p:nvPr>
            <p:ph type="sldNum" sz="quarter" idx="12"/>
          </p:nvPr>
        </p:nvSpPr>
        <p:spPr>
          <a:ln/>
        </p:spPr>
        <p:txBody>
          <a:bodyPr/>
          <a:lstStyle>
            <a:lvl1pPr>
              <a:defRPr/>
            </a:lvl1pPr>
          </a:lstStyle>
          <a:p>
            <a:pPr>
              <a:defRPr/>
            </a:pPr>
            <a:fld id="{51D5BE3C-D6B9-477F-89E0-DEEC5973C666}" type="slidenum">
              <a:rPr lang="en-US" altLang="en-US"/>
              <a:pPr>
                <a:defRPr/>
              </a:pPr>
              <a:t>‹#›</a:t>
            </a:fld>
            <a:endParaRPr lang="en-US" altLang="en-US"/>
          </a:p>
        </p:txBody>
      </p:sp>
    </p:spTree>
    <p:extLst>
      <p:ext uri="{BB962C8B-B14F-4D97-AF65-F5344CB8AC3E}">
        <p14:creationId xmlns:p14="http://schemas.microsoft.com/office/powerpoint/2010/main" val="112076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F1B3C6A-4DCF-49EA-B3EB-545E20E96E7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D166F0CF-7FB0-4AD7-8EBE-57CBD3EE87E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43D7E1-B68F-483E-9614-D5E763B3AF89}"/>
              </a:ext>
            </a:extLst>
          </p:cNvPr>
          <p:cNvSpPr>
            <a:spLocks noGrp="1" noChangeArrowheads="1"/>
          </p:cNvSpPr>
          <p:nvPr>
            <p:ph type="sldNum" sz="quarter" idx="12"/>
          </p:nvPr>
        </p:nvSpPr>
        <p:spPr>
          <a:ln/>
        </p:spPr>
        <p:txBody>
          <a:bodyPr/>
          <a:lstStyle>
            <a:lvl1pPr>
              <a:defRPr/>
            </a:lvl1pPr>
          </a:lstStyle>
          <a:p>
            <a:pPr>
              <a:defRPr/>
            </a:pPr>
            <a:fld id="{0815217C-173C-4ADF-BE13-C55FC0142FB9}" type="slidenum">
              <a:rPr lang="en-US" altLang="en-US"/>
              <a:pPr>
                <a:defRPr/>
              </a:pPr>
              <a:t>‹#›</a:t>
            </a:fld>
            <a:endParaRPr lang="en-US" altLang="en-US"/>
          </a:p>
        </p:txBody>
      </p:sp>
    </p:spTree>
    <p:extLst>
      <p:ext uri="{BB962C8B-B14F-4D97-AF65-F5344CB8AC3E}">
        <p14:creationId xmlns:p14="http://schemas.microsoft.com/office/powerpoint/2010/main" val="270251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71DF5C2-8DF3-4499-903F-49A5F76542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76CF6BD9-71CA-4480-B2C3-DF3268152F5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E0D1DB1A-4C8E-44EB-A05D-902BA473262C}"/>
              </a:ext>
            </a:extLst>
          </p:cNvPr>
          <p:cNvSpPr>
            <a:spLocks noGrp="1" noChangeArrowheads="1"/>
          </p:cNvSpPr>
          <p:nvPr>
            <p:ph type="sldNum" sz="quarter" idx="12"/>
          </p:nvPr>
        </p:nvSpPr>
        <p:spPr>
          <a:ln/>
        </p:spPr>
        <p:txBody>
          <a:bodyPr/>
          <a:lstStyle>
            <a:lvl1pPr>
              <a:defRPr/>
            </a:lvl1pPr>
          </a:lstStyle>
          <a:p>
            <a:pPr>
              <a:defRPr/>
            </a:pPr>
            <a:fld id="{48615C0C-B87C-4BB1-B4FE-518F91B3E354}" type="slidenum">
              <a:rPr lang="en-US" altLang="en-US"/>
              <a:pPr>
                <a:defRPr/>
              </a:pPr>
              <a:t>‹#›</a:t>
            </a:fld>
            <a:endParaRPr lang="en-US" altLang="en-US"/>
          </a:p>
        </p:txBody>
      </p:sp>
    </p:spTree>
    <p:extLst>
      <p:ext uri="{BB962C8B-B14F-4D97-AF65-F5344CB8AC3E}">
        <p14:creationId xmlns:p14="http://schemas.microsoft.com/office/powerpoint/2010/main" val="3761403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9C1F882-5E9C-44F9-99C5-242AE7C06F7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F9D62809-8E27-43F8-B86C-84C2F8556D3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80859A70-D00D-4FE8-B43D-CBB3AF1532C3}"/>
              </a:ext>
            </a:extLst>
          </p:cNvPr>
          <p:cNvSpPr>
            <a:spLocks noGrp="1" noChangeArrowheads="1"/>
          </p:cNvSpPr>
          <p:nvPr>
            <p:ph type="sldNum" sz="quarter" idx="12"/>
          </p:nvPr>
        </p:nvSpPr>
        <p:spPr>
          <a:ln/>
        </p:spPr>
        <p:txBody>
          <a:bodyPr/>
          <a:lstStyle>
            <a:lvl1pPr>
              <a:defRPr/>
            </a:lvl1pPr>
          </a:lstStyle>
          <a:p>
            <a:pPr>
              <a:defRPr/>
            </a:pPr>
            <a:fld id="{C29F06A3-3022-40B6-A3E2-12CF6F720F1F}" type="slidenum">
              <a:rPr lang="en-US" altLang="en-US"/>
              <a:pPr>
                <a:defRPr/>
              </a:pPr>
              <a:t>‹#›</a:t>
            </a:fld>
            <a:endParaRPr lang="en-US" altLang="en-US"/>
          </a:p>
        </p:txBody>
      </p:sp>
    </p:spTree>
    <p:extLst>
      <p:ext uri="{BB962C8B-B14F-4D97-AF65-F5344CB8AC3E}">
        <p14:creationId xmlns:p14="http://schemas.microsoft.com/office/powerpoint/2010/main" val="200745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E93ED69-0D9D-4BEA-B3C0-F9CC36D9628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15B1DC96-0B6E-46A0-8151-38D62D81444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2AEF26F-F804-4D8D-9F05-E5034DCE8466}"/>
              </a:ext>
            </a:extLst>
          </p:cNvPr>
          <p:cNvSpPr>
            <a:spLocks noGrp="1" noChangeArrowheads="1"/>
          </p:cNvSpPr>
          <p:nvPr>
            <p:ph type="sldNum" sz="quarter" idx="12"/>
          </p:nvPr>
        </p:nvSpPr>
        <p:spPr>
          <a:ln/>
        </p:spPr>
        <p:txBody>
          <a:bodyPr/>
          <a:lstStyle>
            <a:lvl1pPr>
              <a:defRPr/>
            </a:lvl1pPr>
          </a:lstStyle>
          <a:p>
            <a:pPr>
              <a:defRPr/>
            </a:pPr>
            <a:fld id="{36C16D13-13BE-47E1-A4FB-C1673AAEA903}" type="slidenum">
              <a:rPr lang="en-US" altLang="en-US"/>
              <a:pPr>
                <a:defRPr/>
              </a:pPr>
              <a:t>‹#›</a:t>
            </a:fld>
            <a:endParaRPr lang="en-US" altLang="en-US"/>
          </a:p>
        </p:txBody>
      </p:sp>
    </p:spTree>
    <p:extLst>
      <p:ext uri="{BB962C8B-B14F-4D97-AF65-F5344CB8AC3E}">
        <p14:creationId xmlns:p14="http://schemas.microsoft.com/office/powerpoint/2010/main" val="2421301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E64E21C-132C-430F-B2D7-CF576FA9411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1958CE8-839C-41EE-8785-EB6D4207400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755C921-80E2-4EF8-904E-9BB3E680CF52}"/>
              </a:ext>
            </a:extLst>
          </p:cNvPr>
          <p:cNvSpPr>
            <a:spLocks noGrp="1" noChangeArrowheads="1"/>
          </p:cNvSpPr>
          <p:nvPr>
            <p:ph type="sldNum" sz="quarter" idx="12"/>
          </p:nvPr>
        </p:nvSpPr>
        <p:spPr>
          <a:ln/>
        </p:spPr>
        <p:txBody>
          <a:bodyPr/>
          <a:lstStyle>
            <a:lvl1pPr>
              <a:defRPr/>
            </a:lvl1pPr>
          </a:lstStyle>
          <a:p>
            <a:pPr>
              <a:defRPr/>
            </a:pPr>
            <a:fld id="{9B2DF970-039C-44E2-A3A9-AF5D6300EFBF}" type="slidenum">
              <a:rPr lang="en-US" altLang="en-US"/>
              <a:pPr>
                <a:defRPr/>
              </a:pPr>
              <a:t>‹#›</a:t>
            </a:fld>
            <a:endParaRPr lang="en-US" altLang="en-US"/>
          </a:p>
        </p:txBody>
      </p:sp>
    </p:spTree>
    <p:extLst>
      <p:ext uri="{BB962C8B-B14F-4D97-AF65-F5344CB8AC3E}">
        <p14:creationId xmlns:p14="http://schemas.microsoft.com/office/powerpoint/2010/main" val="148155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9A95E01-C7CA-46C2-9FDC-D060D957AD9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BCE3848-A165-47F8-9D1D-A8F58FCE6FA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DFE2083-FA2D-4F55-8E9A-3AD22FCF2F64}"/>
              </a:ext>
            </a:extLst>
          </p:cNvPr>
          <p:cNvSpPr>
            <a:spLocks noGrp="1" noChangeArrowheads="1"/>
          </p:cNvSpPr>
          <p:nvPr>
            <p:ph type="sldNum" sz="quarter" idx="12"/>
          </p:nvPr>
        </p:nvSpPr>
        <p:spPr>
          <a:ln/>
        </p:spPr>
        <p:txBody>
          <a:bodyPr/>
          <a:lstStyle>
            <a:lvl1pPr>
              <a:defRPr/>
            </a:lvl1pPr>
          </a:lstStyle>
          <a:p>
            <a:pPr>
              <a:defRPr/>
            </a:pPr>
            <a:fld id="{3125B09B-1FD8-47DF-8374-DD52B28FF766}" type="slidenum">
              <a:rPr lang="en-US" altLang="en-US"/>
              <a:pPr>
                <a:defRPr/>
              </a:pPr>
              <a:t>‹#›</a:t>
            </a:fld>
            <a:endParaRPr lang="en-US" altLang="en-US"/>
          </a:p>
        </p:txBody>
      </p:sp>
    </p:spTree>
    <p:extLst>
      <p:ext uri="{BB962C8B-B14F-4D97-AF65-F5344CB8AC3E}">
        <p14:creationId xmlns:p14="http://schemas.microsoft.com/office/powerpoint/2010/main" val="2640344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994796C-BADD-494E-A91E-85110E937A5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5E230CBB-57E0-4DE7-9B55-557D361DE7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5092140-DF0B-4794-808F-3EC9ACA873D0}"/>
              </a:ext>
            </a:extLst>
          </p:cNvPr>
          <p:cNvSpPr>
            <a:spLocks noGrp="1" noChangeArrowheads="1"/>
          </p:cNvSpPr>
          <p:nvPr>
            <p:ph type="sldNum" sz="quarter" idx="12"/>
          </p:nvPr>
        </p:nvSpPr>
        <p:spPr>
          <a:ln/>
        </p:spPr>
        <p:txBody>
          <a:bodyPr/>
          <a:lstStyle>
            <a:lvl1pPr>
              <a:defRPr/>
            </a:lvl1pPr>
          </a:lstStyle>
          <a:p>
            <a:pPr>
              <a:defRPr/>
            </a:pPr>
            <a:fld id="{D62D6787-AFCE-43CE-ACED-429F52E576B2}" type="slidenum">
              <a:rPr lang="en-US" altLang="en-US"/>
              <a:pPr>
                <a:defRPr/>
              </a:pPr>
              <a:t>‹#›</a:t>
            </a:fld>
            <a:endParaRPr lang="en-US" altLang="en-US"/>
          </a:p>
        </p:txBody>
      </p:sp>
    </p:spTree>
    <p:extLst>
      <p:ext uri="{BB962C8B-B14F-4D97-AF65-F5344CB8AC3E}">
        <p14:creationId xmlns:p14="http://schemas.microsoft.com/office/powerpoint/2010/main" val="3070325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48608782-9A53-4BDD-BF27-37190D07239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C66FC670-4A59-4573-AF2D-D035CC9B64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6A49549D-924C-4DD9-9DC1-9076E6D37880}"/>
              </a:ext>
            </a:extLst>
          </p:cNvPr>
          <p:cNvSpPr>
            <a:spLocks noGrp="1" noChangeArrowheads="1"/>
          </p:cNvSpPr>
          <p:nvPr>
            <p:ph type="sldNum" sz="quarter" idx="12"/>
          </p:nvPr>
        </p:nvSpPr>
        <p:spPr>
          <a:ln/>
        </p:spPr>
        <p:txBody>
          <a:bodyPr/>
          <a:lstStyle>
            <a:lvl1pPr>
              <a:defRPr/>
            </a:lvl1pPr>
          </a:lstStyle>
          <a:p>
            <a:pPr>
              <a:defRPr/>
            </a:pPr>
            <a:fld id="{30ADF4AE-4220-4E33-A209-5D29DB0479AD}" type="slidenum">
              <a:rPr lang="en-US" altLang="en-US"/>
              <a:pPr>
                <a:defRPr/>
              </a:pPr>
              <a:t>‹#›</a:t>
            </a:fld>
            <a:endParaRPr lang="en-US" altLang="en-US"/>
          </a:p>
        </p:txBody>
      </p:sp>
    </p:spTree>
    <p:extLst>
      <p:ext uri="{BB962C8B-B14F-4D97-AF65-F5344CB8AC3E}">
        <p14:creationId xmlns:p14="http://schemas.microsoft.com/office/powerpoint/2010/main" val="1772483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F31E337-4FE9-420D-B335-A8EE4B2B821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16A86DC-E030-40C6-AA43-E16BF691F6C1}"/>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2B600D6-9A4D-4308-9225-2CD0CD1F06B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047C5489-5839-49E2-A087-08A8135AAC92}"/>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AC47F3B5-1151-4DA5-8259-B98A69E894E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3367D64-A3C7-4EDB-BD6F-B524BE40B86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hyperlink" Target="https://virtualmanuals.elks.org/shareables" TargetMode="External"/><Relationship Id="rId3" Type="http://schemas.openxmlformats.org/officeDocument/2006/relationships/hyperlink" Target="https://urldefense.com/v3/__https:/virtualmanuals.elks.org/shareables/?category=all&amp;tag=orientation__;!!JYXjzlvb!irdwG1o83PIDUswvq62IuIjqdK4mSLGbD_XWvd5IV-n7gSOBwHlYjHR2j0NY7CWa6gNz3SCJF2s8qpg$" TargetMode="External"/><Relationship Id="rId7" Type="http://schemas.openxmlformats.org/officeDocument/2006/relationships/hyperlink" Target="http://join.elks.org/" TargetMode="External"/><Relationship Id="rId2" Type="http://schemas.openxmlformats.org/officeDocument/2006/relationships/hyperlink" Target="https://urldefense.com/v3/__https:/virtualmanuals.elks.org/shareables__;!!JYXjzlvb!irdwG1o83PIDUswvq62IuIjqdK4mSLGbD_XWvd5IV-n7gSOBwHlYjHR2j0NY7CWa6gNz3SCJ1-_HBxs$" TargetMode="External"/><Relationship Id="rId1" Type="http://schemas.openxmlformats.org/officeDocument/2006/relationships/slideLayout" Target="../slideLayouts/slideLayout12.xml"/><Relationship Id="rId6" Type="http://schemas.openxmlformats.org/officeDocument/2006/relationships/hyperlink" Target="https://urldefense.com/v3/__https:/virtualmanuals.elks.org/shareables/?category=all&amp;tag=lodge-meeting__;!!JYXjzlvb!irdwG1o83PIDUswvq62IuIjqdK4mSLGbD_XWvd5IV-n7gSOBwHlYjHR2j0NY7CWa6gNz3SCJUdjIx-E$" TargetMode="External"/><Relationship Id="rId5" Type="http://schemas.openxmlformats.org/officeDocument/2006/relationships/hyperlink" Target="https://urldefense.com/v3/__https:/virtualmanuals.elks.org/shareables/?category=all&amp;tag=mothers-day__;!!JYXjzlvb!irdwG1o83PIDUswvq62IuIjqdK4mSLGbD_XWvd5IV-n7gSOBwHlYjHR2j0NY7CWa6gNz3SCJonkj0hE$" TargetMode="External"/><Relationship Id="rId4" Type="http://schemas.openxmlformats.org/officeDocument/2006/relationships/hyperlink" Target="https://urldefense.com/v3/__https:/virtualmanuals.elks.org/shareables/?category=all&amp;tag=bingo__;!!JYXjzlvb!irdwG1o83PIDUswvq62IuIjqdK4mSLGbD_XWvd5IV-n7gSOBwHlYjHR2j0NY7CWa6gNz3SCJcxJHihE$" TargetMode="External"/><Relationship Id="rId9" Type="http://schemas.openxmlformats.org/officeDocument/2006/relationships/hyperlink" Target="http://elks.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5">
            <a:extLst>
              <a:ext uri="{FF2B5EF4-FFF2-40B4-BE49-F238E27FC236}">
                <a16:creationId xmlns:a16="http://schemas.microsoft.com/office/drawing/2014/main" id="{EC14296A-B1A9-451D-8891-99A55171B3D8}"/>
              </a:ext>
            </a:extLst>
          </p:cNvPr>
          <p:cNvSpPr>
            <a:spLocks noChangeArrowheads="1"/>
          </p:cNvSpPr>
          <p:nvPr/>
        </p:nvSpPr>
        <p:spPr bwMode="auto">
          <a:xfrm>
            <a:off x="3124200" y="3581400"/>
            <a:ext cx="762000" cy="533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6" name="Rectangle 6">
            <a:extLst>
              <a:ext uri="{FF2B5EF4-FFF2-40B4-BE49-F238E27FC236}">
                <a16:creationId xmlns:a16="http://schemas.microsoft.com/office/drawing/2014/main" id="{4538806F-D1B3-4BA4-8C60-D0D5B203972A}"/>
              </a:ext>
            </a:extLst>
          </p:cNvPr>
          <p:cNvSpPr>
            <a:spLocks noChangeArrowheads="1"/>
          </p:cNvSpPr>
          <p:nvPr/>
        </p:nvSpPr>
        <p:spPr bwMode="auto">
          <a:xfrm>
            <a:off x="5410200" y="3657600"/>
            <a:ext cx="1066800" cy="3810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7" name="Rectangle 7">
            <a:extLst>
              <a:ext uri="{FF2B5EF4-FFF2-40B4-BE49-F238E27FC236}">
                <a16:creationId xmlns:a16="http://schemas.microsoft.com/office/drawing/2014/main" id="{D7C0C1BE-9772-44CE-AC43-7E298DF39FF1}"/>
              </a:ext>
            </a:extLst>
          </p:cNvPr>
          <p:cNvSpPr>
            <a:spLocks noChangeArrowheads="1"/>
          </p:cNvSpPr>
          <p:nvPr/>
        </p:nvSpPr>
        <p:spPr bwMode="auto">
          <a:xfrm>
            <a:off x="3124200" y="304800"/>
            <a:ext cx="6096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8" name="Rectangle 8">
            <a:extLst>
              <a:ext uri="{FF2B5EF4-FFF2-40B4-BE49-F238E27FC236}">
                <a16:creationId xmlns:a16="http://schemas.microsoft.com/office/drawing/2014/main" id="{CC47A4F5-63CA-4021-A40E-2A36DB430CE5}"/>
              </a:ext>
            </a:extLst>
          </p:cNvPr>
          <p:cNvSpPr>
            <a:spLocks noChangeArrowheads="1"/>
          </p:cNvSpPr>
          <p:nvPr/>
        </p:nvSpPr>
        <p:spPr bwMode="auto">
          <a:xfrm>
            <a:off x="5181600" y="304800"/>
            <a:ext cx="121920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3079" name="Text Box 9">
            <a:extLst>
              <a:ext uri="{FF2B5EF4-FFF2-40B4-BE49-F238E27FC236}">
                <a16:creationId xmlns:a16="http://schemas.microsoft.com/office/drawing/2014/main" id="{71F4C111-E239-4181-A991-763F2EBAFE2B}"/>
              </a:ext>
            </a:extLst>
          </p:cNvPr>
          <p:cNvSpPr txBox="1">
            <a:spLocks noChangeArrowheads="1"/>
          </p:cNvSpPr>
          <p:nvPr/>
        </p:nvSpPr>
        <p:spPr bwMode="auto">
          <a:xfrm>
            <a:off x="533400" y="4708525"/>
            <a:ext cx="8001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4000" b="1" dirty="0">
                <a:solidFill>
                  <a:srgbClr val="2D3989"/>
                </a:solidFill>
              </a:rPr>
              <a:t>Tennessee Elks Membership</a:t>
            </a:r>
          </a:p>
        </p:txBody>
      </p:sp>
      <p:pic>
        <p:nvPicPr>
          <p:cNvPr id="2" name="Picture 1">
            <a:extLst>
              <a:ext uri="{FF2B5EF4-FFF2-40B4-BE49-F238E27FC236}">
                <a16:creationId xmlns:a16="http://schemas.microsoft.com/office/drawing/2014/main" id="{1A10C035-7D03-7158-01C5-AC9D06AE5995}"/>
              </a:ext>
            </a:extLst>
          </p:cNvPr>
          <p:cNvPicPr>
            <a:picLocks noChangeAspect="1"/>
          </p:cNvPicPr>
          <p:nvPr/>
        </p:nvPicPr>
        <p:blipFill>
          <a:blip r:embed="rId2"/>
          <a:stretch>
            <a:fillRect/>
          </a:stretch>
        </p:blipFill>
        <p:spPr>
          <a:xfrm>
            <a:off x="0" y="213246"/>
            <a:ext cx="9144000" cy="42825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2A4FC-528D-AD60-0A52-34C93104D1C4}"/>
            </a:ext>
          </a:extLst>
        </p:cNvPr>
        <p:cNvGrpSpPr/>
        <p:nvPr/>
      </p:nvGrpSpPr>
      <p:grpSpPr>
        <a:xfrm>
          <a:off x="0" y="0"/>
          <a:ext cx="0" cy="0"/>
          <a:chOff x="0" y="0"/>
          <a:chExt cx="0" cy="0"/>
        </a:xfrm>
      </p:grpSpPr>
      <p:sp>
        <p:nvSpPr>
          <p:cNvPr id="20482" name="Title 1">
            <a:extLst>
              <a:ext uri="{FF2B5EF4-FFF2-40B4-BE49-F238E27FC236}">
                <a16:creationId xmlns:a16="http://schemas.microsoft.com/office/drawing/2014/main" id="{C86EDB75-E301-8C81-DAE2-2C32AA85FA8D}"/>
              </a:ext>
            </a:extLst>
          </p:cNvPr>
          <p:cNvSpPr>
            <a:spLocks/>
          </p:cNvSpPr>
          <p:nvPr/>
        </p:nvSpPr>
        <p:spPr bwMode="auto">
          <a:xfrm>
            <a:off x="571380" y="228600"/>
            <a:ext cx="3408571" cy="4619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lnSpcReduction="10000"/>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2800" b="1" kern="1200" dirty="0">
                <a:solidFill>
                  <a:schemeClr val="tx1"/>
                </a:solidFill>
                <a:latin typeface="+mj-lt"/>
                <a:ea typeface="+mj-ea"/>
                <a:cs typeface="+mj-cs"/>
              </a:rPr>
              <a:t>The Exalted Ruler</a:t>
            </a:r>
            <a:endParaRPr lang="en-US" altLang="en-US" sz="2800" kern="1200" dirty="0">
              <a:solidFill>
                <a:schemeClr val="tx1"/>
              </a:solidFill>
              <a:latin typeface="+mj-lt"/>
              <a:ea typeface="+mj-ea"/>
              <a:cs typeface="+mj-cs"/>
            </a:endParaRPr>
          </a:p>
        </p:txBody>
      </p:sp>
      <p:sp>
        <p:nvSpPr>
          <p:cNvPr id="20484" name="Rectangle 4">
            <a:extLst>
              <a:ext uri="{FF2B5EF4-FFF2-40B4-BE49-F238E27FC236}">
                <a16:creationId xmlns:a16="http://schemas.microsoft.com/office/drawing/2014/main" id="{EB3C8293-FB46-E623-F3FE-BF130881134E}"/>
              </a:ext>
            </a:extLst>
          </p:cNvPr>
          <p:cNvSpPr>
            <a:spLocks noChangeArrowheads="1"/>
          </p:cNvSpPr>
          <p:nvPr/>
        </p:nvSpPr>
        <p:spPr bwMode="auto">
          <a:xfrm>
            <a:off x="228600" y="1121465"/>
            <a:ext cx="3751351" cy="36029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Your JOB is to make sure the JOB gets done.</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As ER you do </a:t>
            </a:r>
            <a:r>
              <a:rPr lang="en-US" altLang="en-US" sz="1600" b="1" u="sng" dirty="0">
                <a:latin typeface="+mn-lt"/>
                <a:cs typeface="+mn-cs"/>
              </a:rPr>
              <a:t>not</a:t>
            </a:r>
            <a:r>
              <a:rPr lang="en-US" altLang="en-US" sz="1600" b="1" dirty="0">
                <a:latin typeface="+mn-lt"/>
                <a:cs typeface="+mn-cs"/>
              </a:rPr>
              <a:t> have to do it all, that is why you have committees.</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Make sure your Membership, Lapsation, Investigation and Indoctrination Committees are active and functioning.</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These Committees are the LIFE BLOOD of the lodge.</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Monitor the monthly duties and schedule. </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Verify the Secretary’s Membership work is getting done. </a:t>
            </a:r>
          </a:p>
        </p:txBody>
      </p:sp>
      <p:pic>
        <p:nvPicPr>
          <p:cNvPr id="20483" name="Picture 2" descr="http://www.colourbox.com/preview/3937922-291398-accounting.jpg">
            <a:extLst>
              <a:ext uri="{FF2B5EF4-FFF2-40B4-BE49-F238E27FC236}">
                <a16:creationId xmlns:a16="http://schemas.microsoft.com/office/drawing/2014/main" id="{99E6C6C7-0E88-CDC3-CB8A-F5B7307043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82" r="28159" b="-1"/>
          <a:stretch/>
        </p:blipFill>
        <p:spPr bwMode="auto">
          <a:xfrm>
            <a:off x="4562061" y="844332"/>
            <a:ext cx="4000620" cy="51709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1166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255C4EA1-1CCB-4436-8A99-AC57AA85071F}"/>
              </a:ext>
            </a:extLst>
          </p:cNvPr>
          <p:cNvSpPr>
            <a:spLocks/>
          </p:cNvSpPr>
          <p:nvPr/>
        </p:nvSpPr>
        <p:spPr bwMode="auto">
          <a:xfrm>
            <a:off x="838200" y="-66349"/>
            <a:ext cx="3407662" cy="13617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3500" b="1" dirty="0">
                <a:solidFill>
                  <a:srgbClr val="0000FF"/>
                </a:solidFill>
                <a:latin typeface="+mj-lt"/>
                <a:ea typeface="+mj-ea"/>
                <a:cs typeface="+mj-cs"/>
              </a:rPr>
              <a:t>The Secretary</a:t>
            </a:r>
            <a:endParaRPr lang="en-US" altLang="en-US" sz="3500" dirty="0">
              <a:solidFill>
                <a:srgbClr val="0000FF"/>
              </a:solidFill>
              <a:latin typeface="+mj-lt"/>
              <a:ea typeface="+mj-ea"/>
              <a:cs typeface="+mj-cs"/>
            </a:endParaRPr>
          </a:p>
        </p:txBody>
      </p:sp>
      <p:sp>
        <p:nvSpPr>
          <p:cNvPr id="21508" name="Rectangle 4">
            <a:extLst>
              <a:ext uri="{FF2B5EF4-FFF2-40B4-BE49-F238E27FC236}">
                <a16:creationId xmlns:a16="http://schemas.microsoft.com/office/drawing/2014/main" id="{20B7FF63-65EF-4959-8A77-B5B7075C95DD}"/>
              </a:ext>
            </a:extLst>
          </p:cNvPr>
          <p:cNvSpPr>
            <a:spLocks noChangeArrowheads="1"/>
          </p:cNvSpPr>
          <p:nvPr/>
        </p:nvSpPr>
        <p:spPr bwMode="auto">
          <a:xfrm>
            <a:off x="4876801" y="381000"/>
            <a:ext cx="4264912" cy="6172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Bill all delinquents monthly or use Grand Lodge Billing</a:t>
            </a:r>
          </a:p>
          <a:p>
            <a:pPr marL="114300" indent="0" eaLnBrk="1" hangingPunct="1">
              <a:lnSpc>
                <a:spcPct val="90000"/>
              </a:lnSpc>
              <a:spcBef>
                <a:spcPct val="0"/>
              </a:spcBef>
              <a:spcAft>
                <a:spcPts val="600"/>
              </a:spcAft>
              <a:buNone/>
            </a:pPr>
            <a:endParaRPr lang="en-US" altLang="en-US" sz="1600" b="1" dirty="0">
              <a:solidFill>
                <a:srgbClr val="0000FF"/>
              </a:solidFill>
              <a:latin typeface="+mn-lt"/>
              <a:cs typeface="+mn-cs"/>
            </a:endParaRPr>
          </a:p>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Use personal notes on late notices or ask someone on the Lapsation Committee to write a note or make a phone call.</a:t>
            </a:r>
          </a:p>
          <a:p>
            <a:pPr marL="114300" indent="0" eaLnBrk="1" hangingPunct="1">
              <a:lnSpc>
                <a:spcPct val="90000"/>
              </a:lnSpc>
              <a:spcBef>
                <a:spcPct val="0"/>
              </a:spcBef>
              <a:spcAft>
                <a:spcPts val="600"/>
              </a:spcAft>
              <a:buNone/>
            </a:pPr>
            <a:endParaRPr lang="en-US" altLang="en-US" sz="1600" b="1" dirty="0">
              <a:solidFill>
                <a:srgbClr val="0000FF"/>
              </a:solidFill>
              <a:latin typeface="+mn-lt"/>
              <a:cs typeface="+mn-cs"/>
            </a:endParaRPr>
          </a:p>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Cooperate with the Exalted Ruler and Membership Committee with up-to-date figures.</a:t>
            </a:r>
          </a:p>
          <a:p>
            <a:pPr marL="114300" indent="0" eaLnBrk="1" hangingPunct="1">
              <a:lnSpc>
                <a:spcPct val="90000"/>
              </a:lnSpc>
              <a:spcBef>
                <a:spcPct val="0"/>
              </a:spcBef>
              <a:spcAft>
                <a:spcPts val="600"/>
              </a:spcAft>
              <a:buNone/>
            </a:pPr>
            <a:endParaRPr lang="en-US" altLang="en-US" sz="1600" b="1" dirty="0">
              <a:solidFill>
                <a:srgbClr val="0000FF"/>
              </a:solidFill>
              <a:latin typeface="+mn-lt"/>
              <a:cs typeface="+mn-cs"/>
            </a:endParaRPr>
          </a:p>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Secretary is a paid Officer of the Lodge, who is largely responsible for dues collection.</a:t>
            </a:r>
          </a:p>
          <a:p>
            <a:pPr marL="114300" indent="0" eaLnBrk="1" hangingPunct="1">
              <a:lnSpc>
                <a:spcPct val="90000"/>
              </a:lnSpc>
              <a:spcBef>
                <a:spcPct val="0"/>
              </a:spcBef>
              <a:spcAft>
                <a:spcPts val="600"/>
              </a:spcAft>
              <a:buNone/>
            </a:pPr>
            <a:endParaRPr lang="en-US" altLang="en-US" sz="1600" b="1" dirty="0">
              <a:solidFill>
                <a:srgbClr val="0000FF"/>
              </a:solidFill>
              <a:latin typeface="+mn-lt"/>
              <a:cs typeface="+mn-cs"/>
            </a:endParaRPr>
          </a:p>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Do you publish a list of delinquencies.</a:t>
            </a:r>
          </a:p>
          <a:p>
            <a:pPr marL="114300" indent="0" eaLnBrk="1" hangingPunct="1">
              <a:lnSpc>
                <a:spcPct val="90000"/>
              </a:lnSpc>
              <a:spcBef>
                <a:spcPct val="0"/>
              </a:spcBef>
              <a:spcAft>
                <a:spcPts val="600"/>
              </a:spcAft>
              <a:buNone/>
            </a:pPr>
            <a:endParaRPr lang="en-US" altLang="en-US" sz="1600" b="1" dirty="0">
              <a:solidFill>
                <a:srgbClr val="0000FF"/>
              </a:solidFill>
              <a:latin typeface="+mn-lt"/>
              <a:cs typeface="+mn-cs"/>
            </a:endParaRPr>
          </a:p>
          <a:p>
            <a:pPr marL="400050" indent="-285750" eaLnBrk="1" hangingPunct="1">
              <a:lnSpc>
                <a:spcPct val="90000"/>
              </a:lnSpc>
              <a:spcBef>
                <a:spcPct val="0"/>
              </a:spcBef>
              <a:spcAft>
                <a:spcPts val="600"/>
              </a:spcAft>
            </a:pPr>
            <a:r>
              <a:rPr lang="en-US" altLang="en-US" sz="1600" b="1" dirty="0">
                <a:solidFill>
                  <a:srgbClr val="0000FF"/>
                </a:solidFill>
                <a:latin typeface="+mn-lt"/>
                <a:cs typeface="+mn-cs"/>
              </a:rPr>
              <a:t>If you do, do you ask if anyone has information on them? When a member gives that to you, ask if they are comfortable calling or writing a note on the notice</a:t>
            </a:r>
            <a:r>
              <a:rPr lang="en-US" altLang="en-US" sz="1600" b="1" dirty="0">
                <a:latin typeface="+mn-lt"/>
                <a:cs typeface="+mn-cs"/>
              </a:rPr>
              <a:t>.</a:t>
            </a:r>
          </a:p>
          <a:p>
            <a:pPr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p:txBody>
      </p:sp>
      <p:pic>
        <p:nvPicPr>
          <p:cNvPr id="2" name="Picture 1">
            <a:extLst>
              <a:ext uri="{FF2B5EF4-FFF2-40B4-BE49-F238E27FC236}">
                <a16:creationId xmlns:a16="http://schemas.microsoft.com/office/drawing/2014/main" id="{3FA5AE65-9D57-7F42-0626-E20A437D04F1}"/>
              </a:ext>
            </a:extLst>
          </p:cNvPr>
          <p:cNvPicPr>
            <a:picLocks noChangeAspect="1"/>
          </p:cNvPicPr>
          <p:nvPr/>
        </p:nvPicPr>
        <p:blipFill>
          <a:blip r:embed="rId2"/>
          <a:stretch>
            <a:fillRect/>
          </a:stretch>
        </p:blipFill>
        <p:spPr>
          <a:xfrm>
            <a:off x="1" y="1524000"/>
            <a:ext cx="4953000" cy="4688680"/>
          </a:xfrm>
          <a:prstGeom prst="rect">
            <a:avLst/>
          </a:prstGeom>
        </p:spPr>
      </p:pic>
    </p:spTree>
    <p:extLst>
      <p:ext uri="{BB962C8B-B14F-4D97-AF65-F5344CB8AC3E}">
        <p14:creationId xmlns:p14="http://schemas.microsoft.com/office/powerpoint/2010/main" val="118588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B75EC63-03DC-A6EB-98CE-490697496767}"/>
              </a:ext>
            </a:extLst>
          </p:cNvPr>
          <p:cNvPicPr>
            <a:picLocks noChangeAspect="1"/>
          </p:cNvPicPr>
          <p:nvPr/>
        </p:nvPicPr>
        <p:blipFill rotWithShape="1">
          <a:blip r:embed="rId2"/>
          <a:srcRect l="3087" r="3591" b="4445"/>
          <a:stretch/>
        </p:blipFill>
        <p:spPr>
          <a:xfrm>
            <a:off x="-304800" y="0"/>
            <a:ext cx="5788916" cy="6553190"/>
          </a:xfrm>
          <a:prstGeom prst="rect">
            <a:avLst/>
          </a:prstGeom>
        </p:spPr>
      </p:pic>
      <p:sp>
        <p:nvSpPr>
          <p:cNvPr id="6155" name="Rectangle 615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7" name="Title 1">
            <a:extLst>
              <a:ext uri="{FF2B5EF4-FFF2-40B4-BE49-F238E27FC236}">
                <a16:creationId xmlns:a16="http://schemas.microsoft.com/office/drawing/2014/main" id="{BF16C25E-8060-4557-BF6B-039CA2E1E7BD}"/>
              </a:ext>
            </a:extLst>
          </p:cNvPr>
          <p:cNvSpPr>
            <a:spLocks/>
          </p:cNvSpPr>
          <p:nvPr/>
        </p:nvSpPr>
        <p:spPr bwMode="auto">
          <a:xfrm>
            <a:off x="6124957" y="228600"/>
            <a:ext cx="2866642" cy="1143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fontScale="92500" lnSpcReduction="20000"/>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2500" b="1" dirty="0">
                <a:latin typeface="+mj-lt"/>
                <a:ea typeface="+mj-ea"/>
                <a:cs typeface="+mj-cs"/>
              </a:rPr>
              <a:t>Do you have the answers to these questions?</a:t>
            </a:r>
            <a:br>
              <a:rPr lang="en-US" altLang="en-US" sz="2500" dirty="0">
                <a:latin typeface="+mj-lt"/>
                <a:ea typeface="+mj-ea"/>
                <a:cs typeface="+mj-cs"/>
              </a:rPr>
            </a:br>
            <a:endParaRPr lang="en-US" altLang="en-US" sz="2500" dirty="0">
              <a:latin typeface="+mj-lt"/>
              <a:ea typeface="+mj-ea"/>
              <a:cs typeface="+mj-cs"/>
            </a:endParaRPr>
          </a:p>
        </p:txBody>
      </p:sp>
      <p:sp>
        <p:nvSpPr>
          <p:cNvPr id="6148" name="Content Placeholder 2">
            <a:extLst>
              <a:ext uri="{FF2B5EF4-FFF2-40B4-BE49-F238E27FC236}">
                <a16:creationId xmlns:a16="http://schemas.microsoft.com/office/drawing/2014/main" id="{228D1C51-07BC-4E3F-9C33-014B5A1ED0B5}"/>
              </a:ext>
            </a:extLst>
          </p:cNvPr>
          <p:cNvSpPr>
            <a:spLocks/>
          </p:cNvSpPr>
          <p:nvPr/>
        </p:nvSpPr>
        <p:spPr bwMode="auto">
          <a:xfrm>
            <a:off x="5486400" y="1519237"/>
            <a:ext cx="3505200" cy="50339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228600" eaLnBrk="1" hangingPunct="1">
              <a:lnSpc>
                <a:spcPct val="90000"/>
              </a:lnSpc>
              <a:buFont typeface="Arial" panose="020B0604020202020204" pitchFamily="34" charset="0"/>
              <a:buChar char="•"/>
            </a:pPr>
            <a:r>
              <a:rPr lang="en-US" altLang="en-US" sz="1600" b="1" dirty="0">
                <a:latin typeface="+mn-lt"/>
                <a:cs typeface="+mn-cs"/>
              </a:rPr>
              <a:t>Why did you join?</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Why do you stay a member?</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Why did you propose new members? </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What are you doing to keep them?</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Did you get them involved?</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Why did they leave - Are you asking if there was a problem?</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If you have the answer to all these questions, you are better than most.</a:t>
            </a:r>
            <a:endParaRPr lang="en-US" altLang="en-US" sz="1600" dirty="0">
              <a:latin typeface="+mn-lt"/>
              <a:cs typeface="+mn-cs"/>
            </a:endParaRPr>
          </a:p>
          <a:p>
            <a:pPr indent="-228600" eaLnBrk="1" hangingPunct="1">
              <a:lnSpc>
                <a:spcPct val="90000"/>
              </a:lnSpc>
              <a:buFont typeface="Arial" panose="020B0604020202020204" pitchFamily="34" charset="0"/>
              <a:buChar char="•"/>
            </a:pPr>
            <a:endParaRPr lang="en-US" altLang="en-US" sz="1600" dirty="0">
              <a:latin typeface="+mn-lt"/>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CC7039-7439-1EB5-3F1F-BDE4B3A2F049}"/>
              </a:ext>
            </a:extLst>
          </p:cNvPr>
          <p:cNvSpPr>
            <a:spLocks noGrp="1"/>
          </p:cNvSpPr>
          <p:nvPr>
            <p:ph/>
          </p:nvPr>
        </p:nvSpPr>
        <p:spPr>
          <a:xfrm>
            <a:off x="457200" y="274638"/>
            <a:ext cx="8229600" cy="6430962"/>
          </a:xfrm>
        </p:spPr>
        <p:txBody>
          <a:bodyPr/>
          <a:lstStyle/>
          <a:p>
            <a:pPr marL="0" marR="0" indent="0" algn="ctr">
              <a:lnSpc>
                <a:spcPct val="107000"/>
              </a:lnSpc>
              <a:spcAft>
                <a:spcPts val="800"/>
              </a:spcAft>
              <a:buNone/>
            </a:pPr>
            <a:r>
              <a:rPr lang="en-US" sz="1800" b="1" u="sng" kern="100" dirty="0">
                <a:effectLst/>
                <a:latin typeface="Arial" panose="020B0604020202020204" pitchFamily="34" charset="0"/>
                <a:ea typeface="Aptos" panose="020B0004020202020204" pitchFamily="34" charset="0"/>
                <a:cs typeface="Times New Roman" panose="02020603050405020304" pitchFamily="18" charset="0"/>
              </a:rPr>
              <a:t>Let’s Start at the Beginning…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gn="ctr">
              <a:lnSpc>
                <a:spcPct val="107000"/>
              </a:lnSpc>
              <a:spcAft>
                <a:spcPts val="800"/>
              </a:spcAft>
              <a:buNone/>
            </a:pPr>
            <a:r>
              <a:rPr lang="en-US" sz="1800" b="1" u="none" strike="noStrike" kern="100" dirty="0">
                <a:effectLst/>
                <a:latin typeface="Arial" panose="020B0604020202020204" pitchFamily="34" charset="0"/>
                <a:ea typeface="Aptos" panose="020B0004020202020204" pitchFamily="34" charset="0"/>
                <a:cs typeface="Times New Roman" panose="02020603050405020304" pitchFamily="18" charset="0"/>
              </a:rPr>
              <a:t> </a:t>
            </a:r>
          </a:p>
          <a:p>
            <a:pPr marL="0" marR="0" indent="0" algn="ctr">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A member brings a guest to your lodge.  What do you do?  Sit and stare at them?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No, you go over with a smile and a handshake and introduce yourself.  Encourage others to do the same.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guest has a great time, wants to be a member, and fills out an application.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a:p>
            <a:endParaRPr lang="en-US" dirty="0"/>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Now what?  Put it in a drawer?  Nope.  Once it is completely filled out, it goes to the Secretary.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OK Secretaries, now is your time to shine.  Review the application to make sure it is filled out completely.  If it is read on the floor and is not complete, it will delay the process.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3" name="Picture 2" descr="Pen placed on top of a signature line">
            <a:extLst>
              <a:ext uri="{FF2B5EF4-FFF2-40B4-BE49-F238E27FC236}">
                <a16:creationId xmlns:a16="http://schemas.microsoft.com/office/drawing/2014/main" id="{2F5A95CE-E76C-37F6-A30E-595D0BCABA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203864"/>
            <a:ext cx="3455670" cy="1565041"/>
          </a:xfrm>
          <a:prstGeom prst="rect">
            <a:avLst/>
          </a:prstGeom>
        </p:spPr>
      </p:pic>
    </p:spTree>
    <p:extLst>
      <p:ext uri="{BB962C8B-B14F-4D97-AF65-F5344CB8AC3E}">
        <p14:creationId xmlns:p14="http://schemas.microsoft.com/office/powerpoint/2010/main" val="1672326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C64A9E-7966-2790-79AF-1D15AEC8CF01}"/>
              </a:ext>
            </a:extLst>
          </p:cNvPr>
          <p:cNvSpPr>
            <a:spLocks noGrp="1"/>
          </p:cNvSpPr>
          <p:nvPr>
            <p:ph/>
          </p:nvPr>
        </p:nvSpPr>
        <p:spPr>
          <a:xfrm>
            <a:off x="457200" y="274638"/>
            <a:ext cx="8229600" cy="6202362"/>
          </a:xfrm>
        </p:spPr>
        <p:txBody>
          <a:bodyPr/>
          <a:lstStyle/>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Exalted Rulers: Talk to your members and let them know that if they propose someone, it is best to have it filled out early in the evening.  The later it gets, the harder it is to read the application!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Secretary reads the application at the next meeting. Here is a suggestion as to what to read: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Name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Where they are from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Occupation or retired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Who proposed them and possibly the references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Once the application has been read on the floor, the secretary gives it to the Investigation Committee.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3" name="Picture 2" descr="Workers in office">
            <a:extLst>
              <a:ext uri="{FF2B5EF4-FFF2-40B4-BE49-F238E27FC236}">
                <a16:creationId xmlns:a16="http://schemas.microsoft.com/office/drawing/2014/main" id="{7F0605F9-4F03-4861-ED41-7415C5F197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4648200"/>
            <a:ext cx="3985260" cy="1600200"/>
          </a:xfrm>
          <a:prstGeom prst="rect">
            <a:avLst/>
          </a:prstGeom>
        </p:spPr>
      </p:pic>
    </p:spTree>
    <p:extLst>
      <p:ext uri="{BB962C8B-B14F-4D97-AF65-F5344CB8AC3E}">
        <p14:creationId xmlns:p14="http://schemas.microsoft.com/office/powerpoint/2010/main" val="4118072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4D1AE7-66F4-9BC4-E0E2-B4C42C5D2560}"/>
              </a:ext>
            </a:extLst>
          </p:cNvPr>
          <p:cNvSpPr>
            <a:spLocks noGrp="1"/>
          </p:cNvSpPr>
          <p:nvPr>
            <p:ph/>
          </p:nvPr>
        </p:nvSpPr>
        <p:spPr>
          <a:xfrm>
            <a:off x="457200" y="152400"/>
            <a:ext cx="8229600" cy="6477000"/>
          </a:xfrm>
        </p:spPr>
        <p:txBody>
          <a:bodyPr/>
          <a:lstStyle/>
          <a:p>
            <a:pPr marL="0" marR="0" indent="0" algn="ctr">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Investigation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endParaRPr lang="en-US" sz="18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Exalted Ruler should select Committee Members (Minimum 3) who are knowledgeable of Elks, Lodge history, Lodge activities and charities, plus who represent a cross-section of the community.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Past Exalted Rulers and Past Lodge Secretaries are particularly valuable because of their experience in the Lodge, their community, and their knowledge of Lodge policies and procedures.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In general, the timeline when an application is given to the Lodge Secretary and the Candidate initiated should range between 30-45 days (except during the Thanksgiving and Christmas Holiday Season). Consequently, the investigation/interview process should begin as soon as possible after the Lodge Secretary reads </a:t>
            </a:r>
            <a:r>
              <a:rPr lang="en-US" sz="1800" kern="100" dirty="0">
                <a:latin typeface="Arial" panose="020B0604020202020204" pitchFamily="34" charset="0"/>
                <a:ea typeface="Aptos" panose="020B0004020202020204" pitchFamily="34" charset="0"/>
                <a:cs typeface="Times New Roman" panose="02020603050405020304" pitchFamily="18" charset="0"/>
              </a:rPr>
              <a:t>the application</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 at the meeting.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Committee selects a time to meet with the proposed member(s).  This should be done separate from your dining or bar area.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49897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F8718B-0D96-E236-F6C3-8C9342ED007F}"/>
              </a:ext>
            </a:extLst>
          </p:cNvPr>
          <p:cNvSpPr>
            <a:spLocks noGrp="1"/>
          </p:cNvSpPr>
          <p:nvPr>
            <p:ph/>
          </p:nvPr>
        </p:nvSpPr>
        <p:spPr>
          <a:xfrm>
            <a:off x="457200" y="76200"/>
            <a:ext cx="8229600" cy="6324600"/>
          </a:xfrm>
        </p:spPr>
        <p:txBody>
          <a:bodyPr/>
          <a:lstStyle/>
          <a:p>
            <a:pPr marL="0" marR="0" indent="0">
              <a:lnSpc>
                <a:spcPct val="107000"/>
              </a:lnSpc>
              <a:spcAft>
                <a:spcPts val="800"/>
              </a:spcAft>
              <a:buNone/>
            </a:pPr>
            <a:endParaRPr lang="en-US" sz="16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600" kern="100" dirty="0">
                <a:effectLst/>
                <a:latin typeface="Arial" panose="020B0604020202020204" pitchFamily="34" charset="0"/>
                <a:ea typeface="Aptos" panose="020B0004020202020204" pitchFamily="34" charset="0"/>
                <a:cs typeface="Times New Roman" panose="02020603050405020304" pitchFamily="18" charset="0"/>
              </a:rPr>
              <a:t>Applicants gain:  A clear understanding of what it means to be an Elk.  The value of an Elks Lodge to the community  And anything else pertinent to your lodge.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endParaRPr lang="en-US" sz="16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600" kern="100" dirty="0">
                <a:effectLst/>
                <a:latin typeface="Arial" panose="020B0604020202020204" pitchFamily="34" charset="0"/>
                <a:ea typeface="Aptos" panose="020B0004020202020204" pitchFamily="34" charset="0"/>
                <a:cs typeface="Times New Roman" panose="02020603050405020304" pitchFamily="18" charset="0"/>
              </a:rPr>
              <a:t>As you are asking questions to find out more about them, be sure to let them ask questions about the lodge and the folks who are members.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endParaRPr lang="en-US" sz="1600" kern="100" dirty="0">
              <a:effectLst/>
              <a:latin typeface="Arial" panose="020B06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600" kern="100" dirty="0">
                <a:effectLst/>
                <a:latin typeface="Arial" panose="020B0604020202020204" pitchFamily="34" charset="0"/>
                <a:ea typeface="Aptos" panose="020B0004020202020204" pitchFamily="34" charset="0"/>
                <a:cs typeface="Times New Roman" panose="02020603050405020304" pitchFamily="18" charset="0"/>
              </a:rPr>
              <a:t>The Committee will report at the next meeting if the candidate is favorable or unfavorable.  A vote is taken at the meeting. This is not done by the sign of the Elk.  It is done using a ballot box where no one can see what color ball or cube someone uses.  If the candidate receives the number of white balls, at least equal to two thirds of the votes cast, the candidate will be declared elected and entitled to Initiation.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77708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C19581-6379-FEB0-FA2D-FFF79F43EAA2}"/>
              </a:ext>
            </a:extLst>
          </p:cNvPr>
          <p:cNvSpPr>
            <a:spLocks noGrp="1"/>
          </p:cNvSpPr>
          <p:nvPr>
            <p:ph/>
          </p:nvPr>
        </p:nvSpPr>
        <p:spPr>
          <a:xfrm>
            <a:off x="457200" y="274639"/>
            <a:ext cx="8229600" cy="3840162"/>
          </a:xfrm>
        </p:spPr>
        <p:txBody>
          <a:bodyPr/>
          <a:lstStyle/>
          <a:p>
            <a:pPr marL="0" marR="0" indent="0" algn="ctr">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Orientation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 new members will then attend Orientation (used to be called Indoctrination).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This is where the new member learns more about the order and what your lodge does.  Explain the history of Elks, after all we are almost 160 years old!  Let them know about scholarships, grants, drug awareness, veteran programs - there is a presentation that the secretaries have access to.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Take your time with the new members, make sure they understand what Elks are about.  Also, take them through the ritual.  It is unfair for a new member to go to Initiation and not have a clue what to expect – the movements, the standing, the importance of the ceremony.  Let them ask questions.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pic>
        <p:nvPicPr>
          <p:cNvPr id="3" name="Picture 2" descr="People raising hands">
            <a:extLst>
              <a:ext uri="{FF2B5EF4-FFF2-40B4-BE49-F238E27FC236}">
                <a16:creationId xmlns:a16="http://schemas.microsoft.com/office/drawing/2014/main" id="{8AE91409-9160-E1FC-C7F6-4B28C2AB28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1710" y="4114801"/>
            <a:ext cx="4640580" cy="2468559"/>
          </a:xfrm>
          <a:prstGeom prst="rect">
            <a:avLst/>
          </a:prstGeom>
        </p:spPr>
      </p:pic>
    </p:spTree>
    <p:extLst>
      <p:ext uri="{BB962C8B-B14F-4D97-AF65-F5344CB8AC3E}">
        <p14:creationId xmlns:p14="http://schemas.microsoft.com/office/powerpoint/2010/main" val="1000980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806614-CF6A-0BA8-BB3E-666E7BB4DB30}"/>
              </a:ext>
            </a:extLst>
          </p:cNvPr>
          <p:cNvSpPr>
            <a:spLocks noGrp="1"/>
          </p:cNvSpPr>
          <p:nvPr>
            <p:ph/>
          </p:nvPr>
        </p:nvSpPr>
        <p:spPr>
          <a:xfrm>
            <a:off x="457200" y="427038"/>
            <a:ext cx="8229600" cy="6354762"/>
          </a:xfrm>
        </p:spPr>
        <p:txBody>
          <a:bodyPr/>
          <a:lstStyle/>
          <a:p>
            <a:pPr marL="0" marR="0" indent="0" algn="ctr">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Initiation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How do you perform Ritual?  How are you dressed?  How does your Lodge Room look?</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This is another place to make a great impression.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Practice Ritual.  The month of March is the best time to gather your officers, trustees, secretary, treasurer, and anyone else who might be interested.  Go completely through Initiation – it is best to have a volunteer to be the new member.  Make sure someone has knowledge about pronunciation of words, when officers stand, when they speak, where Chaplain stands, the huge role of the Esquire, and the Exalted Ruler’s final instruction.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Dress in business attire – some lodges dress formally, some in suits, some have lodge shirts/blouses worn with slacks or skirts.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Once the new members have completed </a:t>
            </a:r>
            <a:r>
              <a:rPr lang="en-US" sz="1800" kern="100" dirty="0">
                <a:latin typeface="Arial" panose="020B0604020202020204" pitchFamily="34" charset="0"/>
                <a:ea typeface="Aptos" panose="020B0004020202020204" pitchFamily="34" charset="0"/>
                <a:cs typeface="Times New Roman" panose="02020603050405020304" pitchFamily="18" charset="0"/>
              </a:rPr>
              <a:t>the Initiation and </a:t>
            </a:r>
            <a:r>
              <a:rPr lang="en-US" sz="1800" kern="100" dirty="0">
                <a:effectLst/>
                <a:latin typeface="Arial" panose="020B0604020202020204" pitchFamily="34" charset="0"/>
                <a:ea typeface="Aptos" panose="020B0004020202020204" pitchFamily="34" charset="0"/>
                <a:cs typeface="Times New Roman" panose="02020603050405020304" pitchFamily="18" charset="0"/>
              </a:rPr>
              <a:t>are seated, ask them to stand one at a time and introduce themselves and tell a little bit about themselves.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When the meeting is over, encourage all members to greet the new ones and take a picture.  Post it on your bulletin board, put it in your newsletter, and send it to Grand Lodge.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33214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69746C-A318-0504-F384-9DB3E55DCDB8}"/>
              </a:ext>
            </a:extLst>
          </p:cNvPr>
          <p:cNvSpPr>
            <a:spLocks noGrp="1"/>
          </p:cNvSpPr>
          <p:nvPr>
            <p:ph/>
          </p:nvPr>
        </p:nvSpPr>
        <p:spPr/>
        <p:txBody>
          <a:bodyPr/>
          <a:lstStyle/>
          <a:p>
            <a:pPr marL="0" marR="0" indent="0" algn="ctr">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Why is This Important?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So the new members will understand that the BPOE is much more than a bar.  If you want a bar, then you are in the wrong organization.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Hopefully, these new members will be eager to participate in the committees and eager to provide their time and talent to make things happen.  You did – that is why you are here!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endParaRPr lang="en-US" sz="1800" kern="100" dirty="0">
              <a:latin typeface="Arial" panose="020B06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Go to elks.org, Manuals, Local Lodges, Investigation and Interview Committee Manual.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Go to elks.org, Manuals, at the top will be Membership Guide and Marketing Guide.  Click on those to see ideas for recruiting, retention, shareable graphics and Webinars.  </a:t>
            </a:r>
          </a:p>
          <a:p>
            <a:pPr marL="0" marR="0" indent="0">
              <a:lnSpc>
                <a:spcPct val="107000"/>
              </a:lnSpc>
              <a:spcAft>
                <a:spcPts val="800"/>
              </a:spcAft>
              <a:buNone/>
            </a:pPr>
            <a:r>
              <a:rPr lang="en-US" sz="1800" kern="100" dirty="0">
                <a:latin typeface="Arial" panose="020B0604020202020204" pitchFamily="34" charset="0"/>
                <a:ea typeface="Aptos" panose="020B0004020202020204" pitchFamily="34" charset="0"/>
                <a:cs typeface="Times New Roman" panose="02020603050405020304" pitchFamily="18" charset="0"/>
              </a:rPr>
              <a:t>Go to elks.org  Membership Toolkit will provide orientation video, information about billing program, forms/manuals, etc.</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Aft>
                <a:spcPts val="800"/>
              </a:spcAft>
              <a:buNone/>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There is a wealth of information on elks.org.  If you are not registered, you need to.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33454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1">
            <a:extLst>
              <a:ext uri="{FF2B5EF4-FFF2-40B4-BE49-F238E27FC236}">
                <a16:creationId xmlns:a16="http://schemas.microsoft.com/office/drawing/2014/main" id="{EA5AAC2E-E16D-40F9-860C-EAFD244C9DED}"/>
              </a:ext>
            </a:extLst>
          </p:cNvPr>
          <p:cNvSpPr>
            <a:spLocks/>
          </p:cNvSpPr>
          <p:nvPr/>
        </p:nvSpPr>
        <p:spPr bwMode="auto">
          <a:xfrm>
            <a:off x="457200" y="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dirty="0"/>
              <a:t>Grand Lodge Objectives</a:t>
            </a:r>
            <a:endParaRPr lang="en-US" altLang="en-US" sz="4000" dirty="0"/>
          </a:p>
        </p:txBody>
      </p:sp>
      <p:sp>
        <p:nvSpPr>
          <p:cNvPr id="7172" name="Content Placeholder 2">
            <a:extLst>
              <a:ext uri="{FF2B5EF4-FFF2-40B4-BE49-F238E27FC236}">
                <a16:creationId xmlns:a16="http://schemas.microsoft.com/office/drawing/2014/main" id="{9E3B0D1B-74BD-4F5A-AB1D-EF3987F289D7}"/>
              </a:ext>
            </a:extLst>
          </p:cNvPr>
          <p:cNvSpPr>
            <a:spLocks/>
          </p:cNvSpPr>
          <p:nvPr/>
        </p:nvSpPr>
        <p:spPr bwMode="auto">
          <a:xfrm>
            <a:off x="152400" y="762000"/>
            <a:ext cx="5105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endParaRPr lang="en-US" altLang="en-US" sz="2000" dirty="0"/>
          </a:p>
          <a:p>
            <a:pPr eaLnBrk="1" hangingPunct="1">
              <a:lnSpc>
                <a:spcPct val="80000"/>
              </a:lnSpc>
            </a:pPr>
            <a:r>
              <a:rPr lang="en-US" altLang="en-US" sz="1600" b="1" dirty="0"/>
              <a:t>Increase new initiated members.</a:t>
            </a:r>
          </a:p>
          <a:p>
            <a:pPr eaLnBrk="1" hangingPunct="1">
              <a:lnSpc>
                <a:spcPct val="80000"/>
              </a:lnSpc>
            </a:pPr>
            <a:endParaRPr lang="en-US" altLang="en-US" sz="1600" b="1" dirty="0"/>
          </a:p>
          <a:p>
            <a:pPr eaLnBrk="1" hangingPunct="1">
              <a:lnSpc>
                <a:spcPct val="80000"/>
              </a:lnSpc>
            </a:pPr>
            <a:r>
              <a:rPr lang="en-US" altLang="en-US" sz="1600" b="1" dirty="0"/>
              <a:t>Drive enthusiasm and results with a low-cost, highly visible recognition program. </a:t>
            </a:r>
          </a:p>
          <a:p>
            <a:pPr eaLnBrk="1" hangingPunct="1">
              <a:lnSpc>
                <a:spcPct val="80000"/>
              </a:lnSpc>
            </a:pPr>
            <a:endParaRPr lang="en-US" altLang="en-US" sz="1600" b="1" dirty="0"/>
          </a:p>
          <a:p>
            <a:pPr eaLnBrk="1" hangingPunct="1">
              <a:lnSpc>
                <a:spcPct val="80000"/>
              </a:lnSpc>
            </a:pPr>
            <a:r>
              <a:rPr lang="en-US" altLang="en-US" sz="1600" b="1" dirty="0"/>
              <a:t>Focus on adding quality more than quantity.   We want to add active ‘Elks”, not just short-term card-carrying members. </a:t>
            </a:r>
          </a:p>
          <a:p>
            <a:pPr eaLnBrk="1" hangingPunct="1">
              <a:lnSpc>
                <a:spcPct val="80000"/>
              </a:lnSpc>
            </a:pPr>
            <a:endParaRPr lang="en-US" altLang="en-US" sz="1600" b="1" dirty="0"/>
          </a:p>
          <a:p>
            <a:pPr eaLnBrk="1" hangingPunct="1">
              <a:lnSpc>
                <a:spcPct val="80000"/>
              </a:lnSpc>
            </a:pPr>
            <a:r>
              <a:rPr lang="en-US" altLang="en-US" sz="1600" b="1" dirty="0"/>
              <a:t>Reduce non-pays and absolute demits. </a:t>
            </a:r>
          </a:p>
          <a:p>
            <a:pPr eaLnBrk="1" hangingPunct="1">
              <a:lnSpc>
                <a:spcPct val="80000"/>
              </a:lnSpc>
            </a:pPr>
            <a:endParaRPr lang="en-US" altLang="en-US" sz="1600" b="1" dirty="0"/>
          </a:p>
          <a:p>
            <a:pPr eaLnBrk="1" hangingPunct="1"/>
            <a:r>
              <a:rPr lang="en-US" altLang="en-US" sz="1600" b="1" dirty="0"/>
              <a:t>Focus on payment solutions and inspired collection campaigns; i.e., pay by credit or debit card. Grand Lodge now has a billing system in place to help Lodges collect dues. Look into it at ELKS.ORG</a:t>
            </a:r>
            <a:endParaRPr lang="en-US" altLang="en-US" sz="1600" dirty="0"/>
          </a:p>
        </p:txBody>
      </p:sp>
      <p:sp>
        <p:nvSpPr>
          <p:cNvPr id="7173" name="Text Box 7">
            <a:extLst>
              <a:ext uri="{FF2B5EF4-FFF2-40B4-BE49-F238E27FC236}">
                <a16:creationId xmlns:a16="http://schemas.microsoft.com/office/drawing/2014/main" id="{0D78FE6E-638C-48ED-BEC5-6F7B942AFA9B}"/>
              </a:ext>
            </a:extLst>
          </p:cNvPr>
          <p:cNvSpPr txBox="1">
            <a:spLocks noChangeArrowheads="1"/>
          </p:cNvSpPr>
          <p:nvPr/>
        </p:nvSpPr>
        <p:spPr bwMode="auto">
          <a:xfrm>
            <a:off x="1524000" y="5181600"/>
            <a:ext cx="6019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400" b="1" dirty="0">
                <a:solidFill>
                  <a:srgbClr val="0000FF"/>
                </a:solidFill>
              </a:rPr>
              <a:t>These are Grand Lodge Objectives</a:t>
            </a:r>
          </a:p>
          <a:p>
            <a:pPr algn="ctr" eaLnBrk="1" hangingPunct="1">
              <a:spcBef>
                <a:spcPct val="50000"/>
              </a:spcBef>
              <a:buFontTx/>
              <a:buNone/>
            </a:pPr>
            <a:r>
              <a:rPr lang="en-US" altLang="en-US" sz="2400" b="1" dirty="0">
                <a:solidFill>
                  <a:srgbClr val="0000FF"/>
                </a:solidFill>
              </a:rPr>
              <a:t>What about the State Objectives?</a:t>
            </a:r>
          </a:p>
          <a:p>
            <a:pPr algn="ctr" eaLnBrk="1" hangingPunct="1">
              <a:spcBef>
                <a:spcPct val="50000"/>
              </a:spcBef>
              <a:buFontTx/>
              <a:buNone/>
            </a:pPr>
            <a:r>
              <a:rPr lang="en-US" altLang="en-US" sz="2400" b="1" dirty="0">
                <a:solidFill>
                  <a:srgbClr val="0000FF"/>
                </a:solidFill>
              </a:rPr>
              <a:t>What about the local Lodge Objectives?</a:t>
            </a:r>
          </a:p>
        </p:txBody>
      </p:sp>
      <p:pic>
        <p:nvPicPr>
          <p:cNvPr id="1026" name="Picture 2" descr="Free Racing Animated Cliparts, Download Free Racing Animated Cliparts ...">
            <a:extLst>
              <a:ext uri="{FF2B5EF4-FFF2-40B4-BE49-F238E27FC236}">
                <a16:creationId xmlns:a16="http://schemas.microsoft.com/office/drawing/2014/main" id="{DE665469-ED63-A9E3-D786-D5CF15FC01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7302" y="1828800"/>
            <a:ext cx="4146698" cy="2228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a:extLst>
              <a:ext uri="{FF2B5EF4-FFF2-40B4-BE49-F238E27FC236}">
                <a16:creationId xmlns:a16="http://schemas.microsoft.com/office/drawing/2014/main" id="{3D592DC2-445C-4177-AE17-E8002AA3E693}"/>
              </a:ext>
            </a:extLst>
          </p:cNvPr>
          <p:cNvSpPr>
            <a:spLocks/>
          </p:cNvSpPr>
          <p:nvPr/>
        </p:nvSpPr>
        <p:spPr bwMode="auto">
          <a:xfrm>
            <a:off x="4316698" y="1138036"/>
            <a:ext cx="4198652" cy="14024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2800" b="1" kern="1200">
                <a:solidFill>
                  <a:schemeClr val="tx1"/>
                </a:solidFill>
                <a:latin typeface="+mj-lt"/>
                <a:ea typeface="+mj-ea"/>
                <a:cs typeface="+mj-cs"/>
              </a:rPr>
              <a:t>State Objectives:     </a:t>
            </a:r>
            <a:br>
              <a:rPr lang="en-US" altLang="en-US" sz="2800" kern="1200">
                <a:solidFill>
                  <a:schemeClr val="tx1"/>
                </a:solidFill>
                <a:latin typeface="+mj-lt"/>
                <a:ea typeface="+mj-ea"/>
                <a:cs typeface="+mj-cs"/>
              </a:rPr>
            </a:br>
            <a:endParaRPr lang="en-US" altLang="en-US" sz="2800" kern="1200">
              <a:solidFill>
                <a:schemeClr val="tx1"/>
              </a:solidFill>
              <a:latin typeface="+mj-lt"/>
              <a:ea typeface="+mj-ea"/>
              <a:cs typeface="+mj-cs"/>
            </a:endParaRPr>
          </a:p>
        </p:txBody>
      </p:sp>
      <p:pic>
        <p:nvPicPr>
          <p:cNvPr id="2" name="Picture 1" descr="A red and white star with a blue circle and white stars in the middle&#10;&#10;Description automatically generated">
            <a:extLst>
              <a:ext uri="{FF2B5EF4-FFF2-40B4-BE49-F238E27FC236}">
                <a16:creationId xmlns:a16="http://schemas.microsoft.com/office/drawing/2014/main" id="{3AB50979-51FB-EBEC-DD7D-04C5AF0A0445}"/>
              </a:ext>
            </a:extLst>
          </p:cNvPr>
          <p:cNvPicPr>
            <a:picLocks noChangeAspect="1"/>
          </p:cNvPicPr>
          <p:nvPr/>
        </p:nvPicPr>
        <p:blipFill rotWithShape="1">
          <a:blip r:embed="rId2"/>
          <a:srcRect l="18367" r="19583"/>
          <a:stretch/>
        </p:blipFill>
        <p:spPr>
          <a:xfrm>
            <a:off x="556591" y="1521825"/>
            <a:ext cx="3274079" cy="3953496"/>
          </a:xfrm>
          <a:prstGeom prst="rect">
            <a:avLst/>
          </a:prstGeom>
        </p:spPr>
      </p:pic>
      <p:sp>
        <p:nvSpPr>
          <p:cNvPr id="8196" name="Content Placeholder 2">
            <a:extLst>
              <a:ext uri="{FF2B5EF4-FFF2-40B4-BE49-F238E27FC236}">
                <a16:creationId xmlns:a16="http://schemas.microsoft.com/office/drawing/2014/main" id="{3D308094-3C93-4F88-915E-8733F2D99C20}"/>
              </a:ext>
            </a:extLst>
          </p:cNvPr>
          <p:cNvSpPr>
            <a:spLocks/>
          </p:cNvSpPr>
          <p:nvPr/>
        </p:nvSpPr>
        <p:spPr bwMode="auto">
          <a:xfrm>
            <a:off x="4316698" y="1752600"/>
            <a:ext cx="4083287" cy="359120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lvl="2" eaLnBrk="1" hangingPunct="1">
              <a:lnSpc>
                <a:spcPct val="90000"/>
              </a:lnSpc>
              <a:buFont typeface="Arial" panose="020B0604020202020204" pitchFamily="34" charset="0"/>
              <a:buChar char="•"/>
            </a:pPr>
            <a:endParaRPr lang="en-US" altLang="en-US" sz="1600"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Increase new initiated / reinstated members statewide.</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Focus on adding quality more than quantity.  Add members that we know will stick around for more than a year or two.</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Reduce non-pays statewide to 5%. </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Work on keeping the members we have. There comes the Delinquent word again.</a:t>
            </a:r>
          </a:p>
          <a:p>
            <a:pPr indent="-228600" eaLnBrk="1" hangingPunct="1">
              <a:lnSpc>
                <a:spcPct val="90000"/>
              </a:lnSpc>
              <a:buFont typeface="Arial" panose="020B0604020202020204" pitchFamily="34" charset="0"/>
              <a:buChar char="•"/>
            </a:pPr>
            <a:endParaRPr lang="en-US" altLang="en-US" sz="1600" dirty="0">
              <a:latin typeface="+mn-lt"/>
              <a:cs typeface="+mn-cs"/>
            </a:endParaRPr>
          </a:p>
          <a:p>
            <a:pPr indent="-228600" eaLnBrk="1" hangingPunct="1">
              <a:lnSpc>
                <a:spcPct val="90000"/>
              </a:lnSpc>
              <a:buFont typeface="Arial" panose="020B0604020202020204" pitchFamily="34" charset="0"/>
              <a:buChar char="•"/>
            </a:pPr>
            <a:endParaRPr lang="en-US" altLang="en-US" sz="1600" b="1" dirty="0">
              <a:latin typeface="+mn-lt"/>
              <a:cs typeface="+mn-cs"/>
            </a:endParaRPr>
          </a:p>
        </p:txBody>
      </p:sp>
      <p:sp>
        <p:nvSpPr>
          <p:cNvPr id="5" name="Rectangle 4">
            <a:extLst>
              <a:ext uri="{FF2B5EF4-FFF2-40B4-BE49-F238E27FC236}">
                <a16:creationId xmlns:a16="http://schemas.microsoft.com/office/drawing/2014/main" id="{ACC4FBE3-9CC0-CDBF-AEBC-2C77741DBF8D}"/>
              </a:ext>
            </a:extLst>
          </p:cNvPr>
          <p:cNvSpPr/>
          <p:nvPr/>
        </p:nvSpPr>
        <p:spPr>
          <a:xfrm>
            <a:off x="1143000" y="5145675"/>
            <a:ext cx="2057400" cy="381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257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F4E645B-DF08-4890-B931-EAD0062FD56D}"/>
              </a:ext>
            </a:extLst>
          </p:cNvPr>
          <p:cNvSpPr>
            <a:spLocks/>
          </p:cNvSpPr>
          <p:nvPr/>
        </p:nvSpPr>
        <p:spPr bwMode="auto">
          <a:xfrm>
            <a:off x="595246" y="386930"/>
            <a:ext cx="7549592" cy="12984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4200" b="1" kern="1200">
                <a:solidFill>
                  <a:schemeClr val="tx1"/>
                </a:solidFill>
                <a:latin typeface="+mj-lt"/>
                <a:ea typeface="+mj-ea"/>
                <a:cs typeface="+mj-cs"/>
              </a:rPr>
              <a:t>What Should Your Lodge Objectives Be?</a:t>
            </a:r>
            <a:endParaRPr lang="en-US" altLang="en-US" sz="4200" kern="1200">
              <a:solidFill>
                <a:schemeClr val="tx1"/>
              </a:solidFill>
              <a:latin typeface="+mj-lt"/>
              <a:ea typeface="+mj-ea"/>
              <a:cs typeface="+mj-cs"/>
            </a:endParaRPr>
          </a:p>
        </p:txBody>
      </p:sp>
      <p:sp>
        <p:nvSpPr>
          <p:cNvPr id="17411" name="Content Placeholder 2">
            <a:extLst>
              <a:ext uri="{FF2B5EF4-FFF2-40B4-BE49-F238E27FC236}">
                <a16:creationId xmlns:a16="http://schemas.microsoft.com/office/drawing/2014/main" id="{FD6CCE2E-F659-4BC1-BFDE-615B9E953D6A}"/>
              </a:ext>
            </a:extLst>
          </p:cNvPr>
          <p:cNvSpPr>
            <a:spLocks/>
          </p:cNvSpPr>
          <p:nvPr/>
        </p:nvSpPr>
        <p:spPr bwMode="auto">
          <a:xfrm>
            <a:off x="152400" y="2599509"/>
            <a:ext cx="4495799" cy="36394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228600" eaLnBrk="1" hangingPunct="1">
              <a:lnSpc>
                <a:spcPct val="90000"/>
              </a:lnSpc>
              <a:buFont typeface="Arial" panose="020B0604020202020204" pitchFamily="34" charset="0"/>
              <a:buChar char="•"/>
            </a:pPr>
            <a:endParaRPr lang="en-US" altLang="en-US" sz="1600"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The ER must make sure that the Membership Committee is ACTIVE.</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Focus your attention on adding Quality members.</a:t>
            </a:r>
          </a:p>
          <a:p>
            <a:pPr marL="0"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If you are going to go for Quantity turn those new members into Quality members, get them </a:t>
            </a:r>
            <a:r>
              <a:rPr lang="en-US" altLang="en-US" sz="1600" b="1" u="sng" dirty="0">
                <a:latin typeface="+mn-lt"/>
                <a:cs typeface="+mn-cs"/>
              </a:rPr>
              <a:t>involved</a:t>
            </a:r>
            <a:r>
              <a:rPr lang="en-US" altLang="en-US" sz="1600" b="1" dirty="0">
                <a:latin typeface="+mn-lt"/>
                <a:cs typeface="+mn-cs"/>
              </a:rPr>
              <a:t> right away. </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Work on keeping the members you have.</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Review duties and timelines with your membership lapsation committee. Does your lodge have one?</a:t>
            </a:r>
          </a:p>
          <a:p>
            <a:pPr indent="-228600" eaLnBrk="1" hangingPunct="1">
              <a:lnSpc>
                <a:spcPct val="90000"/>
              </a:lnSpc>
              <a:buFont typeface="Arial" panose="020B0604020202020204" pitchFamily="34" charset="0"/>
              <a:buChar char="•"/>
            </a:pPr>
            <a:endParaRPr lang="en-US" altLang="en-US" sz="1600" dirty="0">
              <a:latin typeface="+mn-lt"/>
              <a:cs typeface="+mn-cs"/>
            </a:endParaRPr>
          </a:p>
          <a:p>
            <a:pPr indent="-228600" eaLnBrk="1" hangingPunct="1">
              <a:lnSpc>
                <a:spcPct val="90000"/>
              </a:lnSpc>
              <a:buFont typeface="Arial" panose="020B0604020202020204" pitchFamily="34" charset="0"/>
              <a:buChar char="•"/>
            </a:pPr>
            <a:endParaRPr lang="en-US" altLang="en-US" sz="1600" b="1" dirty="0">
              <a:latin typeface="+mn-lt"/>
              <a:cs typeface="+mn-cs"/>
            </a:endParaRPr>
          </a:p>
        </p:txBody>
      </p:sp>
      <p:pic>
        <p:nvPicPr>
          <p:cNvPr id="2" name="Picture 1">
            <a:extLst>
              <a:ext uri="{FF2B5EF4-FFF2-40B4-BE49-F238E27FC236}">
                <a16:creationId xmlns:a16="http://schemas.microsoft.com/office/drawing/2014/main" id="{31F07C62-2D6F-4D15-060B-238C354535E6}"/>
              </a:ext>
            </a:extLst>
          </p:cNvPr>
          <p:cNvPicPr>
            <a:picLocks noChangeAspect="1"/>
          </p:cNvPicPr>
          <p:nvPr/>
        </p:nvPicPr>
        <p:blipFill>
          <a:blip r:embed="rId2"/>
          <a:stretch>
            <a:fillRect/>
          </a:stretch>
        </p:blipFill>
        <p:spPr>
          <a:xfrm>
            <a:off x="4747893" y="3090826"/>
            <a:ext cx="3862707" cy="2501102"/>
          </a:xfrm>
          <a:prstGeom prst="rect">
            <a:avLst/>
          </a:prstGeom>
        </p:spPr>
      </p:pic>
    </p:spTree>
    <p:extLst>
      <p:ext uri="{BB962C8B-B14F-4D97-AF65-F5344CB8AC3E}">
        <p14:creationId xmlns:p14="http://schemas.microsoft.com/office/powerpoint/2010/main" val="3087793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1" name="Title 1">
            <a:extLst>
              <a:ext uri="{FF2B5EF4-FFF2-40B4-BE49-F238E27FC236}">
                <a16:creationId xmlns:a16="http://schemas.microsoft.com/office/drawing/2014/main" id="{EA5AAC2E-E16D-40F9-860C-EAFD244C9DED}"/>
              </a:ext>
            </a:extLst>
          </p:cNvPr>
          <p:cNvSpPr>
            <a:spLocks/>
          </p:cNvSpPr>
          <p:nvPr/>
        </p:nvSpPr>
        <p:spPr bwMode="auto">
          <a:xfrm>
            <a:off x="480060" y="152400"/>
            <a:ext cx="5170932" cy="17830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4700" b="1" dirty="0">
                <a:latin typeface="+mj-lt"/>
                <a:ea typeface="+mj-ea"/>
                <a:cs typeface="+mj-cs"/>
              </a:rPr>
              <a:t>Grand Lodge Billing Program</a:t>
            </a:r>
            <a:endParaRPr lang="en-US" altLang="en-US" sz="4700" dirty="0">
              <a:latin typeface="+mj-lt"/>
              <a:ea typeface="+mj-ea"/>
              <a:cs typeface="+mj-cs"/>
            </a:endParaRPr>
          </a:p>
        </p:txBody>
      </p:sp>
      <p:sp>
        <p:nvSpPr>
          <p:cNvPr id="717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2" name="Content Placeholder 2">
            <a:extLst>
              <a:ext uri="{FF2B5EF4-FFF2-40B4-BE49-F238E27FC236}">
                <a16:creationId xmlns:a16="http://schemas.microsoft.com/office/drawing/2014/main" id="{9E3B0D1B-74BD-4F5A-AB1D-EF3987F289D7}"/>
              </a:ext>
            </a:extLst>
          </p:cNvPr>
          <p:cNvSpPr>
            <a:spLocks/>
          </p:cNvSpPr>
          <p:nvPr/>
        </p:nvSpPr>
        <p:spPr bwMode="auto">
          <a:xfrm>
            <a:off x="10668" y="2514600"/>
            <a:ext cx="5170932" cy="4038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228600" eaLnBrk="1" hangingPunct="1">
              <a:lnSpc>
                <a:spcPct val="90000"/>
              </a:lnSpc>
              <a:buFont typeface="Arial" panose="020B0604020202020204" pitchFamily="34" charset="0"/>
              <a:buChar char="•"/>
            </a:pPr>
            <a:endParaRPr lang="en-US" altLang="en-US" sz="1600"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Billing is done by Grand Lodge – any member that shows unpaid is billed.</a:t>
            </a:r>
          </a:p>
          <a:p>
            <a:pPr marL="0"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The cost is about 45 cents per renewal invoice, which is paid prior to billing. </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There is an optional system to accept credit cards. The payment fee is paid by the member- not the lodge. There is a flat fee for this option. </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The lodge can opt into this program 4 times during the year.</a:t>
            </a:r>
          </a:p>
          <a:p>
            <a:pPr indent="-228600" eaLnBrk="1" hangingPunct="1">
              <a:lnSpc>
                <a:spcPct val="90000"/>
              </a:lnSpc>
              <a:buFont typeface="Arial" panose="020B0604020202020204" pitchFamily="34" charset="0"/>
              <a:buChar char="•"/>
            </a:pPr>
            <a:endParaRPr lang="en-US" altLang="en-US" sz="1600" b="1" dirty="0">
              <a:latin typeface="+mn-lt"/>
              <a:cs typeface="+mn-cs"/>
            </a:endParaRPr>
          </a:p>
          <a:p>
            <a:pPr indent="-228600" eaLnBrk="1" hangingPunct="1">
              <a:lnSpc>
                <a:spcPct val="90000"/>
              </a:lnSpc>
              <a:buFont typeface="Arial" panose="020B0604020202020204" pitchFamily="34" charset="0"/>
              <a:buChar char="•"/>
            </a:pPr>
            <a:r>
              <a:rPr lang="en-US" altLang="en-US" sz="1600" b="1" dirty="0">
                <a:latin typeface="+mn-lt"/>
                <a:cs typeface="+mn-cs"/>
              </a:rPr>
              <a:t>Once you have the program, you do not have to opt in again and can cancel at anytime. </a:t>
            </a:r>
            <a:endParaRPr lang="en-US" altLang="en-US" sz="1600" dirty="0">
              <a:latin typeface="+mn-lt"/>
              <a:cs typeface="+mn-cs"/>
            </a:endParaRPr>
          </a:p>
        </p:txBody>
      </p:sp>
      <p:pic>
        <p:nvPicPr>
          <p:cNvPr id="2" name="Picture 1">
            <a:extLst>
              <a:ext uri="{FF2B5EF4-FFF2-40B4-BE49-F238E27FC236}">
                <a16:creationId xmlns:a16="http://schemas.microsoft.com/office/drawing/2014/main" id="{007F9413-B515-11F4-655D-CD9776797462}"/>
              </a:ext>
            </a:extLst>
          </p:cNvPr>
          <p:cNvPicPr>
            <a:picLocks noChangeAspect="1"/>
          </p:cNvPicPr>
          <p:nvPr/>
        </p:nvPicPr>
        <p:blipFill>
          <a:blip r:embed="rId2"/>
          <a:stretch>
            <a:fillRect/>
          </a:stretch>
        </p:blipFill>
        <p:spPr>
          <a:xfrm>
            <a:off x="5897880" y="915169"/>
            <a:ext cx="3010662" cy="2257996"/>
          </a:xfrm>
          <a:prstGeom prst="rect">
            <a:avLst/>
          </a:prstGeom>
        </p:spPr>
      </p:pic>
      <p:pic>
        <p:nvPicPr>
          <p:cNvPr id="3" name="Picture 2">
            <a:extLst>
              <a:ext uri="{FF2B5EF4-FFF2-40B4-BE49-F238E27FC236}">
                <a16:creationId xmlns:a16="http://schemas.microsoft.com/office/drawing/2014/main" id="{617BDA65-F749-33B0-2A91-F9E9F39F2872}"/>
              </a:ext>
            </a:extLst>
          </p:cNvPr>
          <p:cNvPicPr>
            <a:picLocks noChangeAspect="1"/>
          </p:cNvPicPr>
          <p:nvPr/>
        </p:nvPicPr>
        <p:blipFill>
          <a:blip r:embed="rId3"/>
          <a:stretch>
            <a:fillRect/>
          </a:stretch>
        </p:blipFill>
        <p:spPr>
          <a:xfrm>
            <a:off x="5897880" y="4223291"/>
            <a:ext cx="2996946" cy="1888075"/>
          </a:xfrm>
          <a:prstGeom prst="rect">
            <a:avLst/>
          </a:prstGeom>
        </p:spPr>
      </p:pic>
    </p:spTree>
    <p:extLst>
      <p:ext uri="{BB962C8B-B14F-4D97-AF65-F5344CB8AC3E}">
        <p14:creationId xmlns:p14="http://schemas.microsoft.com/office/powerpoint/2010/main" val="584598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932" name="Group 180">
            <a:extLst>
              <a:ext uri="{FF2B5EF4-FFF2-40B4-BE49-F238E27FC236}">
                <a16:creationId xmlns:a16="http://schemas.microsoft.com/office/drawing/2014/main" id="{440A1113-5597-4F89-A405-FF8F5BBF5D48}"/>
              </a:ext>
            </a:extLst>
          </p:cNvPr>
          <p:cNvGraphicFramePr>
            <a:graphicFrameLocks noGrp="1"/>
          </p:cNvGraphicFramePr>
          <p:nvPr>
            <p:ph/>
            <p:extLst>
              <p:ext uri="{D42A27DB-BD31-4B8C-83A1-F6EECF244321}">
                <p14:modId xmlns:p14="http://schemas.microsoft.com/office/powerpoint/2010/main" val="1305235255"/>
              </p:ext>
            </p:extLst>
          </p:nvPr>
        </p:nvGraphicFramePr>
        <p:xfrm>
          <a:off x="533400" y="1790698"/>
          <a:ext cx="7626350" cy="3276603"/>
        </p:xfrm>
        <a:graphic>
          <a:graphicData uri="http://schemas.openxmlformats.org/drawingml/2006/table">
            <a:tbl>
              <a:tblPr/>
              <a:tblGrid>
                <a:gridCol w="1301750">
                  <a:extLst>
                    <a:ext uri="{9D8B030D-6E8A-4147-A177-3AD203B41FA5}">
                      <a16:colId xmlns:a16="http://schemas.microsoft.com/office/drawing/2014/main" val="316875311"/>
                    </a:ext>
                  </a:extLst>
                </a:gridCol>
                <a:gridCol w="1617663">
                  <a:extLst>
                    <a:ext uri="{9D8B030D-6E8A-4147-A177-3AD203B41FA5}">
                      <a16:colId xmlns:a16="http://schemas.microsoft.com/office/drawing/2014/main" val="2005560814"/>
                    </a:ext>
                  </a:extLst>
                </a:gridCol>
                <a:gridCol w="1109662">
                  <a:extLst>
                    <a:ext uri="{9D8B030D-6E8A-4147-A177-3AD203B41FA5}">
                      <a16:colId xmlns:a16="http://schemas.microsoft.com/office/drawing/2014/main" val="1618510622"/>
                    </a:ext>
                  </a:extLst>
                </a:gridCol>
                <a:gridCol w="1111250">
                  <a:extLst>
                    <a:ext uri="{9D8B030D-6E8A-4147-A177-3AD203B41FA5}">
                      <a16:colId xmlns:a16="http://schemas.microsoft.com/office/drawing/2014/main" val="2301837239"/>
                    </a:ext>
                  </a:extLst>
                </a:gridCol>
                <a:gridCol w="1344613">
                  <a:extLst>
                    <a:ext uri="{9D8B030D-6E8A-4147-A177-3AD203B41FA5}">
                      <a16:colId xmlns:a16="http://schemas.microsoft.com/office/drawing/2014/main" val="4290501714"/>
                    </a:ext>
                  </a:extLst>
                </a:gridCol>
                <a:gridCol w="1141412">
                  <a:extLst>
                    <a:ext uri="{9D8B030D-6E8A-4147-A177-3AD203B41FA5}">
                      <a16:colId xmlns:a16="http://schemas.microsoft.com/office/drawing/2014/main" val="3534836305"/>
                    </a:ext>
                  </a:extLst>
                </a:gridCol>
              </a:tblGrid>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65080874"/>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District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12 Mo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18 Mo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Cand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58328049"/>
                  </a:ext>
                </a:extLst>
              </a:tr>
              <a:tr h="468313">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mn-lt"/>
                          <a:cs typeface="Arial" panose="020B0604020202020204" pitchFamily="34" charset="0"/>
                        </a:rPr>
                        <a:t>East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259</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260</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7.1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cs typeface="Arial" panose="020B0604020202020204" pitchFamily="34" charset="0"/>
                        </a:defRPr>
                      </a:lvl1pPr>
                      <a:lvl2pPr eaLnBrk="0" hangingPunct="0">
                        <a:spcBef>
                          <a:spcPct val="20000"/>
                        </a:spcBef>
                        <a:defRPr sz="2400">
                          <a:solidFill>
                            <a:schemeClr val="tx1"/>
                          </a:solidFill>
                          <a:latin typeface="Arial" panose="020B0604020202020204" pitchFamily="34" charset="0"/>
                          <a:cs typeface="Arial" panose="020B0604020202020204" pitchFamily="34" charset="0"/>
                        </a:defRPr>
                      </a:lvl2pPr>
                      <a:lvl3pPr eaLnBrk="0" hangingPunct="0">
                        <a:spcBef>
                          <a:spcPct val="20000"/>
                        </a:spcBef>
                        <a:defRPr sz="2000">
                          <a:solidFill>
                            <a:schemeClr val="tx1"/>
                          </a:solidFill>
                          <a:latin typeface="Arial" panose="020B0604020202020204" pitchFamily="34" charset="0"/>
                          <a:cs typeface="Arial" panose="020B0604020202020204" pitchFamily="34" charset="0"/>
                        </a:defRPr>
                      </a:lvl3pPr>
                      <a:lvl4pPr eaLnBrk="0" hangingPunct="0">
                        <a:spcBef>
                          <a:spcPct val="20000"/>
                        </a:spcBef>
                        <a:defRPr>
                          <a:solidFill>
                            <a:schemeClr val="tx1"/>
                          </a:solidFill>
                          <a:latin typeface="Arial" panose="020B0604020202020204" pitchFamily="34" charset="0"/>
                          <a:cs typeface="Arial" panose="020B0604020202020204" pitchFamily="34" charset="0"/>
                        </a:defRPr>
                      </a:lvl4pPr>
                      <a:lvl5pPr eaLnBrk="0" hangingPunct="0">
                        <a:spcBef>
                          <a:spcPct val="20000"/>
                        </a:spcBef>
                        <a:defRPr>
                          <a:solidFill>
                            <a:schemeClr val="tx1"/>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dirty="0">
                          <a:ln>
                            <a:noFill/>
                          </a:ln>
                          <a:solidFill>
                            <a:schemeClr val="tx1"/>
                          </a:solidFill>
                          <a:effectLst/>
                          <a:latin typeface="+mn-lt"/>
                          <a:cs typeface="Arial" panose="020B0604020202020204" pitchFamily="34" charset="0"/>
                        </a:rPr>
                        <a:t>77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10859123"/>
                  </a:ext>
                </a:extLst>
              </a:tr>
              <a:tr h="466725">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Middle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271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endParaRPr lang="en-US" sz="1800" b="1" dirty="0">
                        <a:effectLst/>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271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8.4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75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14299548"/>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West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251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253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sz="1800" b="1" dirty="0">
                          <a:effectLst/>
                          <a:latin typeface="+mn-lt"/>
                        </a:rPr>
                        <a:t>10.5</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51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90015408"/>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65227680"/>
                  </a:ext>
                </a:extLst>
              </a:tr>
              <a:tr h="468313">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b="1" dirty="0">
                          <a:effectLst/>
                          <a:latin typeface="+mn-lt"/>
                        </a:rPr>
                        <a:t>781</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b="1" dirty="0">
                          <a:effectLst/>
                          <a:latin typeface="+mn-lt"/>
                        </a:rPr>
                        <a:t>3</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b="1" dirty="0">
                          <a:effectLst/>
                          <a:latin typeface="+mn-lt"/>
                        </a:rPr>
                        <a:t>784</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t"/>
                      <a:r>
                        <a:rPr lang="en-US" b="1" dirty="0">
                          <a:effectLst/>
                          <a:latin typeface="+mn-lt"/>
                        </a:rPr>
                        <a:t>8.7</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cs typeface="Arial" panose="020B0604020202020204" pitchFamily="34" charset="0"/>
                        </a:rPr>
                        <a:t>203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59895203"/>
                  </a:ext>
                </a:extLst>
              </a:tr>
            </a:tbl>
          </a:graphicData>
        </a:graphic>
      </p:graphicFrame>
      <p:sp>
        <p:nvSpPr>
          <p:cNvPr id="16452" name="Text Box 124">
            <a:extLst>
              <a:ext uri="{FF2B5EF4-FFF2-40B4-BE49-F238E27FC236}">
                <a16:creationId xmlns:a16="http://schemas.microsoft.com/office/drawing/2014/main" id="{62BC7013-0B24-40C3-9022-AB5A27C5D4F0}"/>
              </a:ext>
            </a:extLst>
          </p:cNvPr>
          <p:cNvSpPr txBox="1">
            <a:spLocks noChangeArrowheads="1"/>
          </p:cNvSpPr>
          <p:nvPr/>
        </p:nvSpPr>
        <p:spPr bwMode="auto">
          <a:xfrm>
            <a:off x="2286000" y="1828800"/>
            <a:ext cx="44196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1800" b="1"/>
              <a:t>Delinquents</a:t>
            </a:r>
          </a:p>
        </p:txBody>
      </p:sp>
      <p:sp>
        <p:nvSpPr>
          <p:cNvPr id="16453" name="Text Box 125">
            <a:extLst>
              <a:ext uri="{FF2B5EF4-FFF2-40B4-BE49-F238E27FC236}">
                <a16:creationId xmlns:a16="http://schemas.microsoft.com/office/drawing/2014/main" id="{C1FFFCDA-F12F-41A3-9220-1D84BDA729EC}"/>
              </a:ext>
            </a:extLst>
          </p:cNvPr>
          <p:cNvSpPr txBox="1">
            <a:spLocks noChangeArrowheads="1"/>
          </p:cNvSpPr>
          <p:nvPr/>
        </p:nvSpPr>
        <p:spPr bwMode="auto">
          <a:xfrm>
            <a:off x="2286000" y="381000"/>
            <a:ext cx="4648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a:t>State Totals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7" name="Rectangle 19462">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58" name="TextBox 1">
            <a:extLst>
              <a:ext uri="{FF2B5EF4-FFF2-40B4-BE49-F238E27FC236}">
                <a16:creationId xmlns:a16="http://schemas.microsoft.com/office/drawing/2014/main" id="{99185857-409C-45B2-AEC9-7A09D5CE9554}"/>
              </a:ext>
            </a:extLst>
          </p:cNvPr>
          <p:cNvSpPr txBox="1">
            <a:spLocks noChangeArrowheads="1"/>
          </p:cNvSpPr>
          <p:nvPr/>
        </p:nvSpPr>
        <p:spPr bwMode="auto">
          <a:xfrm>
            <a:off x="628649" y="914400"/>
            <a:ext cx="3587773" cy="5334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342900"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Do Lodges fail to “TRAIN” new members..  How do we do this?</a:t>
            </a:r>
          </a:p>
          <a:p>
            <a:pPr marL="342900"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marL="342900"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Do we get new members involved immediately?</a:t>
            </a:r>
          </a:p>
          <a:p>
            <a:pPr marL="342900"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marL="342900"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Do we really take the “Time and Effort” to talk with them and explain about Elks?</a:t>
            </a:r>
          </a:p>
          <a:p>
            <a:pPr marL="342900"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marL="342900"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Are we effectively using the indoctrination program or are we simply relying on the “canned” film?</a:t>
            </a:r>
          </a:p>
          <a:p>
            <a:pPr marL="342900" indent="-228600" eaLnBrk="1" hangingPunct="1">
              <a:lnSpc>
                <a:spcPct val="90000"/>
              </a:lnSpc>
              <a:spcBef>
                <a:spcPct val="0"/>
              </a:spcBef>
              <a:spcAft>
                <a:spcPts val="600"/>
              </a:spcAft>
              <a:buFont typeface="Arial" panose="020B0604020202020204" pitchFamily="34" charset="0"/>
              <a:buChar char="•"/>
            </a:pPr>
            <a:endParaRPr lang="en-US" altLang="en-US" sz="1600" b="1" dirty="0">
              <a:latin typeface="+mn-lt"/>
              <a:cs typeface="+mn-cs"/>
            </a:endParaRPr>
          </a:p>
          <a:p>
            <a:pPr marL="342900" indent="-228600" eaLnBrk="1" hangingPunct="1">
              <a:lnSpc>
                <a:spcPct val="90000"/>
              </a:lnSpc>
              <a:spcBef>
                <a:spcPct val="0"/>
              </a:spcBef>
              <a:spcAft>
                <a:spcPts val="600"/>
              </a:spcAft>
              <a:buFont typeface="Arial" panose="020B0604020202020204" pitchFamily="34" charset="0"/>
              <a:buChar char="•"/>
            </a:pPr>
            <a:r>
              <a:rPr lang="en-US" altLang="en-US" sz="1600" b="1" dirty="0">
                <a:latin typeface="+mn-lt"/>
                <a:cs typeface="+mn-cs"/>
              </a:rPr>
              <a:t>How can members help? Invite one or two to talk about their Lodge experience.</a:t>
            </a:r>
          </a:p>
        </p:txBody>
      </p:sp>
      <p:pic>
        <p:nvPicPr>
          <p:cNvPr id="2" name="Picture 1">
            <a:extLst>
              <a:ext uri="{FF2B5EF4-FFF2-40B4-BE49-F238E27FC236}">
                <a16:creationId xmlns:a16="http://schemas.microsoft.com/office/drawing/2014/main" id="{A915BF83-4D60-7E29-3F3B-C0E2E4386B48}"/>
              </a:ext>
            </a:extLst>
          </p:cNvPr>
          <p:cNvPicPr>
            <a:picLocks noChangeAspect="1"/>
          </p:cNvPicPr>
          <p:nvPr/>
        </p:nvPicPr>
        <p:blipFill>
          <a:blip r:embed="rId2"/>
          <a:stretch>
            <a:fillRect/>
          </a:stretch>
        </p:blipFill>
        <p:spPr>
          <a:xfrm>
            <a:off x="4491318" y="1316878"/>
            <a:ext cx="4024031" cy="40240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http://usepaydayloans.com/images/Multi-Payment-Payday-Loans.jpg">
            <a:extLst>
              <a:ext uri="{FF2B5EF4-FFF2-40B4-BE49-F238E27FC236}">
                <a16:creationId xmlns:a16="http://schemas.microsoft.com/office/drawing/2014/main" id="{F347874A-9566-48E9-A74C-4E7A8F5DCB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0"/>
            <a:ext cx="2971800"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1">
            <a:extLst>
              <a:ext uri="{FF2B5EF4-FFF2-40B4-BE49-F238E27FC236}">
                <a16:creationId xmlns:a16="http://schemas.microsoft.com/office/drawing/2014/main" id="{B076AC68-ECD2-47AA-93AE-7415D33304A1}"/>
              </a:ext>
            </a:extLst>
          </p:cNvPr>
          <p:cNvSpPr>
            <a:spLocks/>
          </p:cNvSpPr>
          <p:nvPr/>
        </p:nvSpPr>
        <p:spPr bwMode="auto">
          <a:xfrm>
            <a:off x="3352800" y="457200"/>
            <a:ext cx="51054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dirty="0">
                <a:solidFill>
                  <a:srgbClr val="0000FF"/>
                </a:solidFill>
              </a:rPr>
              <a:t>Encourage `</a:t>
            </a:r>
            <a:r>
              <a:rPr lang="en-US" altLang="en-US" sz="4000" b="1" dirty="0" err="1">
                <a:solidFill>
                  <a:srgbClr val="0000FF"/>
                </a:solidFill>
              </a:rPr>
              <a:t>em</a:t>
            </a:r>
            <a:r>
              <a:rPr lang="en-US" altLang="en-US" sz="4000" b="1" dirty="0">
                <a:solidFill>
                  <a:srgbClr val="0000FF"/>
                </a:solidFill>
              </a:rPr>
              <a:t> to pay</a:t>
            </a:r>
            <a:endParaRPr lang="en-US" altLang="en-US" sz="4000" b="1" dirty="0">
              <a:solidFill>
                <a:schemeClr val="tx2"/>
              </a:solidFill>
            </a:endParaRPr>
          </a:p>
        </p:txBody>
      </p:sp>
      <p:sp>
        <p:nvSpPr>
          <p:cNvPr id="23556" name="Content Placeholder 2">
            <a:extLst>
              <a:ext uri="{FF2B5EF4-FFF2-40B4-BE49-F238E27FC236}">
                <a16:creationId xmlns:a16="http://schemas.microsoft.com/office/drawing/2014/main" id="{A3773D50-027D-4CF7-8CFF-10FC8380D8C9}"/>
              </a:ext>
            </a:extLst>
          </p:cNvPr>
          <p:cNvSpPr>
            <a:spLocks/>
          </p:cNvSpPr>
          <p:nvPr/>
        </p:nvSpPr>
        <p:spPr bwMode="auto">
          <a:xfrm>
            <a:off x="304800" y="20574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50875" indent="-5143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AutoNum type="arabicPeriod"/>
            </a:pPr>
            <a:r>
              <a:rPr lang="en-US" altLang="en-US" sz="1600" b="1" dirty="0"/>
              <a:t>Let your members pay </a:t>
            </a:r>
            <a:r>
              <a:rPr lang="en-US" altLang="en-US" sz="1600" dirty="0"/>
              <a:t>– in any way possible and as quickly as possible. Online, mobile, snail mail, or in person. At the end of the day, you need to provide your members with a quick and easy way to pay you in a method they prefer. Let the member click one link to pay you online via credit card. Don’t make paying a chore. Period. </a:t>
            </a:r>
          </a:p>
          <a:p>
            <a:pPr marL="479425" indent="-342900" eaLnBrk="1" hangingPunct="1">
              <a:buFont typeface="+mj-lt"/>
              <a:buAutoNum type="arabicPeriod"/>
            </a:pPr>
            <a:endParaRPr lang="en-US" altLang="en-US" sz="1600" dirty="0"/>
          </a:p>
          <a:p>
            <a:pPr eaLnBrk="1" hangingPunct="1">
              <a:buFontTx/>
              <a:buAutoNum type="arabicPeriod"/>
            </a:pPr>
            <a:r>
              <a:rPr lang="en-US" altLang="en-US" sz="1600" b="1" dirty="0"/>
              <a:t>If it doesn’t look</a:t>
            </a:r>
            <a:r>
              <a:rPr lang="en-US" altLang="en-US" sz="1600" dirty="0"/>
              <a:t> </a:t>
            </a:r>
            <a:r>
              <a:rPr lang="en-US" altLang="en-US" sz="1600" b="1" dirty="0"/>
              <a:t>professional</a:t>
            </a:r>
            <a:r>
              <a:rPr lang="en-US" altLang="en-US" sz="1600" dirty="0"/>
              <a:t>, you’re not professional. Make the dues invoice look nice and branded to your lodge, while still remembering its primary purpose.</a:t>
            </a:r>
          </a:p>
          <a:p>
            <a:pPr marL="479425" indent="-342900" eaLnBrk="1" hangingPunct="1">
              <a:buFont typeface="+mj-lt"/>
              <a:buAutoNum type="arabicPeriod"/>
            </a:pPr>
            <a:endParaRPr lang="en-US" altLang="en-US" sz="1600" dirty="0"/>
          </a:p>
          <a:p>
            <a:pPr eaLnBrk="1" hangingPunct="1">
              <a:buFontTx/>
              <a:buAutoNum type="arabicPeriod"/>
            </a:pPr>
            <a:r>
              <a:rPr lang="en-US" altLang="en-US" sz="1600" b="1" dirty="0"/>
              <a:t>Everybody could use a reminder</a:t>
            </a:r>
            <a:r>
              <a:rPr lang="en-US" altLang="en-US" sz="1600" dirty="0"/>
              <a:t>. Make sure all dues invoices are on a healthy 30 day cycle.  Bill every month starting on May 1</a:t>
            </a:r>
            <a:r>
              <a:rPr lang="en-US" altLang="en-US" sz="1600" baseline="30000" dirty="0"/>
              <a:t>st</a:t>
            </a:r>
            <a:r>
              <a:rPr lang="en-US" altLang="en-US" sz="1600" dirty="0"/>
              <a:t>.</a:t>
            </a:r>
          </a:p>
          <a:p>
            <a:pPr marL="479425" indent="-342900" eaLnBrk="1" hangingPunct="1">
              <a:buFont typeface="+mj-lt"/>
              <a:buAutoNum type="arabicPeriod"/>
            </a:pPr>
            <a:endParaRPr lang="en-US" altLang="en-US" sz="1600" dirty="0"/>
          </a:p>
          <a:p>
            <a:pPr eaLnBrk="1" hangingPunct="1">
              <a:buFontTx/>
              <a:buAutoNum type="arabicPeriod"/>
            </a:pPr>
            <a:r>
              <a:rPr lang="en-US" altLang="en-US" sz="1600" b="1" dirty="0"/>
              <a:t>Watch your tone </a:t>
            </a:r>
            <a:r>
              <a:rPr lang="en-US" altLang="en-US" sz="1600" dirty="0"/>
              <a:t>with collection letters and calls. Don’t get all “official” just because this is a late invoice and you’re talking about money. Remember that you have formed a fraternal and social relationship that’s supposed to be mutually beneficial. Be personable, humble and friendly</a:t>
            </a:r>
            <a:r>
              <a:rPr lang="en-US" altLang="en-US" sz="1600" dirty="0">
                <a:solidFill>
                  <a:srgbClr val="0000FF"/>
                </a:solidFill>
              </a:rPr>
              <a:t>.</a:t>
            </a:r>
          </a:p>
          <a:p>
            <a:pPr eaLnBrk="1" hangingPunct="1">
              <a:buFontTx/>
              <a:buAutoNum type="arabicPeriod"/>
            </a:pPr>
            <a:endParaRPr lang="en-US" altLang="en-US" sz="1600" dirty="0">
              <a:solidFill>
                <a:srgbClr val="0000FF"/>
              </a:solidFill>
            </a:endParaRPr>
          </a:p>
          <a:p>
            <a:pPr eaLnBrk="1" hangingPunct="1">
              <a:buFontTx/>
              <a:buAutoNum type="arabicPeriod"/>
            </a:pPr>
            <a:endParaRPr lang="en-US" altLang="en-US" sz="1600" dirty="0">
              <a:solidFill>
                <a:srgbClr val="0000FF"/>
              </a:solidFill>
            </a:endParaRPr>
          </a:p>
          <a:p>
            <a:pPr eaLnBrk="1" hangingPunct="1">
              <a:buFont typeface="+mj-lt"/>
              <a:buAutoNum type="arabicPeriod"/>
            </a:pPr>
            <a:endParaRPr lang="en-US" altLang="en-US" sz="1600" dirty="0">
              <a:solidFill>
                <a:srgbClr val="0000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http://www.charlesstone.com/images/uploads/listen.jpg">
            <a:extLst>
              <a:ext uri="{FF2B5EF4-FFF2-40B4-BE49-F238E27FC236}">
                <a16:creationId xmlns:a16="http://schemas.microsoft.com/office/drawing/2014/main" id="{FCF91F3D-BF80-40AB-8090-1E6EE07BC4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3350"/>
            <a:ext cx="266700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itle 1">
            <a:extLst>
              <a:ext uri="{FF2B5EF4-FFF2-40B4-BE49-F238E27FC236}">
                <a16:creationId xmlns:a16="http://schemas.microsoft.com/office/drawing/2014/main" id="{D5C0B631-EF57-41B7-9BDF-75D0FAC7085D}"/>
              </a:ext>
            </a:extLst>
          </p:cNvPr>
          <p:cNvSpPr>
            <a:spLocks/>
          </p:cNvSpPr>
          <p:nvPr/>
        </p:nvSpPr>
        <p:spPr bwMode="auto">
          <a:xfrm>
            <a:off x="3124200" y="438150"/>
            <a:ext cx="5486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dirty="0">
                <a:solidFill>
                  <a:srgbClr val="0000FF"/>
                </a:solidFill>
              </a:rPr>
              <a:t>Encourage `</a:t>
            </a:r>
            <a:r>
              <a:rPr lang="en-US" altLang="en-US" sz="4000" b="1" dirty="0" err="1">
                <a:solidFill>
                  <a:srgbClr val="0000FF"/>
                </a:solidFill>
              </a:rPr>
              <a:t>em</a:t>
            </a:r>
            <a:r>
              <a:rPr lang="en-US" altLang="en-US" sz="4000" b="1" dirty="0">
                <a:solidFill>
                  <a:srgbClr val="0000FF"/>
                </a:solidFill>
              </a:rPr>
              <a:t> to pay</a:t>
            </a:r>
            <a:endParaRPr lang="en-US" altLang="en-US" sz="4000" b="1" dirty="0">
              <a:solidFill>
                <a:schemeClr val="tx2"/>
              </a:solidFill>
            </a:endParaRPr>
          </a:p>
        </p:txBody>
      </p:sp>
      <p:sp>
        <p:nvSpPr>
          <p:cNvPr id="24580" name="Content Placeholder 2">
            <a:extLst>
              <a:ext uri="{FF2B5EF4-FFF2-40B4-BE49-F238E27FC236}">
                <a16:creationId xmlns:a16="http://schemas.microsoft.com/office/drawing/2014/main" id="{5022B9BD-AE82-48BC-B787-A4AE4064D043}"/>
              </a:ext>
            </a:extLst>
          </p:cNvPr>
          <p:cNvSpPr>
            <a:spLocks/>
          </p:cNvSpPr>
          <p:nvPr/>
        </p:nvSpPr>
        <p:spPr bwMode="auto">
          <a:xfrm>
            <a:off x="228600" y="2016125"/>
            <a:ext cx="86868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50875" indent="-5143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 typeface="+mj-lt"/>
              <a:buAutoNum type="arabicPeriod"/>
            </a:pPr>
            <a:r>
              <a:rPr lang="en-US" altLang="en-US" sz="1800" b="1" dirty="0"/>
              <a:t>Ask questions </a:t>
            </a:r>
            <a:r>
              <a:rPr lang="en-US" altLang="en-US" sz="1800" dirty="0"/>
              <a:t>and be concerned about why you have not heard from them.</a:t>
            </a:r>
          </a:p>
          <a:p>
            <a:pPr marL="479425" indent="-342900" eaLnBrk="1" hangingPunct="1">
              <a:buFont typeface="+mj-lt"/>
              <a:buAutoNum type="arabicPeriod"/>
            </a:pPr>
            <a:endParaRPr lang="en-US" altLang="en-US" sz="1800" dirty="0"/>
          </a:p>
          <a:p>
            <a:pPr eaLnBrk="1" hangingPunct="1">
              <a:buFont typeface="+mj-lt"/>
              <a:buAutoNum type="arabicPeriod"/>
            </a:pPr>
            <a:r>
              <a:rPr lang="en-US" altLang="en-US" sz="1800" b="1" dirty="0"/>
              <a:t>It’s time to get over it </a:t>
            </a:r>
            <a:r>
              <a:rPr lang="en-US" altLang="en-US" sz="1800" dirty="0"/>
              <a:t>Find a solution in your collection letters and calls that takes the edge off things like understanding that times are hard or understanding that many (not just seniors) are on fixed incomes. The sluggish economy has made an impact. </a:t>
            </a:r>
          </a:p>
          <a:p>
            <a:pPr marL="479425" indent="-342900" eaLnBrk="1" hangingPunct="1">
              <a:buFont typeface="+mj-lt"/>
              <a:buAutoNum type="arabicPeriod"/>
            </a:pPr>
            <a:endParaRPr lang="en-US" altLang="en-US" sz="1800" dirty="0"/>
          </a:p>
          <a:p>
            <a:pPr eaLnBrk="1" hangingPunct="1">
              <a:buFont typeface="+mj-lt"/>
              <a:buAutoNum type="arabicPeriod"/>
            </a:pPr>
            <a:r>
              <a:rPr lang="en-US" altLang="en-US" sz="1800" b="1" dirty="0"/>
              <a:t>It’s my Life </a:t>
            </a:r>
            <a:r>
              <a:rPr lang="en-US" altLang="en-US" sz="1800" dirty="0"/>
              <a:t>(membership) This should be reviewed annually by the Lodge Secretary to see who is eligible well before the close of the fraternal year.  In general people are living much longer…well into their 80’s. However, many are not financially prepared to maintain their membership.</a:t>
            </a:r>
          </a:p>
          <a:p>
            <a:pPr marL="479425" indent="-342900" eaLnBrk="1" hangingPunct="1">
              <a:buFont typeface="+mj-lt"/>
              <a:buAutoNum type="arabicPeriod"/>
            </a:pPr>
            <a:endParaRPr lang="en-US" altLang="en-US" sz="1800" dirty="0"/>
          </a:p>
          <a:p>
            <a:pPr eaLnBrk="1" hangingPunct="1">
              <a:buFont typeface="+mj-lt"/>
              <a:buAutoNum type="arabicPeriod"/>
            </a:pPr>
            <a:r>
              <a:rPr lang="en-US" altLang="en-US" sz="1800" b="1" dirty="0"/>
              <a:t>Military</a:t>
            </a:r>
            <a:r>
              <a:rPr lang="en-US" altLang="en-US" sz="1800" dirty="0"/>
              <a:t> – Look at members who are actively serving and/or deployed. Can your lodge pay their dues?</a:t>
            </a:r>
          </a:p>
          <a:p>
            <a:pPr eaLnBrk="1" hangingPunct="1">
              <a:buFont typeface="+mj-lt"/>
              <a:buAutoNum type="arabicPeriod"/>
            </a:pPr>
            <a:endParaRPr lang="en-US" altLang="en-US" sz="1800" dirty="0"/>
          </a:p>
          <a:p>
            <a:pPr eaLnBrk="1" hangingPunct="1">
              <a:buFont typeface="+mj-lt"/>
              <a:buAutoNum type="arabicPeriod"/>
            </a:pPr>
            <a:endParaRPr lang="en-US" altLang="en-US" sz="1800" dirty="0"/>
          </a:p>
          <a:p>
            <a:pPr eaLnBrk="1" hangingPunct="1">
              <a:buFont typeface="+mj-lt"/>
              <a:buAutoNum type="arabicPeriod"/>
            </a:pPr>
            <a:endParaRPr lang="en-US" altLang="en-US" sz="1800" dirty="0"/>
          </a:p>
          <a:p>
            <a:pPr marL="479425" indent="-342900" eaLnBrk="1" hangingPunct="1">
              <a:buFont typeface="+mj-lt"/>
              <a:buAutoNum type="arabicPeriod"/>
            </a:pPr>
            <a:endParaRPr lang="en-US" alt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36" name="Rectangle 25635">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2" name="Title 1">
            <a:extLst>
              <a:ext uri="{FF2B5EF4-FFF2-40B4-BE49-F238E27FC236}">
                <a16:creationId xmlns:a16="http://schemas.microsoft.com/office/drawing/2014/main" id="{8CA4B2FD-2F4C-44CB-AA41-CBF599AB1BDC}"/>
              </a:ext>
            </a:extLst>
          </p:cNvPr>
          <p:cNvSpPr>
            <a:spLocks/>
          </p:cNvSpPr>
          <p:nvPr/>
        </p:nvSpPr>
        <p:spPr bwMode="auto">
          <a:xfrm>
            <a:off x="480060" y="633984"/>
            <a:ext cx="5170932" cy="134721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85000" lnSpcReduction="20000"/>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0"/>
              </a:spcBef>
              <a:spcAft>
                <a:spcPts val="600"/>
              </a:spcAft>
              <a:buNone/>
            </a:pPr>
            <a:r>
              <a:rPr lang="en-US" altLang="en-US" sz="4000" b="1" dirty="0">
                <a:latin typeface="+mj-lt"/>
                <a:ea typeface="+mj-ea"/>
                <a:cs typeface="+mj-cs"/>
              </a:rPr>
              <a:t>Invoices and</a:t>
            </a:r>
          </a:p>
          <a:p>
            <a:pPr eaLnBrk="1" hangingPunct="1">
              <a:lnSpc>
                <a:spcPct val="90000"/>
              </a:lnSpc>
              <a:spcBef>
                <a:spcPct val="0"/>
              </a:spcBef>
              <a:spcAft>
                <a:spcPts val="600"/>
              </a:spcAft>
              <a:buNone/>
            </a:pPr>
            <a:r>
              <a:rPr lang="en-US" altLang="en-US" sz="4000" b="1" dirty="0">
                <a:latin typeface="+mj-lt"/>
                <a:ea typeface="+mj-ea"/>
                <a:cs typeface="+mj-cs"/>
              </a:rPr>
              <a:t>Donations</a:t>
            </a:r>
            <a:br>
              <a:rPr lang="en-US" altLang="en-US" sz="4000" b="1" dirty="0">
                <a:latin typeface="+mj-lt"/>
                <a:ea typeface="+mj-ea"/>
                <a:cs typeface="+mj-cs"/>
              </a:rPr>
            </a:br>
            <a:endParaRPr lang="en-US" altLang="en-US" sz="4000" b="1" dirty="0">
              <a:latin typeface="+mj-lt"/>
              <a:ea typeface="+mj-ea"/>
              <a:cs typeface="+mj-cs"/>
            </a:endParaRPr>
          </a:p>
        </p:txBody>
      </p:sp>
      <p:sp>
        <p:nvSpPr>
          <p:cNvPr id="2563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 name="connsiteX0" fmla="*/ 0 w 3182691"/>
              <a:gd name="connsiteY0" fmla="*/ 0 h 18288"/>
              <a:gd name="connsiteX1" fmla="*/ 572884 w 3182691"/>
              <a:gd name="connsiteY1" fmla="*/ 0 h 18288"/>
              <a:gd name="connsiteX2" fmla="*/ 1113942 w 3182691"/>
              <a:gd name="connsiteY2" fmla="*/ 0 h 18288"/>
              <a:gd name="connsiteX3" fmla="*/ 1686826 w 3182691"/>
              <a:gd name="connsiteY3" fmla="*/ 0 h 18288"/>
              <a:gd name="connsiteX4" fmla="*/ 2323364 w 3182691"/>
              <a:gd name="connsiteY4" fmla="*/ 0 h 18288"/>
              <a:gd name="connsiteX5" fmla="*/ 3182691 w 3182691"/>
              <a:gd name="connsiteY5" fmla="*/ 0 h 18288"/>
              <a:gd name="connsiteX6" fmla="*/ 3182691 w 3182691"/>
              <a:gd name="connsiteY6" fmla="*/ 18288 h 18288"/>
              <a:gd name="connsiteX7" fmla="*/ 2546153 w 3182691"/>
              <a:gd name="connsiteY7" fmla="*/ 18288 h 18288"/>
              <a:gd name="connsiteX8" fmla="*/ 1845961 w 3182691"/>
              <a:gd name="connsiteY8" fmla="*/ 18288 h 18288"/>
              <a:gd name="connsiteX9" fmla="*/ 1304903 w 3182691"/>
              <a:gd name="connsiteY9" fmla="*/ 18288 h 18288"/>
              <a:gd name="connsiteX10" fmla="*/ 604711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25870" y="33585"/>
                  <a:pt x="418138" y="17639"/>
                  <a:pt x="636538" y="0"/>
                </a:cubicBezTo>
                <a:cubicBezTo>
                  <a:pt x="866402" y="-9774"/>
                  <a:pt x="1016900" y="-17532"/>
                  <a:pt x="1273076" y="0"/>
                </a:cubicBezTo>
                <a:cubicBezTo>
                  <a:pt x="1519343" y="-34410"/>
                  <a:pt x="1705438" y="-53754"/>
                  <a:pt x="1909615" y="0"/>
                </a:cubicBezTo>
                <a:cubicBezTo>
                  <a:pt x="2120433" y="2855"/>
                  <a:pt x="2209200" y="-17463"/>
                  <a:pt x="2482499" y="0"/>
                </a:cubicBezTo>
                <a:cubicBezTo>
                  <a:pt x="2733571" y="54170"/>
                  <a:pt x="2997997" y="-48885"/>
                  <a:pt x="3182691" y="0"/>
                </a:cubicBezTo>
                <a:cubicBezTo>
                  <a:pt x="3182657" y="4844"/>
                  <a:pt x="3182281" y="11009"/>
                  <a:pt x="3182691" y="18288"/>
                </a:cubicBezTo>
                <a:cubicBezTo>
                  <a:pt x="2941063" y="3169"/>
                  <a:pt x="2872422" y="16194"/>
                  <a:pt x="2609807" y="18288"/>
                </a:cubicBezTo>
                <a:cubicBezTo>
                  <a:pt x="2341801" y="10032"/>
                  <a:pt x="2328606" y="28832"/>
                  <a:pt x="2068749" y="18288"/>
                </a:cubicBezTo>
                <a:cubicBezTo>
                  <a:pt x="1813820" y="1121"/>
                  <a:pt x="1714804" y="37605"/>
                  <a:pt x="1432211" y="18288"/>
                </a:cubicBezTo>
                <a:cubicBezTo>
                  <a:pt x="1164810" y="-27006"/>
                  <a:pt x="993140" y="27575"/>
                  <a:pt x="859327" y="18288"/>
                </a:cubicBezTo>
                <a:cubicBezTo>
                  <a:pt x="750703" y="-24974"/>
                  <a:pt x="236193" y="38731"/>
                  <a:pt x="0" y="18288"/>
                </a:cubicBezTo>
                <a:cubicBezTo>
                  <a:pt x="-649" y="11698"/>
                  <a:pt x="663" y="5413"/>
                  <a:pt x="0" y="0"/>
                </a:cubicBezTo>
                <a:close/>
              </a:path>
              <a:path w="3182691" h="18288" stroke="0" extrusionOk="0">
                <a:moveTo>
                  <a:pt x="0" y="0"/>
                </a:moveTo>
                <a:cubicBezTo>
                  <a:pt x="243084" y="-23531"/>
                  <a:pt x="399010" y="-30989"/>
                  <a:pt x="572884" y="0"/>
                </a:cubicBezTo>
                <a:cubicBezTo>
                  <a:pt x="745196" y="46048"/>
                  <a:pt x="956262" y="22379"/>
                  <a:pt x="1113942" y="0"/>
                </a:cubicBezTo>
                <a:cubicBezTo>
                  <a:pt x="1345494" y="6575"/>
                  <a:pt x="1537971" y="57434"/>
                  <a:pt x="1686826" y="0"/>
                </a:cubicBezTo>
                <a:cubicBezTo>
                  <a:pt x="1847487" y="-5870"/>
                  <a:pt x="2194651" y="-1232"/>
                  <a:pt x="2323364" y="0"/>
                </a:cubicBezTo>
                <a:cubicBezTo>
                  <a:pt x="2488731" y="36406"/>
                  <a:pt x="2902092" y="-40336"/>
                  <a:pt x="3182691" y="0"/>
                </a:cubicBezTo>
                <a:cubicBezTo>
                  <a:pt x="3182166" y="5049"/>
                  <a:pt x="3182884" y="12044"/>
                  <a:pt x="3182691" y="18288"/>
                </a:cubicBezTo>
                <a:cubicBezTo>
                  <a:pt x="3012562" y="-37820"/>
                  <a:pt x="2765408" y="35618"/>
                  <a:pt x="2546153" y="18288"/>
                </a:cubicBezTo>
                <a:cubicBezTo>
                  <a:pt x="2331952" y="13878"/>
                  <a:pt x="2142129" y="19805"/>
                  <a:pt x="1845961" y="18288"/>
                </a:cubicBezTo>
                <a:cubicBezTo>
                  <a:pt x="1537526" y="31994"/>
                  <a:pt x="1468653" y="-6175"/>
                  <a:pt x="1304903" y="18288"/>
                </a:cubicBezTo>
                <a:cubicBezTo>
                  <a:pt x="1191987" y="26138"/>
                  <a:pt x="927061" y="14626"/>
                  <a:pt x="604711" y="18288"/>
                </a:cubicBezTo>
                <a:cubicBezTo>
                  <a:pt x="273947" y="45577"/>
                  <a:pt x="111622" y="-24554"/>
                  <a:pt x="0" y="18288"/>
                </a:cubicBezTo>
                <a:cubicBezTo>
                  <a:pt x="-39" y="12511"/>
                  <a:pt x="-381" y="8039"/>
                  <a:pt x="0" y="0"/>
                </a:cubicBezTo>
                <a:close/>
              </a:path>
              <a:path w="3182691" h="18288" fill="none" stroke="0" extrusionOk="0">
                <a:moveTo>
                  <a:pt x="0" y="0"/>
                </a:moveTo>
                <a:cubicBezTo>
                  <a:pt x="245832" y="29445"/>
                  <a:pt x="388924" y="-28919"/>
                  <a:pt x="636538" y="0"/>
                </a:cubicBezTo>
                <a:cubicBezTo>
                  <a:pt x="838014" y="3247"/>
                  <a:pt x="1005059" y="8075"/>
                  <a:pt x="1273076" y="0"/>
                </a:cubicBezTo>
                <a:cubicBezTo>
                  <a:pt x="1555121" y="-15110"/>
                  <a:pt x="1674116" y="-4878"/>
                  <a:pt x="1909615" y="0"/>
                </a:cubicBezTo>
                <a:cubicBezTo>
                  <a:pt x="2127874" y="21642"/>
                  <a:pt x="2229467" y="-10228"/>
                  <a:pt x="2482499" y="0"/>
                </a:cubicBezTo>
                <a:cubicBezTo>
                  <a:pt x="2772379" y="28915"/>
                  <a:pt x="3003217" y="-43687"/>
                  <a:pt x="3182691" y="0"/>
                </a:cubicBezTo>
                <a:cubicBezTo>
                  <a:pt x="3183005" y="4158"/>
                  <a:pt x="3181712" y="12539"/>
                  <a:pt x="3182691" y="18288"/>
                </a:cubicBezTo>
                <a:cubicBezTo>
                  <a:pt x="2948637" y="17089"/>
                  <a:pt x="2873728" y="22327"/>
                  <a:pt x="2609807" y="18288"/>
                </a:cubicBezTo>
                <a:cubicBezTo>
                  <a:pt x="2342839" y="11870"/>
                  <a:pt x="2331621" y="30535"/>
                  <a:pt x="2068749" y="18288"/>
                </a:cubicBezTo>
                <a:cubicBezTo>
                  <a:pt x="1813814" y="-7352"/>
                  <a:pt x="1700576" y="36739"/>
                  <a:pt x="1432211" y="18288"/>
                </a:cubicBezTo>
                <a:cubicBezTo>
                  <a:pt x="1148444" y="-27053"/>
                  <a:pt x="987622" y="2403"/>
                  <a:pt x="859327" y="18288"/>
                </a:cubicBezTo>
                <a:cubicBezTo>
                  <a:pt x="743387" y="37422"/>
                  <a:pt x="194182" y="18789"/>
                  <a:pt x="0" y="18288"/>
                </a:cubicBezTo>
                <a:cubicBezTo>
                  <a:pt x="20" y="11469"/>
                  <a:pt x="-29" y="515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3" name="Content Placeholder 2">
            <a:extLst>
              <a:ext uri="{FF2B5EF4-FFF2-40B4-BE49-F238E27FC236}">
                <a16:creationId xmlns:a16="http://schemas.microsoft.com/office/drawing/2014/main" id="{A9074484-60C1-4A52-A18B-C283DE1065CC}"/>
              </a:ext>
            </a:extLst>
          </p:cNvPr>
          <p:cNvSpPr>
            <a:spLocks/>
          </p:cNvSpPr>
          <p:nvPr/>
        </p:nvSpPr>
        <p:spPr bwMode="auto">
          <a:xfrm>
            <a:off x="160415" y="2607673"/>
            <a:ext cx="5789801" cy="38039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400050" indent="-285750" eaLnBrk="1" hangingPunct="1">
              <a:lnSpc>
                <a:spcPct val="90000"/>
              </a:lnSpc>
              <a:spcAft>
                <a:spcPts val="600"/>
              </a:spcAft>
              <a:buSzPct val="80000"/>
            </a:pPr>
            <a:r>
              <a:rPr lang="en-US" altLang="en-US" sz="1600" b="1" dirty="0">
                <a:latin typeface="+mn-lt"/>
                <a:cs typeface="+mn-cs"/>
              </a:rPr>
              <a:t>Make </a:t>
            </a:r>
            <a:r>
              <a:rPr lang="en-US" altLang="en-US" sz="1600" b="1" u="sng" dirty="0">
                <a:latin typeface="+mn-lt"/>
                <a:cs typeface="+mn-cs"/>
              </a:rPr>
              <a:t>them</a:t>
            </a:r>
            <a:r>
              <a:rPr lang="en-US" altLang="en-US" sz="1600" b="1" dirty="0">
                <a:latin typeface="+mn-lt"/>
                <a:cs typeface="+mn-cs"/>
              </a:rPr>
              <a:t> </a:t>
            </a:r>
            <a:r>
              <a:rPr lang="en-US" altLang="en-US" sz="1600" b="1" i="1" dirty="0">
                <a:latin typeface="+mn-lt"/>
                <a:cs typeface="+mn-cs"/>
              </a:rPr>
              <a:t>Proud</a:t>
            </a:r>
            <a:r>
              <a:rPr lang="en-US" altLang="en-US" sz="1600" b="1" dirty="0">
                <a:latin typeface="+mn-lt"/>
                <a:cs typeface="+mn-cs"/>
              </a:rPr>
              <a:t> to be a Member.</a:t>
            </a:r>
          </a:p>
          <a:p>
            <a:pPr marL="400050" indent="-285750" eaLnBrk="1" hangingPunct="1">
              <a:lnSpc>
                <a:spcPct val="90000"/>
              </a:lnSpc>
              <a:spcAft>
                <a:spcPts val="600"/>
              </a:spcAft>
              <a:buSzPct val="80000"/>
            </a:pPr>
            <a:endParaRPr lang="en-US" altLang="en-US" sz="1600" b="1" dirty="0">
              <a:latin typeface="+mn-lt"/>
              <a:cs typeface="+mn-cs"/>
            </a:endParaRPr>
          </a:p>
          <a:p>
            <a:pPr marL="400050" indent="-285750" eaLnBrk="1" hangingPunct="1">
              <a:lnSpc>
                <a:spcPct val="90000"/>
              </a:lnSpc>
              <a:spcAft>
                <a:spcPts val="600"/>
              </a:spcAft>
              <a:buSzPct val="80000"/>
            </a:pPr>
            <a:r>
              <a:rPr lang="en-US" altLang="en-US" sz="1600" b="1" dirty="0">
                <a:latin typeface="+mn-lt"/>
                <a:cs typeface="+mn-cs"/>
              </a:rPr>
              <a:t>Make it </a:t>
            </a:r>
            <a:r>
              <a:rPr lang="en-US" altLang="en-US" sz="1600" b="1" i="1" dirty="0">
                <a:latin typeface="+mn-lt"/>
                <a:cs typeface="+mn-cs"/>
              </a:rPr>
              <a:t>Easy</a:t>
            </a:r>
            <a:r>
              <a:rPr lang="en-US" altLang="en-US" sz="1600" b="1" dirty="0">
                <a:latin typeface="+mn-lt"/>
                <a:cs typeface="+mn-cs"/>
              </a:rPr>
              <a:t> for </a:t>
            </a:r>
            <a:r>
              <a:rPr lang="en-US" altLang="en-US" sz="1600" b="1" u="sng" dirty="0">
                <a:latin typeface="+mn-lt"/>
                <a:cs typeface="+mn-cs"/>
              </a:rPr>
              <a:t>them</a:t>
            </a:r>
            <a:r>
              <a:rPr lang="en-US" altLang="en-US" sz="1600" b="1" dirty="0">
                <a:latin typeface="+mn-lt"/>
                <a:cs typeface="+mn-cs"/>
              </a:rPr>
              <a:t> to understand.</a:t>
            </a:r>
          </a:p>
          <a:p>
            <a:pPr marL="400050" indent="-285750" eaLnBrk="1" hangingPunct="1">
              <a:lnSpc>
                <a:spcPct val="90000"/>
              </a:lnSpc>
              <a:spcAft>
                <a:spcPts val="600"/>
              </a:spcAft>
              <a:buSzPct val="80000"/>
            </a:pPr>
            <a:endParaRPr lang="en-US" altLang="en-US" sz="1600" b="1" dirty="0">
              <a:latin typeface="+mn-lt"/>
              <a:cs typeface="+mn-cs"/>
            </a:endParaRPr>
          </a:p>
          <a:p>
            <a:pPr marL="400050" indent="-285750" eaLnBrk="1" hangingPunct="1">
              <a:lnSpc>
                <a:spcPct val="90000"/>
              </a:lnSpc>
              <a:spcAft>
                <a:spcPts val="600"/>
              </a:spcAft>
              <a:buSzPct val="80000"/>
            </a:pPr>
            <a:r>
              <a:rPr lang="en-US" altLang="en-US" sz="1600" b="1" dirty="0">
                <a:latin typeface="+mn-lt"/>
                <a:cs typeface="+mn-cs"/>
              </a:rPr>
              <a:t>Make it </a:t>
            </a:r>
            <a:r>
              <a:rPr lang="en-US" altLang="en-US" sz="1600" b="1" i="1" dirty="0">
                <a:latin typeface="+mn-lt"/>
                <a:cs typeface="+mn-cs"/>
              </a:rPr>
              <a:t>Convenient</a:t>
            </a:r>
            <a:r>
              <a:rPr lang="en-US" altLang="en-US" sz="1600" b="1" dirty="0">
                <a:latin typeface="+mn-lt"/>
                <a:cs typeface="+mn-cs"/>
              </a:rPr>
              <a:t> for </a:t>
            </a:r>
            <a:r>
              <a:rPr lang="en-US" altLang="en-US" sz="1600" b="1" u="sng" dirty="0">
                <a:latin typeface="+mn-lt"/>
                <a:cs typeface="+mn-cs"/>
              </a:rPr>
              <a:t>them</a:t>
            </a:r>
            <a:r>
              <a:rPr lang="en-US" altLang="en-US" sz="1600" b="1" dirty="0">
                <a:latin typeface="+mn-lt"/>
                <a:cs typeface="+mn-cs"/>
              </a:rPr>
              <a:t> to pay. </a:t>
            </a:r>
          </a:p>
          <a:p>
            <a:pPr marL="400050" indent="-285750" eaLnBrk="1" hangingPunct="1">
              <a:lnSpc>
                <a:spcPct val="90000"/>
              </a:lnSpc>
              <a:spcAft>
                <a:spcPts val="600"/>
              </a:spcAft>
              <a:buSzPct val="80000"/>
            </a:pPr>
            <a:endParaRPr lang="en-US" altLang="en-US" sz="1600" b="1" dirty="0">
              <a:latin typeface="+mn-lt"/>
              <a:cs typeface="+mn-cs"/>
            </a:endParaRPr>
          </a:p>
          <a:p>
            <a:pPr marL="400050" indent="-285750" eaLnBrk="1" hangingPunct="1">
              <a:lnSpc>
                <a:spcPct val="90000"/>
              </a:lnSpc>
              <a:spcAft>
                <a:spcPts val="600"/>
              </a:spcAft>
              <a:buSzPct val="80000"/>
            </a:pPr>
            <a:r>
              <a:rPr lang="en-US" altLang="en-US" sz="1600" b="1" dirty="0">
                <a:latin typeface="+mn-lt"/>
                <a:cs typeface="+mn-cs"/>
              </a:rPr>
              <a:t>Make it </a:t>
            </a:r>
            <a:r>
              <a:rPr lang="en-US" altLang="en-US" sz="1600" b="1" i="1" dirty="0">
                <a:latin typeface="+mn-lt"/>
                <a:cs typeface="+mn-cs"/>
              </a:rPr>
              <a:t>Easy</a:t>
            </a:r>
            <a:r>
              <a:rPr lang="en-US" altLang="en-US" sz="1600" b="1" dirty="0">
                <a:latin typeface="+mn-lt"/>
                <a:cs typeface="+mn-cs"/>
              </a:rPr>
              <a:t> for </a:t>
            </a:r>
            <a:r>
              <a:rPr lang="en-US" altLang="en-US" sz="1600" b="1" u="sng" dirty="0">
                <a:latin typeface="+mn-lt"/>
                <a:cs typeface="+mn-cs"/>
              </a:rPr>
              <a:t>them</a:t>
            </a:r>
            <a:r>
              <a:rPr lang="en-US" altLang="en-US" sz="1600" b="1" dirty="0">
                <a:latin typeface="+mn-lt"/>
                <a:cs typeface="+mn-cs"/>
              </a:rPr>
              <a:t> to donate online.</a:t>
            </a:r>
          </a:p>
          <a:p>
            <a:pPr marL="400050" indent="-285750" eaLnBrk="1" hangingPunct="1">
              <a:lnSpc>
                <a:spcPct val="90000"/>
              </a:lnSpc>
              <a:spcAft>
                <a:spcPts val="600"/>
              </a:spcAft>
              <a:buSzPct val="80000"/>
            </a:pPr>
            <a:endParaRPr lang="en-US" altLang="en-US" sz="1600" b="1" dirty="0">
              <a:latin typeface="+mn-lt"/>
              <a:cs typeface="+mn-cs"/>
            </a:endParaRPr>
          </a:p>
          <a:p>
            <a:pPr marL="400050" indent="-285750" eaLnBrk="1" hangingPunct="1">
              <a:lnSpc>
                <a:spcPct val="90000"/>
              </a:lnSpc>
              <a:spcAft>
                <a:spcPts val="600"/>
              </a:spcAft>
              <a:buSzPct val="80000"/>
            </a:pPr>
            <a:r>
              <a:rPr lang="en-US" altLang="en-US" sz="1600" b="1" dirty="0">
                <a:latin typeface="+mn-lt"/>
                <a:cs typeface="+mn-cs"/>
              </a:rPr>
              <a:t>Allow </a:t>
            </a:r>
            <a:r>
              <a:rPr lang="en-US" altLang="en-US" sz="1600" b="1" u="sng" dirty="0">
                <a:latin typeface="+mn-lt"/>
                <a:cs typeface="+mn-cs"/>
              </a:rPr>
              <a:t>them</a:t>
            </a:r>
            <a:r>
              <a:rPr lang="en-US" altLang="en-US" sz="1600" b="1" dirty="0">
                <a:latin typeface="+mn-lt"/>
                <a:cs typeface="+mn-cs"/>
              </a:rPr>
              <a:t> to be </a:t>
            </a:r>
            <a:r>
              <a:rPr lang="en-US" altLang="en-US" sz="1600" b="1" i="1" dirty="0">
                <a:latin typeface="+mn-lt"/>
                <a:cs typeface="+mn-cs"/>
              </a:rPr>
              <a:t>Active</a:t>
            </a:r>
            <a:r>
              <a:rPr lang="en-US" altLang="en-US" sz="1600" b="1" dirty="0">
                <a:latin typeface="+mn-lt"/>
                <a:cs typeface="+mn-cs"/>
              </a:rPr>
              <a:t> from anywhere.</a:t>
            </a:r>
          </a:p>
        </p:txBody>
      </p:sp>
      <p:pic>
        <p:nvPicPr>
          <p:cNvPr id="25605" name="Picture 7" descr="C:\Users\Gathen\AppData\Local\Microsoft\Windows\Temporary Internet Files\Content.IE5\6E32H5MZ\MC900440384[1].png">
            <a:extLst>
              <a:ext uri="{FF2B5EF4-FFF2-40B4-BE49-F238E27FC236}">
                <a16:creationId xmlns:a16="http://schemas.microsoft.com/office/drawing/2014/main" id="{538BA722-1E18-471E-9FB4-1A26A18215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75" r="3572" b="-1"/>
          <a:stretch/>
        </p:blipFill>
        <p:spPr bwMode="auto">
          <a:xfrm>
            <a:off x="5898276" y="329183"/>
            <a:ext cx="2676510" cy="305008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5" descr="C:\Users\Gathen\AppData\Local\Microsoft\Windows\Temporary Internet Files\Content.IE5\JUZHE02C\MC900440391[1].png">
            <a:extLst>
              <a:ext uri="{FF2B5EF4-FFF2-40B4-BE49-F238E27FC236}">
                <a16:creationId xmlns:a16="http://schemas.microsoft.com/office/drawing/2014/main" id="{F3F556FA-EE51-416F-96F8-112F7BB1B0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38" r="8146" b="-2"/>
          <a:stretch/>
        </p:blipFill>
        <p:spPr bwMode="auto">
          <a:xfrm>
            <a:off x="6299179" y="3581401"/>
            <a:ext cx="2493573" cy="3200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3DEF3C-AD39-4D6D-887A-8C4986751C60}"/>
              </a:ext>
            </a:extLst>
          </p:cNvPr>
          <p:cNvSpPr txBox="1"/>
          <p:nvPr/>
        </p:nvSpPr>
        <p:spPr>
          <a:xfrm>
            <a:off x="0" y="457200"/>
            <a:ext cx="9144000" cy="6001643"/>
          </a:xfrm>
          <a:prstGeom prst="rect">
            <a:avLst/>
          </a:prstGeom>
          <a:noFill/>
        </p:spPr>
        <p:txBody>
          <a:bodyPr wrap="square" rtlCol="0">
            <a:spAutoFit/>
          </a:bodyPr>
          <a:lstStyle/>
          <a:p>
            <a:pPr marL="285750" indent="-285750">
              <a:buFont typeface="Arial" panose="020B0604020202020204" pitchFamily="34" charset="0"/>
              <a:buChar char="•"/>
            </a:pPr>
            <a:r>
              <a:rPr lang="en-US" sz="1600" dirty="0"/>
              <a:t>Many of us understand the responsibility of caring for aging family members or helping friends who are struggling financially or in poor physical health. As charity begins at home, please give a consideration to delinquent Members who maybe facing hardships. Remember, “</a:t>
            </a:r>
            <a:r>
              <a:rPr lang="en-US" sz="1600" i="1" dirty="0"/>
              <a:t>Living or dead, Elks are never forgotten never forsaken.”</a:t>
            </a:r>
          </a:p>
          <a:p>
            <a:pPr marL="285750" indent="-285750">
              <a:buFont typeface="Arial" panose="020B0604020202020204" pitchFamily="34" charset="0"/>
              <a:buChar char="•"/>
            </a:pPr>
            <a:endParaRPr lang="en-US" sz="1600" i="1" dirty="0"/>
          </a:p>
          <a:p>
            <a:pPr marL="285750" indent="-285750">
              <a:buFont typeface="Arial" panose="020B0604020202020204" pitchFamily="34" charset="0"/>
              <a:buChar char="•"/>
            </a:pPr>
            <a:r>
              <a:rPr lang="en-US" sz="1600" dirty="0"/>
              <a:t>Let’s stand by those words and carefully review your Lapsation rolls, especially emphasizing those Members with many years serving our Order. Likely some have been loyal dues-paying Members for decades. Discuss the loss of these at-risk Members with your Lodge’s Stand Relief Committee.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Per Statute Section 13.010: </a:t>
            </a:r>
            <a:r>
              <a:rPr lang="en-US" sz="1600" i="1" dirty="0"/>
              <a:t>“The Exalted Ruler, Esteemed Leading Knight, Esteemed Loyal Knight and Esteemed Lecturing Knight, Secretary and Treasurer shall Constitute the Standing Relief Committee of the Lodge, Which Shall Examine the merits of all cases suggesting the necessity of aid or relief.”</a:t>
            </a:r>
          </a:p>
          <a:p>
            <a:pPr marL="285750" indent="-285750">
              <a:buFont typeface="Arial" panose="020B0604020202020204" pitchFamily="34" charset="0"/>
              <a:buChar char="•"/>
            </a:pPr>
            <a:endParaRPr lang="en-US" sz="1600" i="1" dirty="0"/>
          </a:p>
          <a:p>
            <a:pPr marL="285750" indent="-285750">
              <a:buFont typeface="Arial" panose="020B0604020202020204" pitchFamily="34" charset="0"/>
              <a:buChar char="•"/>
            </a:pPr>
            <a:r>
              <a:rPr lang="en-US" sz="1600" dirty="0"/>
              <a:t>Upon committee recommendations, your lodge may legally vote on assisting with their dues. Any Member present at a Lodge meeting may make the motion.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Please make sure your lodge Standing Relief Committee performs this important responsibility. Only then are we acting with Charity, Justice, Brotherly Love and Fidelity.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Also do not forget your Military, those who are deployed and cannot pay their dues, don’t let them fall by the wayside and dropped for non-payment. They are just as important as those lifelong members.</a:t>
            </a:r>
          </a:p>
        </p:txBody>
      </p:sp>
    </p:spTree>
    <p:extLst>
      <p:ext uri="{BB962C8B-B14F-4D97-AF65-F5344CB8AC3E}">
        <p14:creationId xmlns:p14="http://schemas.microsoft.com/office/powerpoint/2010/main" val="1933585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E0190E8E-052F-48B1-A143-C2165352EF90}"/>
              </a:ext>
            </a:extLst>
          </p:cNvPr>
          <p:cNvSpPr>
            <a:spLocks/>
          </p:cNvSpPr>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400" b="1" i="1">
                <a:solidFill>
                  <a:srgbClr val="0000FF"/>
                </a:solidFill>
              </a:rPr>
              <a:t>Share the Pride of Elkdom</a:t>
            </a:r>
            <a:r>
              <a:rPr lang="en-US" altLang="en-US" sz="4400">
                <a:solidFill>
                  <a:srgbClr val="0000FF"/>
                </a:solidFill>
              </a:rPr>
              <a:t>!</a:t>
            </a:r>
          </a:p>
        </p:txBody>
      </p:sp>
      <p:sp>
        <p:nvSpPr>
          <p:cNvPr id="31747" name="Content Placeholder 2">
            <a:extLst>
              <a:ext uri="{FF2B5EF4-FFF2-40B4-BE49-F238E27FC236}">
                <a16:creationId xmlns:a16="http://schemas.microsoft.com/office/drawing/2014/main" id="{57B78C93-DCA7-42F7-B025-ECA9A9B5E2E7}"/>
              </a:ext>
            </a:extLst>
          </p:cNvPr>
          <p:cNvSpPr>
            <a:spLocks/>
          </p:cNvSpPr>
          <p:nvPr/>
        </p:nvSpPr>
        <p:spPr bwMode="auto">
          <a:xfrm>
            <a:off x="457200" y="914400"/>
            <a:ext cx="43434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FontTx/>
              <a:buNone/>
            </a:pPr>
            <a:r>
              <a:rPr lang="en-US" altLang="en-US" dirty="0"/>
              <a:t>Pictures Speak 1,000 Words</a:t>
            </a:r>
          </a:p>
          <a:p>
            <a:pPr eaLnBrk="1" hangingPunct="1"/>
            <a:r>
              <a:rPr lang="en-US" altLang="en-US" sz="1600" dirty="0"/>
              <a:t>When you complete a community or committee project, it’s essential for our members to see their impact with photos. Replace the typical long-winded article with photos and add captions.</a:t>
            </a:r>
          </a:p>
          <a:p>
            <a:pPr eaLnBrk="1" hangingPunct="1"/>
            <a:endParaRPr lang="en-US" altLang="en-US" sz="1600" dirty="0"/>
          </a:p>
          <a:p>
            <a:pPr eaLnBrk="1" hangingPunct="1"/>
            <a:r>
              <a:rPr lang="en-US" altLang="en-US" sz="1600" dirty="0"/>
              <a:t>Elks are able to help the community with ENF and TN State Grants.</a:t>
            </a:r>
            <a:endParaRPr lang="en-US" sz="1600" dirty="0"/>
          </a:p>
          <a:p>
            <a:pPr eaLnBrk="1" hangingPunct="1"/>
            <a:endParaRPr lang="en-US" altLang="en-US" sz="1600" dirty="0"/>
          </a:p>
          <a:p>
            <a:pPr eaLnBrk="1" hangingPunct="1"/>
            <a:r>
              <a:rPr lang="en-US" altLang="en-US" sz="2000" dirty="0">
                <a:latin typeface="+mn-lt"/>
                <a:cs typeface="+mn-cs"/>
              </a:rPr>
              <a:t>Use your local radio station. PSA’s (Public Service Announcements) for events. Go on local talk shows to talk about scholarship programs, veterans' breakfasts, and other outreach activities.</a:t>
            </a:r>
          </a:p>
          <a:p>
            <a:pPr eaLnBrk="1" hangingPunct="1"/>
            <a:endParaRPr lang="en-US" altLang="en-US" sz="2000" dirty="0"/>
          </a:p>
          <a:p>
            <a:pPr marL="0" indent="0" eaLnBrk="1" hangingPunct="1">
              <a:buNone/>
            </a:pPr>
            <a:r>
              <a:rPr lang="en-US" altLang="en-US" sz="2000" dirty="0"/>
              <a:t> </a:t>
            </a:r>
          </a:p>
          <a:p>
            <a:pPr eaLnBrk="1" hangingPunct="1"/>
            <a:endParaRPr lang="en-US" altLang="en-US" dirty="0"/>
          </a:p>
        </p:txBody>
      </p:sp>
      <p:pic>
        <p:nvPicPr>
          <p:cNvPr id="3" name="Picture 2">
            <a:extLst>
              <a:ext uri="{FF2B5EF4-FFF2-40B4-BE49-F238E27FC236}">
                <a16:creationId xmlns:a16="http://schemas.microsoft.com/office/drawing/2014/main" id="{378FEA68-C84B-E161-85A5-8EB212E3337C}"/>
              </a:ext>
            </a:extLst>
          </p:cNvPr>
          <p:cNvPicPr>
            <a:picLocks noChangeAspect="1"/>
          </p:cNvPicPr>
          <p:nvPr/>
        </p:nvPicPr>
        <p:blipFill rotWithShape="1">
          <a:blip r:embed="rId2"/>
          <a:srcRect b="8451"/>
          <a:stretch/>
        </p:blipFill>
        <p:spPr>
          <a:xfrm>
            <a:off x="4953000" y="1560512"/>
            <a:ext cx="4038600" cy="369728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a:extLst>
              <a:ext uri="{FF2B5EF4-FFF2-40B4-BE49-F238E27FC236}">
                <a16:creationId xmlns:a16="http://schemas.microsoft.com/office/drawing/2014/main" id="{2DA68CE3-7AB7-4D94-9267-BF9427EFFF3D}"/>
              </a:ext>
            </a:extLst>
          </p:cNvPr>
          <p:cNvSpPr txBox="1">
            <a:spLocks noChangeArrowheads="1"/>
          </p:cNvSpPr>
          <p:nvPr/>
        </p:nvSpPr>
        <p:spPr bwMode="auto">
          <a:xfrm>
            <a:off x="457200" y="24245"/>
            <a:ext cx="8686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dirty="0">
                <a:solidFill>
                  <a:srgbClr val="0000FF"/>
                </a:solidFill>
              </a:rPr>
              <a:t>Dropping of members for non-payment!!!!!</a:t>
            </a:r>
          </a:p>
        </p:txBody>
      </p:sp>
      <p:sp>
        <p:nvSpPr>
          <p:cNvPr id="34819" name="Text Box 5">
            <a:extLst>
              <a:ext uri="{FF2B5EF4-FFF2-40B4-BE49-F238E27FC236}">
                <a16:creationId xmlns:a16="http://schemas.microsoft.com/office/drawing/2014/main" id="{47C6C67D-8B91-40B4-87CD-8159ABDACD3F}"/>
              </a:ext>
            </a:extLst>
          </p:cNvPr>
          <p:cNvSpPr txBox="1">
            <a:spLocks noChangeArrowheads="1"/>
          </p:cNvSpPr>
          <p:nvPr/>
        </p:nvSpPr>
        <p:spPr bwMode="auto">
          <a:xfrm>
            <a:off x="228600" y="685800"/>
            <a:ext cx="8763000" cy="6032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cs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cs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cs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0000FF"/>
                </a:solidFill>
              </a:rPr>
              <a:t>Written notice is required before a Member can be dropped for nonpayment of dues.</a:t>
            </a:r>
          </a:p>
          <a:p>
            <a:pPr eaLnBrk="1" hangingPunct="1">
              <a:spcBef>
                <a:spcPct val="0"/>
              </a:spcBef>
              <a:buFontTx/>
              <a:buNone/>
            </a:pPr>
            <a:endParaRPr lang="en-US" altLang="en-US" sz="800" b="1" dirty="0">
              <a:solidFill>
                <a:srgbClr val="0000FF"/>
              </a:solidFill>
            </a:endParaRPr>
          </a:p>
          <a:p>
            <a:pPr eaLnBrk="1" hangingPunct="1">
              <a:spcBef>
                <a:spcPct val="0"/>
              </a:spcBef>
              <a:buFontTx/>
              <a:buNone/>
            </a:pPr>
            <a:r>
              <a:rPr lang="en-US" sz="1050" dirty="0"/>
              <a:t> </a:t>
            </a:r>
            <a:r>
              <a:rPr lang="en-US" sz="1800" dirty="0">
                <a:solidFill>
                  <a:srgbClr val="0033CC"/>
                </a:solidFill>
              </a:rPr>
              <a:t>Section 14.160. A Member delinquent and owing at least five month’s dues to the Lodge shall be dropped from the rolls any time during the month of March each year without the vote of the Lodge thereon. The effective date for dropping the Member shall be not later than March 31, provided the delinquent dues are not paid. </a:t>
            </a:r>
          </a:p>
          <a:p>
            <a:pPr eaLnBrk="1" hangingPunct="1">
              <a:spcBef>
                <a:spcPct val="0"/>
              </a:spcBef>
              <a:buFontTx/>
              <a:buNone/>
            </a:pPr>
            <a:r>
              <a:rPr lang="en-US" sz="1800" dirty="0">
                <a:solidFill>
                  <a:srgbClr val="0033CC"/>
                </a:solidFill>
              </a:rPr>
              <a:t>The procedure to drop a delinquent Member shall be as follows: </a:t>
            </a:r>
          </a:p>
          <a:p>
            <a:pPr eaLnBrk="1" hangingPunct="1">
              <a:spcBef>
                <a:spcPct val="0"/>
              </a:spcBef>
              <a:buFontTx/>
              <a:buAutoNum type="alphaLcParenBoth"/>
            </a:pPr>
            <a:r>
              <a:rPr lang="en-US" sz="1800" dirty="0">
                <a:solidFill>
                  <a:srgbClr val="0033CC"/>
                </a:solidFill>
              </a:rPr>
              <a:t>Any time during the month of February each year, the Secretary shall give notice as provided in Section 1.115 informing the Member that such Member may be dropped if dues are not paid within 30 days of mailing the notice. </a:t>
            </a:r>
          </a:p>
          <a:p>
            <a:pPr eaLnBrk="1" hangingPunct="1">
              <a:spcBef>
                <a:spcPct val="0"/>
              </a:spcBef>
              <a:buFontTx/>
              <a:buAutoNum type="alphaLcParenBoth"/>
            </a:pPr>
            <a:r>
              <a:rPr lang="en-US" sz="1800" dirty="0">
                <a:solidFill>
                  <a:srgbClr val="0033CC"/>
                </a:solidFill>
              </a:rPr>
              <a:t> At the time the Secretary gives notice to the Member, the Secretary shall post a list of all Members given notice on the Lodge Bulletin Board and report the posting of the list at the next Lodge Meeting. </a:t>
            </a:r>
          </a:p>
          <a:p>
            <a:pPr eaLnBrk="1" hangingPunct="1">
              <a:spcBef>
                <a:spcPct val="0"/>
              </a:spcBef>
              <a:buFontTx/>
              <a:buAutoNum type="alphaLcParenBoth"/>
            </a:pPr>
            <a:r>
              <a:rPr lang="en-US" sz="1800" dirty="0">
                <a:solidFill>
                  <a:srgbClr val="0033CC"/>
                </a:solidFill>
              </a:rPr>
              <a:t>The notice shall confirm to the delinquent Member that during the period of delinquency the Member is not entitled to the privileges of membership and that in the event of being dropped for nonpayment of dues, the Member can be reinstated only in the manner provided by the Laws of the Order. </a:t>
            </a:r>
          </a:p>
          <a:p>
            <a:pPr eaLnBrk="1" hangingPunct="1">
              <a:spcBef>
                <a:spcPct val="0"/>
              </a:spcBef>
              <a:buFontTx/>
              <a:buAutoNum type="alphaLcParenBoth"/>
            </a:pPr>
            <a:r>
              <a:rPr lang="en-US" sz="1800" dirty="0">
                <a:solidFill>
                  <a:srgbClr val="0033CC"/>
                </a:solidFill>
              </a:rPr>
              <a:t>At the first regular Lodge meeting after a delinquent Member is dropped, such action shall be recorded in the minutes of the meeting by attaching a list of the dropped Members thereto.</a:t>
            </a:r>
            <a:endParaRPr lang="en-US" altLang="en-US" sz="1800" dirty="0">
              <a:solidFill>
                <a:srgbClr val="0033CC"/>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4">
            <a:extLst>
              <a:ext uri="{FF2B5EF4-FFF2-40B4-BE49-F238E27FC236}">
                <a16:creationId xmlns:a16="http://schemas.microsoft.com/office/drawing/2014/main" id="{6461758A-C12E-449D-A135-ED25A30928D4}"/>
              </a:ext>
            </a:extLst>
          </p:cNvPr>
          <p:cNvSpPr txBox="1">
            <a:spLocks noChangeArrowheads="1"/>
          </p:cNvSpPr>
          <p:nvPr/>
        </p:nvSpPr>
        <p:spPr bwMode="auto">
          <a:xfrm>
            <a:off x="457200" y="152400"/>
            <a:ext cx="8229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b="1">
                <a:solidFill>
                  <a:srgbClr val="0000FF"/>
                </a:solidFill>
              </a:rPr>
              <a:t>OFFICIAL FINAL NOTICE</a:t>
            </a:r>
          </a:p>
        </p:txBody>
      </p:sp>
      <p:sp>
        <p:nvSpPr>
          <p:cNvPr id="35843" name="Text Box 5">
            <a:extLst>
              <a:ext uri="{FF2B5EF4-FFF2-40B4-BE49-F238E27FC236}">
                <a16:creationId xmlns:a16="http://schemas.microsoft.com/office/drawing/2014/main" id="{2A6866B3-B50E-444A-9E08-991084FA1A6A}"/>
              </a:ext>
            </a:extLst>
          </p:cNvPr>
          <p:cNvSpPr txBox="1">
            <a:spLocks noChangeArrowheads="1"/>
          </p:cNvSpPr>
          <p:nvPr/>
        </p:nvSpPr>
        <p:spPr bwMode="auto">
          <a:xfrm>
            <a:off x="381000" y="685800"/>
            <a:ext cx="8382000" cy="57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dirty="0">
                <a:solidFill>
                  <a:srgbClr val="0000FF"/>
                </a:solidFill>
              </a:rPr>
              <a:t>February 1, 2025</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Dear__________</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In accordance with Section 14.160, Statues of the Order, you are hereby notified that your dues are delinquent in the amount of $_____and unless these dues are paid in full by March 31, 2025, your name will be stricken from the membership roll for non-payment of dues.</a:t>
            </a:r>
          </a:p>
          <a:p>
            <a:pPr eaLnBrk="1" hangingPunct="1">
              <a:spcBef>
                <a:spcPct val="0"/>
              </a:spcBef>
              <a:buFontTx/>
              <a:buNone/>
            </a:pPr>
            <a:r>
              <a:rPr lang="en-US" altLang="en-US" sz="1800" dirty="0">
                <a:solidFill>
                  <a:srgbClr val="0000FF"/>
                </a:solidFill>
              </a:rPr>
              <a:t>Section 14.160 also requires us to notify that if you that you are suspended for non-payment of dues you can be reinstated only by a favorable vote of the Lodge and compliance with other requirements of Section 14.180, Statues of the Order. This can be done during April with no penalty, but thereafter the other provisions of this section must be complied with. </a:t>
            </a:r>
          </a:p>
          <a:p>
            <a:pPr eaLnBrk="1" hangingPunct="1">
              <a:spcBef>
                <a:spcPct val="0"/>
              </a:spcBef>
              <a:buFontTx/>
              <a:buNone/>
            </a:pPr>
            <a:r>
              <a:rPr lang="en-US" altLang="en-US" sz="1800" dirty="0">
                <a:solidFill>
                  <a:srgbClr val="0000FF"/>
                </a:solidFill>
              </a:rPr>
              <a:t>You are reminded that if you do not want to continue active membership, the laws of the Order provide legal means of obtaining an inactive non-paying status. This can be accomplished by payment of delinquent dues and your written request for an Absolute Dimit.  We hope that if your mind is made up to drop your membership, you will choose this honorable method of retirement.  It must be done, however, by the last Lodge meeting this year on March _____, 2025. </a:t>
            </a:r>
          </a:p>
          <a:p>
            <a:pPr eaLnBrk="1" hangingPunct="1">
              <a:spcBef>
                <a:spcPct val="0"/>
              </a:spcBef>
              <a:buFontTx/>
              <a:buNone/>
            </a:pPr>
            <a:endParaRPr lang="en-US" altLang="en-US" sz="800" dirty="0">
              <a:solidFill>
                <a:srgbClr val="0000FF"/>
              </a:solidFill>
            </a:endParaRPr>
          </a:p>
          <a:p>
            <a:pPr eaLnBrk="1" hangingPunct="1">
              <a:spcBef>
                <a:spcPct val="0"/>
              </a:spcBef>
              <a:buFontTx/>
              <a:buNone/>
            </a:pPr>
            <a:r>
              <a:rPr lang="en-US" altLang="en-US" sz="1800" dirty="0">
                <a:solidFill>
                  <a:srgbClr val="0000FF"/>
                </a:solidFill>
              </a:rPr>
              <a:t>Sincerely and Fraternally, </a:t>
            </a:r>
          </a:p>
          <a:p>
            <a:pPr eaLnBrk="1" hangingPunct="1">
              <a:spcBef>
                <a:spcPct val="0"/>
              </a:spcBef>
              <a:buFontTx/>
              <a:buNone/>
            </a:pPr>
            <a:r>
              <a:rPr lang="en-US" altLang="en-US" sz="1800" dirty="0">
                <a:solidFill>
                  <a:srgbClr val="0000FF"/>
                </a:solidFill>
              </a:rPr>
              <a:t>Secretary's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B48289BA-433D-4860-8E4D-E9AC722DC0DF}"/>
              </a:ext>
            </a:extLst>
          </p:cNvPr>
          <p:cNvSpPr>
            <a:spLocks noGrp="1"/>
          </p:cNvSpPr>
          <p:nvPr>
            <p:ph type="title" idx="4294967295"/>
          </p:nvPr>
        </p:nvSpPr>
        <p:spPr>
          <a:xfrm>
            <a:off x="457200" y="152400"/>
            <a:ext cx="8229600" cy="715963"/>
          </a:xfrm>
          <a:solidFill>
            <a:srgbClr val="FFFF00"/>
          </a:solidFill>
          <a:ln w="38100">
            <a:solidFill>
              <a:srgbClr val="7030A0"/>
            </a:solidFill>
            <a:miter lim="800000"/>
            <a:headEnd/>
            <a:tailEnd/>
          </a:ln>
        </p:spPr>
        <p:txBody>
          <a:bodyPr/>
          <a:lstStyle/>
          <a:p>
            <a:r>
              <a:rPr lang="en-US" altLang="en-US" sz="2400" b="1"/>
              <a:t>MEMBERSHIP CHECKLIST</a:t>
            </a:r>
            <a:r>
              <a:rPr lang="en-US" altLang="en-US" sz="2400"/>
              <a:t> </a:t>
            </a:r>
            <a:r>
              <a:rPr lang="en-US" altLang="en-US" sz="2400" i="1"/>
              <a:t> </a:t>
            </a:r>
            <a:br>
              <a:rPr lang="en-US" altLang="en-US" sz="2400"/>
            </a:br>
            <a:r>
              <a:rPr lang="en-US" altLang="en-US" sz="1800" i="1"/>
              <a:t>Please place a check in the box next to all items which you have completed</a:t>
            </a:r>
            <a:endParaRPr lang="en-US" altLang="en-US" sz="1800"/>
          </a:p>
        </p:txBody>
      </p:sp>
      <p:sp>
        <p:nvSpPr>
          <p:cNvPr id="36867" name="Content Placeholder 2">
            <a:extLst>
              <a:ext uri="{FF2B5EF4-FFF2-40B4-BE49-F238E27FC236}">
                <a16:creationId xmlns:a16="http://schemas.microsoft.com/office/drawing/2014/main" id="{C99202F7-D9A2-4DBE-8713-564DE4B60EBA}"/>
              </a:ext>
            </a:extLst>
          </p:cNvPr>
          <p:cNvSpPr>
            <a:spLocks noGrp="1" noChangeArrowheads="1"/>
          </p:cNvSpPr>
          <p:nvPr>
            <p:ph idx="4294967295"/>
          </p:nvPr>
        </p:nvSpPr>
        <p:spPr>
          <a:xfrm>
            <a:off x="266700" y="1066800"/>
            <a:ext cx="8610600" cy="5257800"/>
          </a:xfrm>
        </p:spPr>
        <p:txBody>
          <a:bodyPr/>
          <a:lstStyle/>
          <a:p>
            <a:pPr marL="457200" indent="-457200">
              <a:buFont typeface="Wingdings" panose="05000000000000000000" pitchFamily="2" charset="2"/>
              <a:buChar char="q"/>
            </a:pPr>
            <a:r>
              <a:rPr lang="en-US" altLang="en-US" sz="1400" dirty="0"/>
              <a:t>Did you get a copy of the Membership Manual from the Lodge Secretary?</a:t>
            </a:r>
          </a:p>
          <a:p>
            <a:pPr marL="457200" indent="-457200">
              <a:buFont typeface="Wingdings" panose="05000000000000000000" pitchFamily="2" charset="2"/>
              <a:buChar char="q"/>
            </a:pPr>
            <a:r>
              <a:rPr lang="en-US" altLang="en-US" sz="1400" dirty="0"/>
              <a:t>Did you print or order additional copies for your Membership Committee which is based on the size of your Membership (one extra Manual per every 100 Members for the committee)?</a:t>
            </a:r>
          </a:p>
          <a:p>
            <a:pPr marL="457200" indent="-457200">
              <a:buFont typeface="Wingdings" panose="05000000000000000000" pitchFamily="2" charset="2"/>
              <a:buChar char="q"/>
            </a:pPr>
            <a:r>
              <a:rPr lang="en-US" altLang="en-US" sz="1400" dirty="0"/>
              <a:t>Have you read it from cover to cover?</a:t>
            </a:r>
          </a:p>
          <a:p>
            <a:pPr marL="457200" indent="-457200">
              <a:buFont typeface="Wingdings" panose="05000000000000000000" pitchFamily="2" charset="2"/>
              <a:buChar char="q"/>
            </a:pPr>
            <a:r>
              <a:rPr lang="en-US" altLang="en-US" sz="1400" dirty="0"/>
              <a:t>Did you make any additional appointments to the Membership committee, so it is staffed at the “right size” to succeed? </a:t>
            </a:r>
          </a:p>
          <a:p>
            <a:pPr marL="457200" indent="-457200">
              <a:buFont typeface="Wingdings" panose="05000000000000000000" pitchFamily="2" charset="2"/>
              <a:buChar char="q"/>
            </a:pPr>
            <a:r>
              <a:rPr lang="en-US" altLang="en-US" sz="1400" dirty="0"/>
              <a:t>Is the Membership committee meeting and reporting with minutes?</a:t>
            </a:r>
          </a:p>
          <a:p>
            <a:pPr marL="457200" indent="-457200">
              <a:buFont typeface="Wingdings" panose="05000000000000000000" pitchFamily="2" charset="2"/>
              <a:buChar char="q"/>
            </a:pPr>
            <a:r>
              <a:rPr lang="en-US" altLang="en-US" sz="1400" dirty="0"/>
              <a:t>Do you attend your Lodge membership meeting, always leading by example?</a:t>
            </a:r>
          </a:p>
          <a:p>
            <a:pPr marL="457200" indent="-457200">
              <a:buFont typeface="Wingdings" panose="05000000000000000000" pitchFamily="2" charset="2"/>
              <a:buChar char="q"/>
            </a:pPr>
            <a:r>
              <a:rPr lang="en-US" altLang="en-US" sz="1400" dirty="0"/>
              <a:t>Did you review the duties and timelines with your Membership Committee?</a:t>
            </a:r>
          </a:p>
          <a:p>
            <a:pPr marL="457200" indent="-457200">
              <a:buFont typeface="Wingdings" panose="05000000000000000000" pitchFamily="2" charset="2"/>
              <a:buChar char="q"/>
            </a:pPr>
            <a:r>
              <a:rPr lang="en-US" altLang="en-US" sz="1400" dirty="0"/>
              <a:t>Did you get a printout of the delinquent Members from your Lodge Secretary?</a:t>
            </a:r>
          </a:p>
          <a:p>
            <a:pPr marL="457200" indent="-457200">
              <a:buFont typeface="Wingdings" panose="05000000000000000000" pitchFamily="2" charset="2"/>
              <a:buChar char="q"/>
            </a:pPr>
            <a:r>
              <a:rPr lang="en-US" altLang="en-US" sz="1400" dirty="0"/>
              <a:t>Have you learned more about the delinquent members, their number of years in the Order?</a:t>
            </a:r>
          </a:p>
          <a:p>
            <a:pPr marL="457200" indent="-457200">
              <a:buFont typeface="Wingdings" panose="05000000000000000000" pitchFamily="2" charset="2"/>
              <a:buChar char="q"/>
            </a:pPr>
            <a:r>
              <a:rPr lang="en-US" altLang="en-US" sz="1400" dirty="0"/>
              <a:t>Is best judgment being used to consider Members in distress?</a:t>
            </a:r>
          </a:p>
          <a:p>
            <a:pPr marL="457200" indent="-457200">
              <a:buFont typeface="Wingdings" panose="05000000000000000000" pitchFamily="2" charset="2"/>
              <a:buChar char="q"/>
            </a:pPr>
            <a:r>
              <a:rPr lang="en-US" altLang="en-US" sz="1400" dirty="0"/>
              <a:t>Is your Lodge Secretary billing delinquents monthly?</a:t>
            </a:r>
          </a:p>
          <a:p>
            <a:pPr marL="457200" indent="-457200">
              <a:buFont typeface="Wingdings" panose="05000000000000000000" pitchFamily="2" charset="2"/>
              <a:buChar char="q"/>
            </a:pPr>
            <a:r>
              <a:rPr lang="en-US" altLang="en-US" sz="1400" dirty="0"/>
              <a:t>Is your Lodge Secretary using personal notes on late notices?</a:t>
            </a:r>
          </a:p>
          <a:p>
            <a:pPr marL="457200" indent="-457200">
              <a:buFont typeface="Wingdings" panose="05000000000000000000" pitchFamily="2" charset="2"/>
              <a:buChar char="q"/>
            </a:pPr>
            <a:r>
              <a:rPr lang="en-US" altLang="en-US" sz="1400" dirty="0"/>
              <a:t>Is your Lodge Secretary providing you and the Lodge Membership Committee with up-to-date Membership figures?</a:t>
            </a:r>
          </a:p>
          <a:p>
            <a:pPr marL="457200" indent="-457200">
              <a:buFont typeface="Wingdings" panose="05000000000000000000" pitchFamily="2" charset="2"/>
              <a:buChar char="q"/>
            </a:pPr>
            <a:r>
              <a:rPr lang="en-US" altLang="en-US" sz="1400" dirty="0"/>
              <a:t>Did you ask the Lodge Secretary to run a list of all former Members who were dropped for non-pay over the past three to five years to increase reinstatements?</a:t>
            </a:r>
          </a:p>
          <a:p>
            <a:pPr marL="457200" indent="-457200">
              <a:buFont typeface="Wingdings" panose="05000000000000000000" pitchFamily="2" charset="2"/>
              <a:buChar char="q"/>
            </a:pPr>
            <a:r>
              <a:rPr lang="en-US" altLang="en-US" sz="1400" dirty="0"/>
              <a:t>Did you use the sample reinstatement letter from the Membership Manual to reach out to former Members who were dropped for non-pay over the past three to five years? </a:t>
            </a:r>
          </a:p>
          <a:p>
            <a:pPr marL="457200" indent="-457200">
              <a:buFont typeface="Wingdings" panose="05000000000000000000" pitchFamily="2" charset="2"/>
              <a:buChar char="q"/>
            </a:pPr>
            <a:r>
              <a:rPr lang="en-US" altLang="en-US" sz="1400" dirty="0"/>
              <a:t>Did you schedule dates to initiate new Members into the Order? </a:t>
            </a:r>
          </a:p>
          <a:p>
            <a:pPr marL="457200" indent="-457200">
              <a:buFontTx/>
              <a:buNone/>
            </a:pPr>
            <a:r>
              <a:rPr lang="en-US" altLang="en-US" sz="1200" dirty="0"/>
              <a:t>  </a:t>
            </a:r>
          </a:p>
          <a:p>
            <a:pPr marL="457200" indent="-457200">
              <a:buFontTx/>
              <a:buNone/>
            </a:pPr>
            <a:r>
              <a:rPr lang="en-US" altLang="en-US" sz="1200" dirty="0"/>
              <a:t>Exalted Ruler_______________________________________ Date Completed_________________</a:t>
            </a:r>
          </a:p>
          <a:p>
            <a:pPr marL="457200" indent="-457200">
              <a:buFontTx/>
              <a:buNone/>
            </a:pPr>
            <a:r>
              <a:rPr lang="en-US" altLang="en-US" sz="1200"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586EEDAD-4680-4AC9-BB42-87B848D81A80}"/>
              </a:ext>
            </a:extLst>
          </p:cNvPr>
          <p:cNvSpPr>
            <a:spLocks/>
          </p:cNvSpPr>
          <p:nvPr/>
        </p:nvSpPr>
        <p:spPr bwMode="auto">
          <a:xfrm>
            <a:off x="457200" y="171450"/>
            <a:ext cx="82296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4000" b="1" dirty="0">
                <a:solidFill>
                  <a:srgbClr val="FF0000"/>
                </a:solidFill>
              </a:rPr>
              <a:t>In Summary</a:t>
            </a:r>
            <a:endParaRPr lang="en-US" altLang="en-US" sz="4000" dirty="0">
              <a:solidFill>
                <a:srgbClr val="FF0000"/>
              </a:solidFill>
            </a:endParaRPr>
          </a:p>
        </p:txBody>
      </p:sp>
      <p:sp>
        <p:nvSpPr>
          <p:cNvPr id="38915" name="Content Placeholder 2">
            <a:extLst>
              <a:ext uri="{FF2B5EF4-FFF2-40B4-BE49-F238E27FC236}">
                <a16:creationId xmlns:a16="http://schemas.microsoft.com/office/drawing/2014/main" id="{3C2520D2-8C61-4143-994E-95C7EFC0486F}"/>
              </a:ext>
            </a:extLst>
          </p:cNvPr>
          <p:cNvSpPr>
            <a:spLocks/>
          </p:cNvSpPr>
          <p:nvPr/>
        </p:nvSpPr>
        <p:spPr bwMode="auto">
          <a:xfrm>
            <a:off x="0" y="990600"/>
            <a:ext cx="9220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lang="en-US" altLang="en-US" sz="1600" b="1" dirty="0"/>
              <a:t>Work to bring in Quality members.  If you go for “Quantity” turn them into “Quality” as soon as possible. </a:t>
            </a:r>
          </a:p>
          <a:p>
            <a:pPr eaLnBrk="1" hangingPunct="1">
              <a:lnSpc>
                <a:spcPct val="80000"/>
              </a:lnSpc>
            </a:pPr>
            <a:endParaRPr lang="en-US" altLang="en-US" sz="1600" b="1" dirty="0"/>
          </a:p>
          <a:p>
            <a:pPr eaLnBrk="1" hangingPunct="1">
              <a:lnSpc>
                <a:spcPct val="80000"/>
              </a:lnSpc>
            </a:pPr>
            <a:r>
              <a:rPr lang="en-US" altLang="en-US" sz="1600" b="1" dirty="0"/>
              <a:t>Work to keep the members you have by making them feel welcome and needed.</a:t>
            </a:r>
          </a:p>
          <a:p>
            <a:pPr eaLnBrk="1" hangingPunct="1">
              <a:lnSpc>
                <a:spcPct val="80000"/>
              </a:lnSpc>
            </a:pPr>
            <a:endParaRPr lang="en-US" altLang="en-US" sz="1600" b="1" dirty="0"/>
          </a:p>
          <a:p>
            <a:pPr eaLnBrk="1" hangingPunct="1">
              <a:lnSpc>
                <a:spcPct val="80000"/>
              </a:lnSpc>
            </a:pPr>
            <a:r>
              <a:rPr lang="en-US" altLang="en-US" sz="1600" b="1" dirty="0"/>
              <a:t>Make it easy for members to pay their dues.</a:t>
            </a:r>
          </a:p>
          <a:p>
            <a:pPr eaLnBrk="1" hangingPunct="1">
              <a:lnSpc>
                <a:spcPct val="80000"/>
              </a:lnSpc>
            </a:pPr>
            <a:endParaRPr lang="en-US" altLang="en-US" sz="1600" b="1" dirty="0"/>
          </a:p>
          <a:p>
            <a:pPr eaLnBrk="1" hangingPunct="1">
              <a:lnSpc>
                <a:spcPct val="80000"/>
              </a:lnSpc>
            </a:pPr>
            <a:r>
              <a:rPr lang="en-US" altLang="en-US" sz="1600" b="1" dirty="0"/>
              <a:t>Make sure the lapsation and membership committees are active.</a:t>
            </a:r>
          </a:p>
          <a:p>
            <a:pPr eaLnBrk="1" hangingPunct="1">
              <a:lnSpc>
                <a:spcPct val="80000"/>
              </a:lnSpc>
            </a:pPr>
            <a:endParaRPr lang="en-US" altLang="en-US" sz="1600" b="1" dirty="0"/>
          </a:p>
          <a:p>
            <a:pPr eaLnBrk="1" hangingPunct="1">
              <a:lnSpc>
                <a:spcPct val="80000"/>
              </a:lnSpc>
            </a:pPr>
            <a:r>
              <a:rPr lang="en-US" altLang="en-US" sz="1600" b="1" dirty="0"/>
              <a:t>Be active in your community.</a:t>
            </a:r>
          </a:p>
          <a:p>
            <a:pPr eaLnBrk="1" hangingPunct="1">
              <a:lnSpc>
                <a:spcPct val="80000"/>
              </a:lnSpc>
            </a:pPr>
            <a:endParaRPr lang="en-US" altLang="en-US" sz="1600" b="1" dirty="0"/>
          </a:p>
          <a:p>
            <a:pPr eaLnBrk="1" hangingPunct="1">
              <a:lnSpc>
                <a:spcPct val="80000"/>
              </a:lnSpc>
            </a:pPr>
            <a:r>
              <a:rPr lang="en-US" altLang="en-US" sz="1600" b="1" dirty="0"/>
              <a:t>Make sure you let people know what you are about, advertise ELKDOM.</a:t>
            </a:r>
          </a:p>
          <a:p>
            <a:pPr eaLnBrk="1" hangingPunct="1">
              <a:lnSpc>
                <a:spcPct val="80000"/>
              </a:lnSpc>
            </a:pPr>
            <a:endParaRPr lang="en-US" altLang="en-US" sz="1600" b="1" dirty="0"/>
          </a:p>
          <a:p>
            <a:pPr eaLnBrk="1" hangingPunct="1">
              <a:lnSpc>
                <a:spcPct val="80000"/>
              </a:lnSpc>
            </a:pPr>
            <a:r>
              <a:rPr lang="en-US" altLang="en-US" sz="1600" b="1" dirty="0"/>
              <a:t>Make your Lodge Family Friendly.</a:t>
            </a:r>
          </a:p>
          <a:p>
            <a:pPr eaLnBrk="1" hangingPunct="1">
              <a:lnSpc>
                <a:spcPct val="80000"/>
              </a:lnSpc>
            </a:pPr>
            <a:endParaRPr lang="en-US" altLang="en-US" sz="1600" b="1" dirty="0"/>
          </a:p>
          <a:p>
            <a:pPr eaLnBrk="1" hangingPunct="1">
              <a:lnSpc>
                <a:spcPct val="80000"/>
              </a:lnSpc>
            </a:pPr>
            <a:r>
              <a:rPr lang="en-US" altLang="en-US" sz="1600" b="1" dirty="0"/>
              <a:t>Make sure to thank people for what they do for the Lodge.</a:t>
            </a:r>
          </a:p>
          <a:p>
            <a:pPr eaLnBrk="1" hangingPunct="1">
              <a:lnSpc>
                <a:spcPct val="80000"/>
              </a:lnSpc>
            </a:pPr>
            <a:endParaRPr lang="en-US" altLang="en-US" sz="1600" b="1" dirty="0"/>
          </a:p>
          <a:p>
            <a:pPr eaLnBrk="1" hangingPunct="1">
              <a:lnSpc>
                <a:spcPct val="80000"/>
              </a:lnSpc>
            </a:pPr>
            <a:r>
              <a:rPr lang="en-US" altLang="en-US" sz="1600" b="1" dirty="0"/>
              <a:t>Make some kind of Recognition Program for the members.</a:t>
            </a:r>
          </a:p>
          <a:p>
            <a:pPr eaLnBrk="1" hangingPunct="1">
              <a:lnSpc>
                <a:spcPct val="80000"/>
              </a:lnSpc>
            </a:pPr>
            <a:endParaRPr lang="en-US" altLang="en-US" sz="1600" b="1" dirty="0"/>
          </a:p>
          <a:p>
            <a:pPr eaLnBrk="1" hangingPunct="1">
              <a:lnSpc>
                <a:spcPct val="80000"/>
              </a:lnSpc>
            </a:pPr>
            <a:r>
              <a:rPr lang="en-US" altLang="en-US" sz="1600" b="1" dirty="0"/>
              <a:t>Make good use of Social Media. </a:t>
            </a:r>
          </a:p>
          <a:p>
            <a:pPr eaLnBrk="1" hangingPunct="1">
              <a:lnSpc>
                <a:spcPct val="80000"/>
              </a:lnSpc>
            </a:pPr>
            <a:endParaRPr lang="en-US" altLang="en-US" sz="1600" b="1" dirty="0"/>
          </a:p>
          <a:p>
            <a:pPr eaLnBrk="1" hangingPunct="1">
              <a:lnSpc>
                <a:spcPct val="80000"/>
              </a:lnSpc>
            </a:pPr>
            <a:r>
              <a:rPr lang="en-US" altLang="en-US" sz="1600" b="1" dirty="0"/>
              <a:t>Go back to Step 1 if necessary – go through the process!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41049" name="Group 89">
            <a:extLst>
              <a:ext uri="{FF2B5EF4-FFF2-40B4-BE49-F238E27FC236}">
                <a16:creationId xmlns:a16="http://schemas.microsoft.com/office/drawing/2014/main" id="{39F6511F-12DD-40F6-A33B-1948BB7A25D9}"/>
              </a:ext>
            </a:extLst>
          </p:cNvPr>
          <p:cNvGraphicFramePr>
            <a:graphicFrameLocks noGrp="1"/>
          </p:cNvGraphicFramePr>
          <p:nvPr>
            <p:ph/>
            <p:extLst>
              <p:ext uri="{D42A27DB-BD31-4B8C-83A1-F6EECF244321}">
                <p14:modId xmlns:p14="http://schemas.microsoft.com/office/powerpoint/2010/main" val="2317112259"/>
              </p:ext>
            </p:extLst>
          </p:nvPr>
        </p:nvGraphicFramePr>
        <p:xfrm>
          <a:off x="609600" y="2707512"/>
          <a:ext cx="7924801" cy="3356452"/>
        </p:xfrm>
        <a:graphic>
          <a:graphicData uri="http://schemas.openxmlformats.org/drawingml/2006/table">
            <a:tbl>
              <a:tblPr/>
              <a:tblGrid>
                <a:gridCol w="990600">
                  <a:extLst>
                    <a:ext uri="{9D8B030D-6E8A-4147-A177-3AD203B41FA5}">
                      <a16:colId xmlns:a16="http://schemas.microsoft.com/office/drawing/2014/main" val="3770479484"/>
                    </a:ext>
                  </a:extLst>
                </a:gridCol>
                <a:gridCol w="990600">
                  <a:extLst>
                    <a:ext uri="{9D8B030D-6E8A-4147-A177-3AD203B41FA5}">
                      <a16:colId xmlns:a16="http://schemas.microsoft.com/office/drawing/2014/main" val="2926579377"/>
                    </a:ext>
                  </a:extLst>
                </a:gridCol>
                <a:gridCol w="762000">
                  <a:extLst>
                    <a:ext uri="{9D8B030D-6E8A-4147-A177-3AD203B41FA5}">
                      <a16:colId xmlns:a16="http://schemas.microsoft.com/office/drawing/2014/main" val="8909378"/>
                    </a:ext>
                  </a:extLst>
                </a:gridCol>
                <a:gridCol w="838200">
                  <a:extLst>
                    <a:ext uri="{9D8B030D-6E8A-4147-A177-3AD203B41FA5}">
                      <a16:colId xmlns:a16="http://schemas.microsoft.com/office/drawing/2014/main" val="2098942021"/>
                    </a:ext>
                  </a:extLst>
                </a:gridCol>
                <a:gridCol w="1219200">
                  <a:extLst>
                    <a:ext uri="{9D8B030D-6E8A-4147-A177-3AD203B41FA5}">
                      <a16:colId xmlns:a16="http://schemas.microsoft.com/office/drawing/2014/main" val="2334007102"/>
                    </a:ext>
                  </a:extLst>
                </a:gridCol>
                <a:gridCol w="838200">
                  <a:extLst>
                    <a:ext uri="{9D8B030D-6E8A-4147-A177-3AD203B41FA5}">
                      <a16:colId xmlns:a16="http://schemas.microsoft.com/office/drawing/2014/main" val="2231633543"/>
                    </a:ext>
                  </a:extLst>
                </a:gridCol>
                <a:gridCol w="1219200">
                  <a:extLst>
                    <a:ext uri="{9D8B030D-6E8A-4147-A177-3AD203B41FA5}">
                      <a16:colId xmlns:a16="http://schemas.microsoft.com/office/drawing/2014/main" val="1135476874"/>
                    </a:ext>
                  </a:extLst>
                </a:gridCol>
                <a:gridCol w="1066801">
                  <a:extLst>
                    <a:ext uri="{9D8B030D-6E8A-4147-A177-3AD203B41FA5}">
                      <a16:colId xmlns:a16="http://schemas.microsoft.com/office/drawing/2014/main" val="2844525013"/>
                    </a:ext>
                  </a:extLst>
                </a:gridCol>
              </a:tblGrid>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District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4/1/2024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Net Gains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Dels</a:t>
                      </a: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 to Date</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Gain to Date</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Candidates</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Possible Gain</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4871734"/>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East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3659</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219</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260</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3618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-41</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21070352"/>
                  </a:ext>
                </a:extLst>
              </a:tr>
              <a:tr h="46664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Middle</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3233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264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271</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3226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75</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93305240"/>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West</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2406</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190</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253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2343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-63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51</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-12</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40278298"/>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9603477"/>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Total</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9298</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673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784</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9187</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-111</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203</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92</a:t>
                      </a: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68198072"/>
                  </a:ext>
                </a:extLst>
              </a:tr>
              <a:tr h="468236">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defRPr sz="2400">
                          <a:solidFill>
                            <a:schemeClr val="tx1"/>
                          </a:solidFill>
                          <a:latin typeface="Arial" panose="020B0604020202020204" pitchFamily="34" charset="0"/>
                          <a:cs typeface="Arial" panose="020B0604020202020204" pitchFamily="34" charset="0"/>
                        </a:defRPr>
                      </a:lvl2pPr>
                      <a:lvl3pPr marL="1143000" indent="-228600">
                        <a:spcBef>
                          <a:spcPct val="20000"/>
                        </a:spcBef>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defRPr>
                          <a:solidFill>
                            <a:schemeClr val="tx1"/>
                          </a:solidFill>
                          <a:latin typeface="Arial" panose="020B0604020202020204" pitchFamily="34" charset="0"/>
                          <a:cs typeface="Arial" panose="020B0604020202020204" pitchFamily="34" charset="0"/>
                        </a:defRPr>
                      </a:lvl4pPr>
                      <a:lvl5pPr marL="2057400" indent="-228600">
                        <a:spcBef>
                          <a:spcPct val="20000"/>
                        </a:spcBef>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T="45712" marB="45712"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5150138"/>
                  </a:ext>
                </a:extLst>
              </a:tr>
            </a:tbl>
          </a:graphicData>
        </a:graphic>
      </p:graphicFrame>
      <p:grpSp>
        <p:nvGrpSpPr>
          <p:cNvPr id="77908" name="Group 84">
            <a:extLst>
              <a:ext uri="{FF2B5EF4-FFF2-40B4-BE49-F238E27FC236}">
                <a16:creationId xmlns:a16="http://schemas.microsoft.com/office/drawing/2014/main" id="{D4E519A9-0352-4094-9C66-7022641148C7}"/>
              </a:ext>
            </a:extLst>
          </p:cNvPr>
          <p:cNvGrpSpPr>
            <a:grpSpLocks/>
          </p:cNvGrpSpPr>
          <p:nvPr/>
        </p:nvGrpSpPr>
        <p:grpSpPr bwMode="auto">
          <a:xfrm>
            <a:off x="2286000" y="-76200"/>
            <a:ext cx="4724400" cy="1768475"/>
            <a:chOff x="1680" y="480"/>
            <a:chExt cx="2976" cy="1114"/>
          </a:xfrm>
        </p:grpSpPr>
        <p:sp>
          <p:nvSpPr>
            <p:cNvPr id="40022" name="WordArt 85">
              <a:extLst>
                <a:ext uri="{FF2B5EF4-FFF2-40B4-BE49-F238E27FC236}">
                  <a16:creationId xmlns:a16="http://schemas.microsoft.com/office/drawing/2014/main" id="{BEEB7808-043F-4B7B-BDE3-EA8A88CB0E1F}"/>
                </a:ext>
              </a:extLst>
            </p:cNvPr>
            <p:cNvSpPr>
              <a:spLocks noChangeArrowheads="1" noChangeShapeType="1" noTextEdit="1"/>
            </p:cNvSpPr>
            <p:nvPr/>
          </p:nvSpPr>
          <p:spPr bwMode="auto">
            <a:xfrm>
              <a:off x="1680" y="624"/>
              <a:ext cx="2015" cy="792"/>
            </a:xfrm>
            <a:prstGeom prst="rect">
              <a:avLst/>
            </a:prstGeom>
          </p:spPr>
          <p:txBody>
            <a:bodyPr wrap="none" fromWordArt="1">
              <a:prstTxWarp prst="textPlain">
                <a:avLst>
                  <a:gd name="adj" fmla="val 44963"/>
                </a:avLst>
              </a:prstTxWarp>
            </a:bodyPr>
            <a:lstStyle/>
            <a:p>
              <a:pPr algn="ctr"/>
              <a:r>
                <a:rPr lang="en-US" sz="8000" kern="10" dirty="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rPr>
                <a:t>Reality</a:t>
              </a:r>
            </a:p>
          </p:txBody>
        </p:sp>
        <p:sp>
          <p:nvSpPr>
            <p:cNvPr id="77910" name="Text Box 86">
              <a:extLst>
                <a:ext uri="{FF2B5EF4-FFF2-40B4-BE49-F238E27FC236}">
                  <a16:creationId xmlns:a16="http://schemas.microsoft.com/office/drawing/2014/main" id="{862A5464-B730-4C8B-8DC9-194B0992A065}"/>
                </a:ext>
              </a:extLst>
            </p:cNvPr>
            <p:cNvSpPr txBox="1">
              <a:spLocks noChangeArrowheads="1"/>
            </p:cNvSpPr>
            <p:nvPr/>
          </p:nvSpPr>
          <p:spPr bwMode="auto">
            <a:xfrm>
              <a:off x="3600" y="480"/>
              <a:ext cx="1056" cy="1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defRPr/>
              </a:pPr>
              <a:r>
                <a:rPr lang="en-US" sz="11000" i="1">
                  <a:solidFill>
                    <a:srgbClr val="3366FF"/>
                  </a:solidFill>
                  <a:effectLst>
                    <a:outerShdw blurRad="38100" dist="38100" dir="2700000" algn="tl">
                      <a:srgbClr val="C0C0C0"/>
                    </a:outerShdw>
                  </a:effectLst>
                  <a:latin typeface="Wingdings 2" panose="05020102010507070707" pitchFamily="18" charset="2"/>
                </a:rPr>
                <a:t>R</a:t>
              </a:r>
            </a:p>
          </p:txBody>
        </p:sp>
      </p:grpSp>
      <p:sp>
        <p:nvSpPr>
          <p:cNvPr id="77911" name="Text Box 87">
            <a:extLst>
              <a:ext uri="{FF2B5EF4-FFF2-40B4-BE49-F238E27FC236}">
                <a16:creationId xmlns:a16="http://schemas.microsoft.com/office/drawing/2014/main" id="{9EA4A558-9761-420C-A23F-B9B5EEB37701}"/>
              </a:ext>
            </a:extLst>
          </p:cNvPr>
          <p:cNvSpPr txBox="1">
            <a:spLocks noChangeArrowheads="1"/>
          </p:cNvSpPr>
          <p:nvPr/>
        </p:nvSpPr>
        <p:spPr bwMode="auto">
          <a:xfrm>
            <a:off x="2209800" y="1447800"/>
            <a:ext cx="4648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2800" b="1" dirty="0">
                <a:solidFill>
                  <a:srgbClr val="FF0000"/>
                </a:solidFill>
              </a:rPr>
              <a:t>Overall Picture as 2/27/2025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41049"/>
                                        </p:tgtEl>
                                        <p:attrNameLst>
                                          <p:attrName>style.visibility</p:attrName>
                                        </p:attrNameLst>
                                      </p:cBhvr>
                                      <p:to>
                                        <p:strVal val="visible"/>
                                      </p:to>
                                    </p:set>
                                    <p:anim calcmode="lin" valueType="num">
                                      <p:cBhvr additive="base">
                                        <p:cTn id="7" dur="5000" fill="hold"/>
                                        <p:tgtEl>
                                          <p:spTgt spid="41049"/>
                                        </p:tgtEl>
                                        <p:attrNameLst>
                                          <p:attrName>ppt_x</p:attrName>
                                        </p:attrNameLst>
                                      </p:cBhvr>
                                      <p:tavLst>
                                        <p:tav tm="0">
                                          <p:val>
                                            <p:strVal val="#ppt_x"/>
                                          </p:val>
                                        </p:tav>
                                        <p:tav tm="100000">
                                          <p:val>
                                            <p:strVal val="#ppt_x"/>
                                          </p:val>
                                        </p:tav>
                                      </p:tavLst>
                                    </p:anim>
                                    <p:anim calcmode="lin" valueType="num">
                                      <p:cBhvr additive="base">
                                        <p:cTn id="8" dur="5000" fill="hold"/>
                                        <p:tgtEl>
                                          <p:spTgt spid="41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B62E2-82BD-0D5B-BDF0-6020E66C4F44}"/>
              </a:ext>
            </a:extLst>
          </p:cNvPr>
          <p:cNvSpPr>
            <a:spLocks noGrp="1"/>
          </p:cNvSpPr>
          <p:nvPr>
            <p:ph/>
          </p:nvPr>
        </p:nvSpPr>
        <p:spPr>
          <a:xfrm>
            <a:off x="495300" y="1189038"/>
            <a:ext cx="8153400" cy="5211762"/>
          </a:xfrm>
        </p:spPr>
        <p:txBody>
          <a:bodyPr/>
          <a:lstStyle/>
          <a:p>
            <a:pPr marL="0" indent="0">
              <a:buNone/>
            </a:pPr>
            <a:r>
              <a:rPr lang="en-US" sz="1600" b="0" i="0" dirty="0">
                <a:solidFill>
                  <a:srgbClr val="444444"/>
                </a:solidFill>
                <a:effectLst/>
                <a:latin typeface="Calibri" panose="020F0502020204030204" pitchFamily="34" charset="0"/>
                <a:cs typeface="Calibri" panose="020F0502020204030204" pitchFamily="34" charset="0"/>
              </a:rPr>
              <a:t>Grand Lodge Marketing has also created numerous lodge </a:t>
            </a:r>
            <a:r>
              <a:rPr lang="en-US" sz="1600" b="1" i="0" u="sng" dirty="0">
                <a:solidFill>
                  <a:srgbClr val="196AD4"/>
                </a:solidFill>
                <a:effectLst/>
                <a:latin typeface="Calibri" panose="020F0502020204030204" pitchFamily="34" charset="0"/>
                <a:cs typeface="Calibri" panose="020F0502020204030204" pitchFamily="34" charset="0"/>
                <a:hlinkClick r:id="rId2"/>
              </a:rPr>
              <a:t>shareables</a:t>
            </a:r>
            <a:r>
              <a:rPr lang="en-US" sz="1600" b="0" i="0" dirty="0">
                <a:solidFill>
                  <a:srgbClr val="444444"/>
                </a:solidFill>
                <a:effectLst/>
                <a:latin typeface="Calibri" panose="020F0502020204030204" pitchFamily="34" charset="0"/>
                <a:cs typeface="Calibri" panose="020F0502020204030204" pitchFamily="34" charset="0"/>
              </a:rPr>
              <a:t> that revolve around various themes such as: </a:t>
            </a:r>
            <a:r>
              <a:rPr lang="en-US" sz="1600" b="1" i="0" u="sng" dirty="0">
                <a:solidFill>
                  <a:srgbClr val="196AD4"/>
                </a:solidFill>
                <a:effectLst/>
                <a:latin typeface="Calibri" panose="020F0502020204030204" pitchFamily="34" charset="0"/>
                <a:cs typeface="Calibri" panose="020F0502020204030204" pitchFamily="34" charset="0"/>
                <a:hlinkClick r:id="rId3"/>
              </a:rPr>
              <a:t>Member Orientation</a:t>
            </a:r>
            <a:r>
              <a:rPr lang="en-US" sz="1600" b="1" i="0" dirty="0">
                <a:solidFill>
                  <a:srgbClr val="444444"/>
                </a:solidFill>
                <a:effectLst/>
                <a:latin typeface="Calibri" panose="020F0502020204030204" pitchFamily="34" charset="0"/>
                <a:cs typeface="Calibri" panose="020F0502020204030204" pitchFamily="34" charset="0"/>
              </a:rPr>
              <a:t>, </a:t>
            </a:r>
            <a:r>
              <a:rPr lang="en-US" sz="1600" b="1" i="0" u="sng" dirty="0">
                <a:solidFill>
                  <a:srgbClr val="196AD4"/>
                </a:solidFill>
                <a:effectLst/>
                <a:latin typeface="Calibri" panose="020F0502020204030204" pitchFamily="34" charset="0"/>
                <a:cs typeface="Calibri" panose="020F0502020204030204" pitchFamily="34" charset="0"/>
                <a:hlinkClick r:id="rId4"/>
              </a:rPr>
              <a:t>Bingo Night</a:t>
            </a:r>
            <a:r>
              <a:rPr lang="en-US" sz="1600" b="1" i="0" dirty="0">
                <a:solidFill>
                  <a:srgbClr val="444444"/>
                </a:solidFill>
                <a:effectLst/>
                <a:latin typeface="Calibri" panose="020F0502020204030204" pitchFamily="34" charset="0"/>
                <a:cs typeface="Calibri" panose="020F0502020204030204" pitchFamily="34" charset="0"/>
              </a:rPr>
              <a:t>, </a:t>
            </a:r>
            <a:r>
              <a:rPr lang="en-US" sz="1600" b="1" i="0" u="sng" dirty="0">
                <a:solidFill>
                  <a:srgbClr val="196AD4"/>
                </a:solidFill>
                <a:effectLst/>
                <a:latin typeface="Calibri" panose="020F0502020204030204" pitchFamily="34" charset="0"/>
                <a:cs typeface="Calibri" panose="020F0502020204030204" pitchFamily="34" charset="0"/>
                <a:hlinkClick r:id="rId5"/>
              </a:rPr>
              <a:t>Mother’s Day Brunch</a:t>
            </a:r>
            <a:r>
              <a:rPr lang="en-US" sz="1600" b="1" i="0" dirty="0">
                <a:solidFill>
                  <a:srgbClr val="444444"/>
                </a:solidFill>
                <a:effectLst/>
                <a:latin typeface="Calibri" panose="020F0502020204030204" pitchFamily="34" charset="0"/>
                <a:cs typeface="Calibri" panose="020F0502020204030204" pitchFamily="34" charset="0"/>
              </a:rPr>
              <a:t>,</a:t>
            </a:r>
            <a:r>
              <a:rPr lang="en-US" sz="1600" b="1" i="0" u="sng" dirty="0">
                <a:solidFill>
                  <a:srgbClr val="196AD4"/>
                </a:solidFill>
                <a:effectLst/>
                <a:latin typeface="Calibri" panose="020F0502020204030204" pitchFamily="34" charset="0"/>
                <a:cs typeface="Calibri" panose="020F0502020204030204" pitchFamily="34" charset="0"/>
                <a:hlinkClick r:id="rId6"/>
              </a:rPr>
              <a:t> Lodge Meeting Night</a:t>
            </a:r>
            <a:r>
              <a:rPr lang="en-US" sz="1600" b="0" i="0" dirty="0">
                <a:solidFill>
                  <a:srgbClr val="444444"/>
                </a:solidFill>
                <a:effectLst/>
                <a:latin typeface="Calibri" panose="020F0502020204030204" pitchFamily="34" charset="0"/>
                <a:cs typeface="Calibri" panose="020F0502020204030204" pitchFamily="34" charset="0"/>
              </a:rPr>
              <a:t>, etc. Many sharables also allow you to add your own lodge specific information such as a time or date. To ensure our approved content is branding and consistent across the nation, these approved </a:t>
            </a:r>
            <a:r>
              <a:rPr lang="en-US" sz="1600" b="1" i="0" u="sng" dirty="0">
                <a:solidFill>
                  <a:srgbClr val="196AD4"/>
                </a:solidFill>
                <a:effectLst/>
                <a:latin typeface="Calibri" panose="020F0502020204030204" pitchFamily="34" charset="0"/>
                <a:cs typeface="Calibri" panose="020F0502020204030204" pitchFamily="34" charset="0"/>
                <a:hlinkClick r:id="rId2"/>
              </a:rPr>
              <a:t>shareables</a:t>
            </a:r>
            <a:r>
              <a:rPr lang="en-US" sz="1600" b="0" i="0" dirty="0">
                <a:solidFill>
                  <a:srgbClr val="444444"/>
                </a:solidFill>
                <a:effectLst/>
                <a:latin typeface="Calibri" panose="020F0502020204030204" pitchFamily="34" charset="0"/>
                <a:cs typeface="Calibri" panose="020F0502020204030204" pitchFamily="34" charset="0"/>
              </a:rPr>
              <a:t> are easy to identify because they contain the following theme tags at the bottom: </a:t>
            </a:r>
          </a:p>
          <a:p>
            <a:pPr marL="0" indent="0">
              <a:buNone/>
            </a:pPr>
            <a:endParaRPr lang="en-US" sz="1600" b="0" i="0" dirty="0">
              <a:solidFill>
                <a:srgbClr val="444444"/>
              </a:solidFill>
              <a:effectLst/>
              <a:latin typeface="Calibri" panose="020F0502020204030204" pitchFamily="34" charset="0"/>
              <a:cs typeface="Calibri" panose="020F0502020204030204" pitchFamily="34" charset="0"/>
            </a:endParaRPr>
          </a:p>
          <a:p>
            <a:r>
              <a:rPr lang="en-US" sz="1600" b="0" i="0" dirty="0">
                <a:solidFill>
                  <a:srgbClr val="444444"/>
                </a:solidFill>
                <a:effectLst/>
                <a:latin typeface="Calibri" panose="020F0502020204030204" pitchFamily="34" charset="0"/>
                <a:cs typeface="Calibri" panose="020F0502020204030204" pitchFamily="34" charset="0"/>
              </a:rPr>
              <a:t>The “Community - Friendship - Charity” message tag.</a:t>
            </a:r>
          </a:p>
          <a:p>
            <a:r>
              <a:rPr lang="en-US" sz="1600" b="0" i="0" dirty="0">
                <a:solidFill>
                  <a:srgbClr val="444444"/>
                </a:solidFill>
                <a:effectLst/>
                <a:latin typeface="Calibri" panose="020F0502020204030204" pitchFamily="34" charset="0"/>
                <a:cs typeface="Calibri" panose="020F0502020204030204" pitchFamily="34" charset="0"/>
              </a:rPr>
              <a:t>The </a:t>
            </a:r>
            <a:r>
              <a:rPr lang="en-US" sz="1600" b="1" i="0" u="sng" dirty="0">
                <a:solidFill>
                  <a:srgbClr val="006693"/>
                </a:solidFill>
                <a:effectLst/>
                <a:latin typeface="Calibri" panose="020F0502020204030204" pitchFamily="34" charset="0"/>
                <a:cs typeface="Calibri" panose="020F0502020204030204" pitchFamily="34" charset="0"/>
                <a:hlinkClick r:id="rId7"/>
              </a:rPr>
              <a:t>Join.elks.org</a:t>
            </a:r>
            <a:r>
              <a:rPr lang="en-US" sz="1600" b="1" i="0" dirty="0">
                <a:solidFill>
                  <a:srgbClr val="444444"/>
                </a:solidFill>
                <a:effectLst/>
                <a:latin typeface="Calibri" panose="020F0502020204030204" pitchFamily="34" charset="0"/>
                <a:cs typeface="Calibri" panose="020F0502020204030204" pitchFamily="34" charset="0"/>
              </a:rPr>
              <a:t> </a:t>
            </a:r>
            <a:r>
              <a:rPr lang="en-US" sz="1600" b="0" i="0" dirty="0">
                <a:solidFill>
                  <a:srgbClr val="444444"/>
                </a:solidFill>
                <a:effectLst/>
                <a:latin typeface="Calibri" panose="020F0502020204030204" pitchFamily="34" charset="0"/>
                <a:cs typeface="Calibri" panose="020F0502020204030204" pitchFamily="34" charset="0"/>
              </a:rPr>
              <a:t>website address.</a:t>
            </a:r>
          </a:p>
          <a:p>
            <a:r>
              <a:rPr lang="en-US" sz="1600" b="0" i="0" dirty="0">
                <a:solidFill>
                  <a:srgbClr val="444444"/>
                </a:solidFill>
                <a:effectLst/>
                <a:latin typeface="Calibri" panose="020F0502020204030204" pitchFamily="34" charset="0"/>
                <a:cs typeface="Calibri" panose="020F0502020204030204" pitchFamily="34" charset="0"/>
              </a:rPr>
              <a:t>The Elks USA Logo.</a:t>
            </a:r>
          </a:p>
          <a:p>
            <a:pPr marL="0" indent="0">
              <a:buNone/>
            </a:pPr>
            <a:endParaRPr lang="en-US" sz="1600" dirty="0">
              <a:latin typeface="Calibri" panose="020F0502020204030204" pitchFamily="34" charset="0"/>
              <a:cs typeface="Calibri" panose="020F0502020204030204" pitchFamily="34" charset="0"/>
            </a:endParaRPr>
          </a:p>
          <a:p>
            <a:pPr marL="0" indent="0">
              <a:buNone/>
            </a:pPr>
            <a:r>
              <a:rPr lang="en-US" sz="1600" dirty="0">
                <a:solidFill>
                  <a:srgbClr val="242424"/>
                </a:solidFill>
                <a:effectLst/>
                <a:latin typeface="Calibri" panose="020F0502020204030204" pitchFamily="34" charset="0"/>
                <a:cs typeface="Calibri" panose="020F0502020204030204" pitchFamily="34" charset="0"/>
              </a:rPr>
              <a:t>These tags ensure our message / branding is consistent across the nation.  All shareables can be found here along with examples of the tags for the bottom of the page:</a:t>
            </a:r>
            <a:r>
              <a:rPr lang="en-US" sz="1600" b="1" dirty="0">
                <a:solidFill>
                  <a:srgbClr val="242424"/>
                </a:solidFill>
                <a:effectLst/>
                <a:latin typeface="Calibri" panose="020F0502020204030204" pitchFamily="34" charset="0"/>
                <a:cs typeface="Calibri" panose="020F0502020204030204" pitchFamily="34" charset="0"/>
              </a:rPr>
              <a:t> </a:t>
            </a:r>
            <a:r>
              <a:rPr lang="en-US" sz="1600" b="1" u="sng" dirty="0">
                <a:solidFill>
                  <a:srgbClr val="006693"/>
                </a:solidFill>
                <a:effectLst/>
                <a:latin typeface="Calibri" panose="020F0502020204030204" pitchFamily="34" charset="0"/>
                <a:cs typeface="Calibri" panose="020F0502020204030204" pitchFamily="34" charset="0"/>
                <a:hlinkClick r:id="rId8"/>
              </a:rPr>
              <a:t>https://virtualmanuals.elks.org/shareables</a:t>
            </a:r>
            <a:br>
              <a:rPr lang="en-US" sz="1600" dirty="0">
                <a:solidFill>
                  <a:srgbClr val="242424"/>
                </a:solidFill>
                <a:effectLst/>
                <a:latin typeface="Calibri" panose="020F0502020204030204" pitchFamily="34" charset="0"/>
                <a:cs typeface="Calibri" panose="020F0502020204030204" pitchFamily="34" charset="0"/>
              </a:rPr>
            </a:br>
            <a:endParaRPr lang="en-US" sz="1600" dirty="0">
              <a:solidFill>
                <a:srgbClr val="242424"/>
              </a:solidFill>
              <a:effectLst/>
              <a:latin typeface="Calibri" panose="020F0502020204030204" pitchFamily="34" charset="0"/>
              <a:cs typeface="Calibri" panose="020F0502020204030204" pitchFamily="34" charset="0"/>
            </a:endParaRPr>
          </a:p>
          <a:p>
            <a:pPr marL="0" indent="0">
              <a:buNone/>
            </a:pPr>
            <a:r>
              <a:rPr lang="en-US" sz="1600" dirty="0">
                <a:solidFill>
                  <a:srgbClr val="242424"/>
                </a:solidFill>
                <a:effectLst/>
                <a:latin typeface="Calibri" panose="020F0502020204030204" pitchFamily="34" charset="0"/>
                <a:cs typeface="Calibri" panose="020F0502020204030204" pitchFamily="34" charset="0"/>
              </a:rPr>
              <a:t>If you would like to submit a graphic for approval, please go to:  </a:t>
            </a:r>
            <a:r>
              <a:rPr lang="en-US" sz="1600" b="1" u="sng" dirty="0">
                <a:solidFill>
                  <a:srgbClr val="006693"/>
                </a:solidFill>
                <a:effectLst/>
                <a:latin typeface="Calibri" panose="020F0502020204030204" pitchFamily="34" charset="0"/>
                <a:cs typeface="Calibri" panose="020F0502020204030204" pitchFamily="34" charset="0"/>
                <a:hlinkClick r:id="rId9"/>
              </a:rPr>
              <a:t>elks.org</a:t>
            </a:r>
            <a:r>
              <a:rPr lang="en-US" sz="1600" b="1" dirty="0">
                <a:solidFill>
                  <a:srgbClr val="242424"/>
                </a:solidFill>
                <a:effectLst/>
                <a:latin typeface="Calibri" panose="020F0502020204030204" pitchFamily="34" charset="0"/>
                <a:cs typeface="Calibri" panose="020F0502020204030204" pitchFamily="34" charset="0"/>
              </a:rPr>
              <a:t>  </a:t>
            </a:r>
            <a:r>
              <a:rPr lang="en-US" sz="1600" dirty="0">
                <a:solidFill>
                  <a:srgbClr val="242424"/>
                </a:solidFill>
                <a:effectLst/>
                <a:latin typeface="Calibri" panose="020F0502020204030204" pitchFamily="34" charset="0"/>
                <a:cs typeface="Calibri" panose="020F0502020204030204" pitchFamily="34" charset="0"/>
              </a:rPr>
              <a:t>type in Marketing Guide in the Search box.  Click on Marketing Guide   At the top of the page, click on Shareables   Go to Feedback and Suggestions to enter your information.  </a:t>
            </a:r>
          </a:p>
          <a:p>
            <a:pPr marL="0" indent="0">
              <a:buNone/>
            </a:pPr>
            <a:br>
              <a:rPr lang="en-US" sz="1600" dirty="0">
                <a:solidFill>
                  <a:srgbClr val="242424"/>
                </a:solidFill>
                <a:effectLst/>
                <a:latin typeface="Calibri" panose="020F0502020204030204" pitchFamily="34" charset="0"/>
                <a:cs typeface="Calibri" panose="020F0502020204030204" pitchFamily="34" charset="0"/>
              </a:rPr>
            </a:br>
            <a:endParaRPr lang="en-US" sz="1600" b="0" i="0" dirty="0">
              <a:solidFill>
                <a:srgbClr val="444444"/>
              </a:solidFill>
              <a:effectLst/>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ACF270F-FBDF-0D76-F4B3-36D94DA06135}"/>
              </a:ext>
            </a:extLst>
          </p:cNvPr>
          <p:cNvSpPr txBox="1"/>
          <p:nvPr/>
        </p:nvSpPr>
        <p:spPr>
          <a:xfrm>
            <a:off x="1752600" y="198438"/>
            <a:ext cx="5562600" cy="1569660"/>
          </a:xfrm>
          <a:prstGeom prst="rect">
            <a:avLst/>
          </a:prstGeom>
          <a:noFill/>
        </p:spPr>
        <p:txBody>
          <a:bodyPr wrap="square" rtlCol="0">
            <a:spAutoFit/>
          </a:bodyPr>
          <a:lstStyle/>
          <a:p>
            <a:r>
              <a:rPr lang="en-US" sz="4800" b="1" i="0" dirty="0">
                <a:solidFill>
                  <a:srgbClr val="FF0000"/>
                </a:solidFill>
                <a:effectLst/>
                <a:latin typeface="Calibri" panose="020F0502020204030204" pitchFamily="34" charset="0"/>
              </a:rPr>
              <a:t>Use of Graphics cont.</a:t>
            </a:r>
            <a:endParaRPr lang="en-US" sz="4800" dirty="0">
              <a:solidFill>
                <a:srgbClr val="000000"/>
              </a:solidFill>
              <a:latin typeface="Calibri" panose="020F0502020204030204" pitchFamily="34" charset="0"/>
            </a:endParaRPr>
          </a:p>
          <a:p>
            <a:endParaRPr lang="en-US" sz="4800" dirty="0"/>
          </a:p>
        </p:txBody>
      </p:sp>
    </p:spTree>
    <p:extLst>
      <p:ext uri="{BB962C8B-B14F-4D97-AF65-F5344CB8AC3E}">
        <p14:creationId xmlns:p14="http://schemas.microsoft.com/office/powerpoint/2010/main" val="325823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a:extLst>
              <a:ext uri="{FF2B5EF4-FFF2-40B4-BE49-F238E27FC236}">
                <a16:creationId xmlns:a16="http://schemas.microsoft.com/office/drawing/2014/main" id="{FC5E6CB8-D540-4C83-912A-A137AD2E269C}"/>
              </a:ext>
            </a:extLst>
          </p:cNvPr>
          <p:cNvSpPr txBox="1">
            <a:spLocks noChangeArrowheads="1"/>
          </p:cNvSpPr>
          <p:nvPr/>
        </p:nvSpPr>
        <p:spPr bwMode="auto">
          <a:xfrm>
            <a:off x="381000" y="1003300"/>
            <a:ext cx="8382000" cy="448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FontTx/>
              <a:buNone/>
            </a:pPr>
            <a:r>
              <a:rPr lang="en-US" altLang="en-US" sz="9600" b="1">
                <a:solidFill>
                  <a:srgbClr val="FF0000"/>
                </a:solidFill>
              </a:rPr>
              <a:t>QUESTIONS AND ANSWERS</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15622</TotalTime>
  <Words>3663</Words>
  <Application>Microsoft Office PowerPoint</Application>
  <PresentationFormat>On-screen Show (4:3)</PresentationFormat>
  <Paragraphs>355</Paragraphs>
  <Slides>29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Arial</vt:lpstr>
      <vt:lpstr>Calibri</vt:lpstr>
      <vt:lpstr>Impact</vt:lpstr>
      <vt:lpstr>Wingdings</vt:lpstr>
      <vt:lpstr>Wingdings 2</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MEMBERSHIP CHECKLIST   Please place a check in the box next to all items which you have completed</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 Bliss</dc:creator>
  <cp:lastModifiedBy>Hall, Reeda (CAI - Tennessee)</cp:lastModifiedBy>
  <cp:revision>147</cp:revision>
  <cp:lastPrinted>2025-02-25T20:39:56Z</cp:lastPrinted>
  <dcterms:created xsi:type="dcterms:W3CDTF">2014-09-15T19:26:15Z</dcterms:created>
  <dcterms:modified xsi:type="dcterms:W3CDTF">2025-02-28T18:04:10Z</dcterms:modified>
</cp:coreProperties>
</file>