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60" r:id="rId4"/>
    <p:sldId id="282" r:id="rId5"/>
    <p:sldId id="279" r:id="rId6"/>
    <p:sldId id="318" r:id="rId7"/>
    <p:sldId id="319" r:id="rId8"/>
    <p:sldId id="280" r:id="rId9"/>
    <p:sldId id="305" r:id="rId10"/>
    <p:sldId id="304" r:id="rId11"/>
    <p:sldId id="303" r:id="rId12"/>
    <p:sldId id="308" r:id="rId13"/>
    <p:sldId id="309" r:id="rId14"/>
    <p:sldId id="258" r:id="rId15"/>
    <p:sldId id="313" r:id="rId16"/>
    <p:sldId id="306" r:id="rId17"/>
    <p:sldId id="314" r:id="rId18"/>
    <p:sldId id="307" r:id="rId19"/>
    <p:sldId id="310" r:id="rId20"/>
    <p:sldId id="315" r:id="rId21"/>
    <p:sldId id="316" r:id="rId22"/>
    <p:sldId id="311" r:id="rId23"/>
    <p:sldId id="317" r:id="rId24"/>
    <p:sldId id="287" r:id="rId25"/>
    <p:sldId id="32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8F0C"/>
    <a:srgbClr val="2B9A17"/>
    <a:srgbClr val="C27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5589"/>
  </p:normalViewPr>
  <p:slideViewPr>
    <p:cSldViewPr snapToGrid="0">
      <p:cViewPr varScale="1">
        <p:scale>
          <a:sx n="81" d="100"/>
          <a:sy n="81" d="100"/>
        </p:scale>
        <p:origin x="17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1153D-FA03-994D-A55A-7F2BF50E8861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62D32-B124-C24C-B6AB-0325BA7A2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53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Outline questions you will explore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98F9B-6076-4AA8-9628-E6C591E37EF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344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62D32-B124-C24C-B6AB-0325BA7A2D9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554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98F9B-6076-4AA8-9628-E6C591E37EF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629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Give participants a few minutes to read these definitions and then ask them to discuss  briefly with person sitting next to them which one comes closest to their own definition of learning. </a:t>
            </a:r>
            <a:endParaRPr lang="en-GB" dirty="0">
              <a:cs typeface="Calibri"/>
            </a:endParaRPr>
          </a:p>
          <a:p>
            <a:endParaRPr lang="en-GB" dirty="0"/>
          </a:p>
          <a:p>
            <a:r>
              <a:rPr lang="en-GB" dirty="0"/>
              <a:t>Read out each definition and ask for a show of hands to indicate which definition they came closest to. Comment on any interesting patterns in the room.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Explain that either consciously or unconsciously each of their definitions will have been informed by learning theory-highlight the link between each of the definitions and the learning theories behind them.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For example, if your definition was that learning is an observable change in behaviour or the transmission of knowledge then it is informed by behaviourism.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If you view learning as a change to long term memory, then you are taking cognitivist approach.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However, if you view learning as something that is actively constructed by the learner then you are taking a social constructivist approach. These are all definitions of learning associated with pedagogy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However, if you view learning as a shift In perspective your definition is more in line with a transformational approach to learning deriving from adult learning theory, likewise learning being a reflective act of detecting and correcting error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98F9B-6076-4AA8-9628-E6C591E37EF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611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Outline questions you will explore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98F9B-6076-4AA8-9628-E6C591E37EF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783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98F9B-6076-4AA8-9628-E6C591E37EF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090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…</a:t>
            </a:r>
            <a:r>
              <a:rPr lang="en-GB" b="1" i="1" dirty="0"/>
              <a:t>why does how we define learning matter?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Highlight the fact that each of these definitions have </a:t>
            </a:r>
            <a:r>
              <a:rPr lang="en-GB" b="1" dirty="0"/>
              <a:t>instructional implications</a:t>
            </a:r>
            <a:r>
              <a:rPr lang="en-GB" dirty="0"/>
              <a:t>..</a:t>
            </a:r>
            <a:r>
              <a:rPr lang="en-GB" dirty="0" err="1"/>
              <a:t>eg</a:t>
            </a:r>
            <a:r>
              <a:rPr lang="en-GB" dirty="0"/>
              <a:t>, if you believe that learning is a change to long term memory then the instructional implications of that include focusing on cognitive load theory, practice retrieval etc. Whereas, if you define learning as a social act and something that is actively constructed, then instruction implications may include, group work/ inquiry-based learning.</a:t>
            </a:r>
          </a:p>
          <a:p>
            <a:endParaRPr lang="en-GB" dirty="0"/>
          </a:p>
          <a:p>
            <a:r>
              <a:rPr lang="en-GB" dirty="0"/>
              <a:t>Any curriculum or pedagogical approach necessarily has theories of learning built into it whether consciously or unconsciously-and all learning activities in schools are underpinned by a </a:t>
            </a:r>
            <a:r>
              <a:rPr lang="en-GB" b="1" i="1" dirty="0"/>
              <a:t>belief about how both students and adults learn (we will come to the difference between this a bit later on in the session)</a:t>
            </a:r>
          </a:p>
          <a:p>
            <a:endParaRPr lang="en-GB" b="1" i="1" dirty="0"/>
          </a:p>
          <a:p>
            <a:r>
              <a:rPr lang="en-GB" b="1" i="1" dirty="0"/>
              <a:t>Therefore, as current or future leaders of  students, I would argue that you must be clear about what those beliefs are and why, because they will underpin the leadership actions you take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However, it is complicated ….explain that the fact that there is no single definition of learning highlights how complex learning theory is –it emanates from so many different fields of research psychology, neuroscience, </a:t>
            </a:r>
            <a:r>
              <a:rPr lang="en-GB" dirty="0" err="1"/>
              <a:t>behavioral</a:t>
            </a:r>
            <a:r>
              <a:rPr lang="en-GB" dirty="0"/>
              <a:t> ecology, evolutionary theory, and computer science, each with it’s  own way of researching and conceiving </a:t>
            </a:r>
            <a:r>
              <a:rPr lang="en-GB" dirty="0" err="1"/>
              <a:t>learning..cognitive</a:t>
            </a:r>
            <a:r>
              <a:rPr lang="en-GB" dirty="0"/>
              <a:t> act, social act, emotional act etc…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98F9B-6076-4AA8-9628-E6C591E37EF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116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1" dirty="0"/>
              <a:t>3 minutes – discuss and then look at next slide </a:t>
            </a:r>
          </a:p>
          <a:p>
            <a:r>
              <a:rPr lang="en-GB" b="1" i="1" dirty="0"/>
              <a:t>Do you agree about these differences?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98F9B-6076-4AA8-9628-E6C591E37EF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423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concept aligns with ‘andragogy’ a term derived from the Greek words ‘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anēr</a:t>
            </a:r>
            <a:r>
              <a:rPr lang="en-GB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’ and ‘agogos’, meaning "man" or "adult" and "leader" or "guide." Popularized by Malcolm Knowles in the 20th century, andragogy emphasizes a self-directed, experience-based approach to adult learning, distinct from child-centred pedagogy.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r>
              <a:rPr lang="en-GB" dirty="0"/>
              <a:t>Reflections? Talk in pairs  Ask students to critique this…is there such a thing as a distinction between student and adult learning?</a:t>
            </a:r>
          </a:p>
          <a:p>
            <a:endParaRPr lang="en-GB" dirty="0"/>
          </a:p>
          <a:p>
            <a:r>
              <a:rPr lang="en-GB" dirty="0"/>
              <a:t>What are the instructional implications of this when leading adult learning?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98F9B-6076-4AA8-9628-E6C591E37EF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3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62D32-B124-C24C-B6AB-0325BA7A2D9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391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62D32-B124-C24C-B6AB-0325BA7A2D9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503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8808-26D1-4F4B-96F4-F3082078D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008" y="1122362"/>
            <a:ext cx="8816632" cy="357155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0C639-B0CD-4365-98A9-C1E5FF6CF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008" y="5521960"/>
            <a:ext cx="8816632" cy="94487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0C52-E6BB-4B27-B5D8-2D33B249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7C649-4A0C-4EF2-8FC1-2BCF0BF9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E03F2-D0FE-49BB-8AEC-E99C4DB2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A7CC8F-56A6-423D-B67A-8BA89D3EC911}"/>
              </a:ext>
            </a:extLst>
          </p:cNvPr>
          <p:cNvCxnSpPr>
            <a:cxnSpLocks/>
          </p:cNvCxnSpPr>
          <p:nvPr/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03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6D52-667C-4E67-9038-A0BDFD8C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E72AC-0272-475A-BD25-2AB7AC1DE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FBFF2-9ECB-4CDD-87FA-9DD1F87B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C12B3-DAF5-4BA7-A3A6-D0284716D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171AE-4A11-4035-A072-9AC4053F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0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A52E95-2F50-48D3-B00E-4C259644E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50174" y="838199"/>
            <a:ext cx="2303626" cy="5338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17C9B-4E02-49C8-B6DF-65ED3C990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8199"/>
            <a:ext cx="7734300" cy="5338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CA10C-AC31-4D80-B78F-08E48CDC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B5B7-F312-4BC9-A5D3-72E065D1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2E489-5442-4698-B6E3-3421A97C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F3A7E1-F157-4338-B7F7-9C0A2D60B7FF}"/>
              </a:ext>
            </a:extLst>
          </p:cNvPr>
          <p:cNvCxnSpPr>
            <a:cxnSpLocks/>
          </p:cNvCxnSpPr>
          <p:nvPr/>
        </p:nvCxnSpPr>
        <p:spPr>
          <a:xfrm>
            <a:off x="881133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88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5B5E-C545-4763-BA47-4C2C0FCA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263F8-8E34-4910-BF7A-F1C5A9968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E74E5-D20D-4AB7-8D98-F336CE0E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D23AA-8F22-4B09-8FAA-CD16E5D6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8A028-A0C8-45E7-915E-B83FF59C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20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F01F-198D-4AAD-B4FB-AD3B4498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200"/>
            <a:ext cx="9438640" cy="4114800"/>
          </a:xfrm>
        </p:spPr>
        <p:txBody>
          <a:bodyPr anchor="t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BCC2B-311B-4FB6-B3A5-26F68055A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217160"/>
            <a:ext cx="9438640" cy="8026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CB73D-2D6B-4FA6-89A4-DCC89F80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0C188-FF43-44C1-A005-679168D5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D1188-DA27-47B2-8176-31193EEC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70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5A25-7E99-42A8-8D6D-648EFE20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501DC-62B7-42BD-A941-D34E92719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5C5C1-4FD4-4958-99A0-BDADECA33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1B234-5D54-44E5-B41D-B205AAF5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7BCDB-6B96-45D6-B5E9-823A96EB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39C5F-F16F-4AFD-98D1-FA3BB96A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00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4C1F-0040-4BBF-81A6-FD2E3063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97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894A7-1DA1-44C1-8ED0-716279430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24035"/>
            <a:ext cx="4997132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AB945-31E2-4B60-9076-CBB8F8594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99713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1B3EA-2E84-4B8B-A104-81BD5774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5080" y="1824035"/>
            <a:ext cx="5000308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11AB8-302C-476E-B80A-AA739911E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5080" y="2505075"/>
            <a:ext cx="50003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47C29-FE34-4E6E-9921-78C54673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6B420-A9CE-4BB6-A653-5C3ABC7D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DF8FE-1179-4798-B16D-AF1DFA26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66F1A-0A68-4048-808F-CD7A9F3B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157322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CB3E6-5365-48F5-8D2A-0B002BA3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D8EE9-4D97-4B2F-8D38-41CB9EE7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C5952-0A27-4FAB-A3FD-12003787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0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08427-909D-4679-9192-BC99557A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E39A6-1E09-42B5-85B4-7E8B5AB2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38940-01DD-4C97-8649-E01C3B0E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2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3B3D-D568-40B4-A73A-1C8EA9AB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1818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86EB3-917A-43B7-85BB-D00B5D2F0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798" y="987425"/>
            <a:ext cx="5840589" cy="503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AC029-3BC1-4637-A7F9-BC786DC26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72360"/>
            <a:ext cx="3691817" cy="34966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0B948-89C5-4AC5-B7A0-17136F5C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6C8C5-652F-46CB-BD26-E262B057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B50CB-E91F-4B71-81F0-800F2B51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69B885-FDB8-4C62-A285-A0CDC49A6B0C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3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941E-6445-4840-81AE-104EF7A4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6652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8B866-E32B-4AE7-AEF3-6974AE328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86120" y="838200"/>
            <a:ext cx="5603238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ABB7A-E157-499A-B224-C2313181F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67280"/>
            <a:ext cx="3696652" cy="35017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77283-E2B8-405E-BB6E-9F121140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21F05-EB94-417F-B19B-96FF3D9E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7C3C7-B6DB-4064-8E66-9FB770C8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233FA-220A-423F-907E-5F81526A28A0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09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476A66-BE83-43F9-A28B-02DF7879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1116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76E94-F276-4F0F-8DD9-B1F8A3198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1469"/>
            <a:ext cx="1051560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D964E-3A2E-4DB9-B96A-EDE144A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CCBF3A-D7FB-4B97-8FD5-6FFB20CB1E84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CB382-EE11-430D-941A-DB76EEB7F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62FE-ACD1-43F2-A3DE-5B11E10B7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B34A3B-1FD5-48FF-9982-1E64C864C01D}"/>
              </a:ext>
            </a:extLst>
          </p:cNvPr>
          <p:cNvCxnSpPr>
            <a:cxnSpLocks/>
          </p:cNvCxnSpPr>
          <p:nvPr/>
        </p:nvCxnSpPr>
        <p:spPr>
          <a:xfrm flipH="1">
            <a:off x="4" y="1824111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55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learning.info/wp-content/uploads/2019/03/The-Modern-Practice-of-Adult-Education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sheninger.blogspot.com/2014/09/learning-that-matters.html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37ED6FA-A740-4E1A-8BE4-2C8582435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509DF1-565F-F32A-32AD-B1B73F86E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430" y="4147645"/>
            <a:ext cx="11677135" cy="14804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400" b="1" i="0" u="none" strike="noStrike" dirty="0">
                <a:solidFill>
                  <a:srgbClr val="C00000"/>
                </a:solidFill>
                <a:effectLst/>
              </a:rPr>
              <a:t>Navigating the Liminal Shift in Sixth Form Pedagogy and Provision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BA68FA-F26F-FABF-14AA-359213B72355}"/>
              </a:ext>
            </a:extLst>
          </p:cNvPr>
          <p:cNvSpPr txBox="1"/>
          <p:nvPr/>
        </p:nvSpPr>
        <p:spPr>
          <a:xfrm>
            <a:off x="1938998" y="5866227"/>
            <a:ext cx="8984375" cy="991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lnSpc>
                <a:spcPct val="110000"/>
              </a:lnSpc>
              <a:spcBef>
                <a:spcPts val="1000"/>
              </a:spcBef>
              <a:buSzPct val="80000"/>
            </a:pPr>
            <a:r>
              <a:rPr lang="en-US" sz="2900" b="1" i="0" u="none" strike="noStrike" dirty="0">
                <a:effectLst/>
              </a:rPr>
              <a:t>Transitioning from Pedagogy to Andragogy in Post-16 Education</a:t>
            </a:r>
          </a:p>
          <a:p>
            <a:pPr algn="ctr">
              <a:lnSpc>
                <a:spcPct val="110000"/>
              </a:lnSpc>
              <a:spcBef>
                <a:spcPts val="1000"/>
              </a:spcBef>
              <a:buSzPct val="80000"/>
            </a:pPr>
            <a:r>
              <a:rPr lang="en-US" sz="2000" dirty="0"/>
              <a:t>Maria </a:t>
            </a:r>
            <a:r>
              <a:rPr lang="en-US" sz="2000" dirty="0" err="1"/>
              <a:t>Budzynska</a:t>
            </a:r>
            <a:r>
              <a:rPr lang="en-US" sz="2000" dirty="0"/>
              <a:t>, St John Bosco College, London</a:t>
            </a:r>
          </a:p>
        </p:txBody>
      </p:sp>
      <p:pic>
        <p:nvPicPr>
          <p:cNvPr id="1026" name="Picture 2" descr="liminal – liminalpilgrim">
            <a:extLst>
              <a:ext uri="{FF2B5EF4-FFF2-40B4-BE49-F238E27FC236}">
                <a16:creationId xmlns:a16="http://schemas.microsoft.com/office/drawing/2014/main" id="{DCB4792C-BC59-A1DD-40CD-FFEFC45EC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566" y="398449"/>
            <a:ext cx="8316867" cy="351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BD1C99D0-461D-4A91-81EF-CCCD798B3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3053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891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9E1144-BD5F-5704-581C-BDA16A40D4DC}"/>
              </a:ext>
            </a:extLst>
          </p:cNvPr>
          <p:cNvSpPr txBox="1"/>
          <p:nvPr/>
        </p:nvSpPr>
        <p:spPr>
          <a:xfrm>
            <a:off x="6905296" y="268561"/>
            <a:ext cx="511328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i="1" dirty="0">
                <a:solidFill>
                  <a:schemeClr val="accent1">
                    <a:lumMod val="50000"/>
                  </a:schemeClr>
                </a:solidFill>
              </a:rPr>
              <a:t>Do children and adult learners learn in the same way?</a:t>
            </a:r>
          </a:p>
          <a:p>
            <a:endParaRPr lang="en-GB" sz="4000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3200" b="1" i="1" dirty="0">
                <a:solidFill>
                  <a:schemeClr val="accent1">
                    <a:lumMod val="50000"/>
                  </a:schemeClr>
                </a:solidFill>
              </a:rPr>
              <a:t>Explain – give examples!</a:t>
            </a:r>
          </a:p>
        </p:txBody>
      </p:sp>
      <p:pic>
        <p:nvPicPr>
          <p:cNvPr id="5122" name="Picture 2" descr="Stop Trying to Ask 'Smart Questions' - The Atlantic">
            <a:extLst>
              <a:ext uri="{FF2B5EF4-FFF2-40B4-BE49-F238E27FC236}">
                <a16:creationId xmlns:a16="http://schemas.microsoft.com/office/drawing/2014/main" id="{40923A9D-590F-1A50-2DC1-AB0BFAED4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003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FC66ED4-E5DA-6DCD-F7D6-52E8DC78C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8092" y="5083437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BC9F34-9503-1A17-1C0A-ABDC9491F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8092" y="5083436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41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8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4311C5C-BF05-3549-8156-00D6FC568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49932"/>
              </p:ext>
            </p:extLst>
          </p:nvPr>
        </p:nvGraphicFramePr>
        <p:xfrm>
          <a:off x="169843" y="250635"/>
          <a:ext cx="11852313" cy="5968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2677">
                  <a:extLst>
                    <a:ext uri="{9D8B030D-6E8A-4147-A177-3AD203B41FA5}">
                      <a16:colId xmlns:a16="http://schemas.microsoft.com/office/drawing/2014/main" val="3160993381"/>
                    </a:ext>
                  </a:extLst>
                </a:gridCol>
                <a:gridCol w="4285562">
                  <a:extLst>
                    <a:ext uri="{9D8B030D-6E8A-4147-A177-3AD203B41FA5}">
                      <a16:colId xmlns:a16="http://schemas.microsoft.com/office/drawing/2014/main" val="3201508087"/>
                    </a:ext>
                  </a:extLst>
                </a:gridCol>
                <a:gridCol w="4784074">
                  <a:extLst>
                    <a:ext uri="{9D8B030D-6E8A-4147-A177-3AD203B41FA5}">
                      <a16:colId xmlns:a16="http://schemas.microsoft.com/office/drawing/2014/main" val="3882278522"/>
                    </a:ext>
                  </a:extLst>
                </a:gridCol>
              </a:tblGrid>
              <a:tr h="71885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Aptos" panose="020B0004020202020204" pitchFamily="34" charset="0"/>
                        </a:rPr>
                        <a:t>Regarding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Aptos" panose="020B0004020202020204" pitchFamily="34" charset="0"/>
                        </a:rPr>
                        <a:t>Pedagogy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Aptos" panose="020B0004020202020204" pitchFamily="34" charset="0"/>
                        </a:rPr>
                        <a:t>Andragogy</a:t>
                      </a:r>
                    </a:p>
                    <a:p>
                      <a:pPr algn="ctr"/>
                      <a:r>
                        <a:rPr lang="en-GB" sz="14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en-GB" sz="1400" kern="100" dirty="0" err="1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anēr</a:t>
                      </a:r>
                      <a:r>
                        <a:rPr lang="en-GB" sz="14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’ and ‘agogos’, meaning "man" and "guide" </a:t>
                      </a:r>
                      <a:endParaRPr lang="en-GB" sz="14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424181"/>
                  </a:ext>
                </a:extLst>
              </a:tr>
              <a:tr h="1258126">
                <a:tc>
                  <a:txBody>
                    <a:bodyPr/>
                    <a:lstStyle/>
                    <a:p>
                      <a:r>
                        <a:rPr lang="en-GB" dirty="0"/>
                        <a:t>Concept of the learner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Learner is a dependent. Teachers takes full responsibility for determining what is to be learned, how it is to be learned and if it has been learned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Adults have a deep psychological need to be self-directing ( however, this may occur at different rates for different people)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771654"/>
                  </a:ext>
                </a:extLst>
              </a:tr>
              <a:tr h="1258126">
                <a:tc>
                  <a:txBody>
                    <a:bodyPr/>
                    <a:lstStyle/>
                    <a:p>
                      <a:r>
                        <a:rPr lang="en-GB" dirty="0"/>
                        <a:t>Role of Experience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experience learners bring is of little worth. It may be used as a starting point only. Accordingly, primary techniques are transmittal techniques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As people grow, they accumulate a rich reservoir of experience through which their learning is filtered. People attach more meaning to learning from experience than learning passively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55655"/>
                  </a:ext>
                </a:extLst>
              </a:tr>
              <a:tr h="1258126">
                <a:tc>
                  <a:txBody>
                    <a:bodyPr/>
                    <a:lstStyle/>
                    <a:p>
                      <a:r>
                        <a:rPr lang="en-GB" dirty="0"/>
                        <a:t>Readiness to Learn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People are ready to learn whenever society says they are (so long as pressure is great enough). Learning is organised into a standard curriculum with the same progression steps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People are ready to learn when they experience a need to learn it in order to cope with real- life tasks and problems. Therefore, the educator must help adult learners discover their ‘need to know’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181726"/>
                  </a:ext>
                </a:extLst>
              </a:tr>
              <a:tr h="1258126">
                <a:tc>
                  <a:txBody>
                    <a:bodyPr/>
                    <a:lstStyle/>
                    <a:p>
                      <a:r>
                        <a:rPr lang="en-GB" dirty="0"/>
                        <a:t>Orientation to Learning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Learning is a process of acquiring subject matter that will be useful later in life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process of developing increased competence to achieve their full potential in life. They want to be able to directly apply knowledge and skills straight away.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5930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9A0162D-C6EF-8E99-B7B6-2A15EEFA15DB}"/>
              </a:ext>
            </a:extLst>
          </p:cNvPr>
          <p:cNvSpPr txBox="1"/>
          <p:nvPr/>
        </p:nvSpPr>
        <p:spPr>
          <a:xfrm>
            <a:off x="721636" y="6119336"/>
            <a:ext cx="105165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kern="0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Knowles, M.S., 1970. </a:t>
            </a:r>
            <a:r>
              <a:rPr lang="en-GB" sz="1800" u="sng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hlinkClick r:id="rId3"/>
              </a:rPr>
              <a:t>From pedagogy to andragogy</a:t>
            </a:r>
            <a:r>
              <a:rPr lang="en-GB" sz="1800" kern="0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. Cambridge Adult Education.</a:t>
            </a:r>
          </a:p>
          <a:p>
            <a:pPr algn="r"/>
            <a:r>
              <a:rPr lang="en-GB" sz="2400" b="1" kern="0" dirty="0">
                <a:solidFill>
                  <a:srgbClr val="C00000"/>
                </a:solidFill>
                <a:latin typeface="Aptos" panose="020B0004020202020204" pitchFamily="34" charset="0"/>
              </a:rPr>
              <a:t>Do you agree?</a:t>
            </a:r>
            <a:endParaRPr lang="en-GB" sz="2400" b="1" dirty="0">
              <a:solidFill>
                <a:srgbClr val="C0000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691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AA533C-5DEE-872F-EE82-E1991A8B7A17}"/>
              </a:ext>
            </a:extLst>
          </p:cNvPr>
          <p:cNvSpPr txBox="1"/>
          <p:nvPr/>
        </p:nvSpPr>
        <p:spPr>
          <a:xfrm>
            <a:off x="323194" y="243512"/>
            <a:ext cx="9025758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800" b="1" i="0" u="none" strike="noStrike" dirty="0">
                <a:solidFill>
                  <a:srgbClr val="C00000"/>
                </a:solidFill>
                <a:effectLst/>
              </a:rPr>
              <a:t>Malcolm Knowles' </a:t>
            </a:r>
            <a:r>
              <a:rPr lang="en-GB" sz="2800" b="1" i="0" u="none" strike="noStrike" dirty="0">
                <a:solidFill>
                  <a:srgbClr val="FF0000"/>
                </a:solidFill>
                <a:effectLst/>
              </a:rPr>
              <a:t>andragogy</a:t>
            </a:r>
            <a:r>
              <a:rPr lang="en-GB" sz="2800" b="1" i="0" u="none" strike="noStrike" dirty="0">
                <a:solidFill>
                  <a:srgbClr val="C00000"/>
                </a:solidFill>
                <a:effectLst/>
              </a:rPr>
              <a:t> and its principles:</a:t>
            </a:r>
          </a:p>
          <a:p>
            <a:pPr algn="l"/>
            <a:endParaRPr lang="en-GB" sz="2800" b="1" i="0" u="none" strike="noStrike" dirty="0">
              <a:solidFill>
                <a:srgbClr val="C00000"/>
              </a:solidFill>
              <a:effectLst/>
            </a:endParaRPr>
          </a:p>
          <a:p>
            <a:pPr algn="l"/>
            <a:r>
              <a:rPr lang="en-GB" sz="2400" b="1" i="0" u="none" strike="noStrike" dirty="0">
                <a:solidFill>
                  <a:srgbClr val="C00000"/>
                </a:solidFill>
                <a:effectLst/>
              </a:rPr>
              <a:t>Self-Direction</a:t>
            </a:r>
            <a:r>
              <a:rPr lang="en-GB" sz="2400" b="0" i="0" u="none" strike="noStrike" dirty="0">
                <a:solidFill>
                  <a:srgbClr val="C00000"/>
                </a:solidFill>
                <a:effectLst/>
              </a:rPr>
              <a:t>: 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Knowles emphasized that adults, unlike children, have a strong need to direct their own learning, taking initiative and responsibility for their educational journey.</a:t>
            </a:r>
          </a:p>
          <a:p>
            <a:pPr algn="l"/>
            <a:r>
              <a:rPr lang="en-GB" sz="2400" b="1" i="0" u="none" strike="noStrike" dirty="0">
                <a:solidFill>
                  <a:srgbClr val="C00000"/>
                </a:solidFill>
                <a:effectLst/>
              </a:rPr>
              <a:t>Role of Experience</a:t>
            </a:r>
            <a:r>
              <a:rPr lang="en-GB" sz="2400" b="0" i="0" u="none" strike="noStrike" dirty="0">
                <a:solidFill>
                  <a:srgbClr val="C00000"/>
                </a:solidFill>
                <a:effectLst/>
              </a:rPr>
              <a:t>: 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He recognized that adult learners bring valuable life experiences that enrich their learning, allowing them to draw connections between new knowledge and their personal backgrounds.</a:t>
            </a:r>
          </a:p>
          <a:p>
            <a:pPr algn="l"/>
            <a:r>
              <a:rPr lang="en-GB" sz="2400" b="1" i="0" u="none" strike="noStrike" dirty="0">
                <a:solidFill>
                  <a:srgbClr val="C00000"/>
                </a:solidFill>
                <a:effectLst/>
              </a:rPr>
              <a:t>Relevance and Practicality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: Knowles argued that adults are more motivated to learn when they see clear relevance to real-life tasks, work situations, or personal goals, making practical application key.</a:t>
            </a:r>
          </a:p>
          <a:p>
            <a:pPr algn="l"/>
            <a:r>
              <a:rPr lang="en-GB" sz="2400" b="1" i="0" u="none" strike="noStrike" dirty="0">
                <a:solidFill>
                  <a:srgbClr val="C00000"/>
                </a:solidFill>
                <a:effectLst/>
              </a:rPr>
              <a:t>Problem-</a:t>
            </a:r>
            <a:r>
              <a:rPr lang="en-GB" sz="2400" b="1" i="0" u="none" strike="noStrike" dirty="0" err="1">
                <a:solidFill>
                  <a:srgbClr val="C00000"/>
                </a:solidFill>
                <a:effectLst/>
              </a:rPr>
              <a:t>Centered</a:t>
            </a:r>
            <a:r>
              <a:rPr lang="en-GB" sz="2400" b="1" i="0" u="none" strike="noStrike" dirty="0">
                <a:solidFill>
                  <a:srgbClr val="C00000"/>
                </a:solidFill>
                <a:effectLst/>
              </a:rPr>
              <a:t> Learning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: Rather than abstract theory, adult learners prefer solving real-world problems and gaining skills that can be applied immediately, promoting engagement.</a:t>
            </a:r>
          </a:p>
          <a:p>
            <a:pPr algn="l"/>
            <a:r>
              <a:rPr lang="en-GB" sz="2400" b="1" i="0" u="none" strike="noStrike" dirty="0">
                <a:solidFill>
                  <a:srgbClr val="C00000"/>
                </a:solidFill>
                <a:effectLst/>
              </a:rPr>
              <a:t>Internal Motivation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: He noted that adults are driven more by internal motivators—like self-improvement and achievement—than by external pressures, fostering a deeper commitment to learning.</a:t>
            </a:r>
          </a:p>
        </p:txBody>
      </p:sp>
      <p:pic>
        <p:nvPicPr>
          <p:cNvPr id="9220" name="Picture 4" descr="Father of Adult Learning ...">
            <a:extLst>
              <a:ext uri="{FF2B5EF4-FFF2-40B4-BE49-F238E27FC236}">
                <a16:creationId xmlns:a16="http://schemas.microsoft.com/office/drawing/2014/main" id="{A97F8144-2EF9-A343-6139-E65A87565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606" y="165100"/>
            <a:ext cx="2489200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880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3C005F-1FC6-5C27-98A0-92F0BAE67349}"/>
              </a:ext>
            </a:extLst>
          </p:cNvPr>
          <p:cNvSpPr/>
          <p:nvPr/>
        </p:nvSpPr>
        <p:spPr>
          <a:xfrm>
            <a:off x="4235343" y="298675"/>
            <a:ext cx="4303987" cy="8355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Adult learners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C5577B-A3AD-A9CC-3EC9-6C0B75DF108D}"/>
              </a:ext>
            </a:extLst>
          </p:cNvPr>
          <p:cNvSpPr/>
          <p:nvPr/>
        </p:nvSpPr>
        <p:spPr>
          <a:xfrm>
            <a:off x="5781852" y="2564526"/>
            <a:ext cx="1665890" cy="835572"/>
          </a:xfrm>
          <a:prstGeom prst="rect">
            <a:avLst/>
          </a:prstGeom>
          <a:solidFill>
            <a:srgbClr val="2B9A1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Basis for learning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5E2CCB-1D8C-3580-B897-368F20DDACF6}"/>
              </a:ext>
            </a:extLst>
          </p:cNvPr>
          <p:cNvSpPr/>
          <p:nvPr/>
        </p:nvSpPr>
        <p:spPr>
          <a:xfrm>
            <a:off x="2984861" y="2564526"/>
            <a:ext cx="2518543" cy="835572"/>
          </a:xfrm>
          <a:prstGeom prst="rect">
            <a:avLst/>
          </a:prstGeom>
          <a:solidFill>
            <a:srgbClr val="C272E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Subjects relevant to them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8CB096-EB4C-B84F-59E0-BB4F2B8DBAB3}"/>
              </a:ext>
            </a:extLst>
          </p:cNvPr>
          <p:cNvSpPr/>
          <p:nvPr/>
        </p:nvSpPr>
        <p:spPr>
          <a:xfrm>
            <a:off x="402020" y="2564526"/>
            <a:ext cx="2304393" cy="8355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Problem centred learning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AF4A06-D64C-27D1-4E86-B7B61591ECEF}"/>
              </a:ext>
            </a:extLst>
          </p:cNvPr>
          <p:cNvSpPr/>
          <p:nvPr/>
        </p:nvSpPr>
        <p:spPr>
          <a:xfrm>
            <a:off x="7542894" y="2579404"/>
            <a:ext cx="1665890" cy="835572"/>
          </a:xfrm>
          <a:prstGeom prst="rect">
            <a:avLst/>
          </a:prstGeom>
          <a:solidFill>
            <a:srgbClr val="2B9A1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…including mistakes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A73ADA-DA4A-DBFB-09A9-634809DB9E8C}"/>
              </a:ext>
            </a:extLst>
          </p:cNvPr>
          <p:cNvSpPr/>
          <p:nvPr/>
        </p:nvSpPr>
        <p:spPr>
          <a:xfrm>
            <a:off x="9781522" y="2579404"/>
            <a:ext cx="1906972" cy="835572"/>
          </a:xfrm>
          <a:prstGeom prst="rect">
            <a:avLst/>
          </a:prstGeom>
          <a:solidFill>
            <a:srgbClr val="E88F0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Involved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6A4C6E-8B63-D2D7-9C1F-99092E033618}"/>
              </a:ext>
            </a:extLst>
          </p:cNvPr>
          <p:cNvSpPr/>
          <p:nvPr/>
        </p:nvSpPr>
        <p:spPr>
          <a:xfrm>
            <a:off x="4260515" y="4414683"/>
            <a:ext cx="1302300" cy="835572"/>
          </a:xfrm>
          <a:prstGeom prst="rect">
            <a:avLst/>
          </a:prstGeom>
          <a:solidFill>
            <a:srgbClr val="C272E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life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7AADD5-19BC-8971-F48F-0DE400C194CE}"/>
              </a:ext>
            </a:extLst>
          </p:cNvPr>
          <p:cNvSpPr/>
          <p:nvPr/>
        </p:nvSpPr>
        <p:spPr>
          <a:xfrm>
            <a:off x="2567526" y="4414683"/>
            <a:ext cx="1527945" cy="835572"/>
          </a:xfrm>
          <a:prstGeom prst="rect">
            <a:avLst/>
          </a:prstGeom>
          <a:solidFill>
            <a:srgbClr val="C272E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employment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B54128-EBB0-FCD9-B2FA-533EAE79AAE0}"/>
              </a:ext>
            </a:extLst>
          </p:cNvPr>
          <p:cNvSpPr/>
          <p:nvPr/>
        </p:nvSpPr>
        <p:spPr>
          <a:xfrm>
            <a:off x="9267664" y="4326705"/>
            <a:ext cx="1302300" cy="835572"/>
          </a:xfrm>
          <a:prstGeom prst="rect">
            <a:avLst/>
          </a:prstGeom>
          <a:solidFill>
            <a:srgbClr val="E88F0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planning instruction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AE57E3-289D-CA42-C0E4-247CDF3A5A83}"/>
              </a:ext>
            </a:extLst>
          </p:cNvPr>
          <p:cNvSpPr/>
          <p:nvPr/>
        </p:nvSpPr>
        <p:spPr>
          <a:xfrm>
            <a:off x="10735008" y="4326705"/>
            <a:ext cx="1302300" cy="835572"/>
          </a:xfrm>
          <a:prstGeom prst="rect">
            <a:avLst/>
          </a:prstGeom>
          <a:solidFill>
            <a:srgbClr val="E88F0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evaluation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CD149F-D17C-EEE7-8BFE-390B52372BD6}"/>
              </a:ext>
            </a:extLst>
          </p:cNvPr>
          <p:cNvSpPr txBox="1"/>
          <p:nvPr/>
        </p:nvSpPr>
        <p:spPr>
          <a:xfrm>
            <a:off x="1245476" y="1545021"/>
            <a:ext cx="1322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need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BC4E0A-21B0-AF21-053A-443F950028BB}"/>
              </a:ext>
            </a:extLst>
          </p:cNvPr>
          <p:cNvSpPr txBox="1"/>
          <p:nvPr/>
        </p:nvSpPr>
        <p:spPr>
          <a:xfrm>
            <a:off x="3150897" y="1607745"/>
            <a:ext cx="2168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most motivated by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50C031-0F89-FE46-616C-D77646562D0E}"/>
              </a:ext>
            </a:extLst>
          </p:cNvPr>
          <p:cNvSpPr txBox="1"/>
          <p:nvPr/>
        </p:nvSpPr>
        <p:spPr>
          <a:xfrm>
            <a:off x="6437701" y="1666941"/>
            <a:ext cx="2020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bring experience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F0FF71-FD4A-F5F7-6701-32D103663FA4}"/>
              </a:ext>
            </a:extLst>
          </p:cNvPr>
          <p:cNvSpPr txBox="1"/>
          <p:nvPr/>
        </p:nvSpPr>
        <p:spPr>
          <a:xfrm>
            <a:off x="10073983" y="1723430"/>
            <a:ext cx="1322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need to be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51237C-A286-75AD-0934-A3B6827D06EC}"/>
              </a:ext>
            </a:extLst>
          </p:cNvPr>
          <p:cNvSpPr txBox="1"/>
          <p:nvPr/>
        </p:nvSpPr>
        <p:spPr>
          <a:xfrm>
            <a:off x="3890846" y="3557040"/>
            <a:ext cx="1322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97B889-578E-9057-E502-D66665F0B1CA}"/>
              </a:ext>
            </a:extLst>
          </p:cNvPr>
          <p:cNvSpPr txBox="1"/>
          <p:nvPr/>
        </p:nvSpPr>
        <p:spPr>
          <a:xfrm>
            <a:off x="10569964" y="3557040"/>
            <a:ext cx="1322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in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6E4AB02-E6AE-B6E8-9A50-89010D170153}"/>
              </a:ext>
            </a:extLst>
          </p:cNvPr>
          <p:cNvCxnSpPr/>
          <p:nvPr/>
        </p:nvCxnSpPr>
        <p:spPr>
          <a:xfrm flipH="1">
            <a:off x="1554216" y="977462"/>
            <a:ext cx="2541255" cy="630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128A89B-2553-72D0-28E4-3B4CA5A7DCF2}"/>
              </a:ext>
            </a:extLst>
          </p:cNvPr>
          <p:cNvCxnSpPr/>
          <p:nvPr/>
        </p:nvCxnSpPr>
        <p:spPr>
          <a:xfrm flipH="1">
            <a:off x="4911665" y="1292603"/>
            <a:ext cx="240442" cy="315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EBFE7D5-1391-ED7F-6EBB-CBD7F3A31B33}"/>
              </a:ext>
            </a:extLst>
          </p:cNvPr>
          <p:cNvCxnSpPr/>
          <p:nvPr/>
        </p:nvCxnSpPr>
        <p:spPr>
          <a:xfrm flipH="1">
            <a:off x="6750975" y="2093073"/>
            <a:ext cx="240442" cy="315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28D7C84-DCA5-5D06-DFFD-B1CA0842584F}"/>
              </a:ext>
            </a:extLst>
          </p:cNvPr>
          <p:cNvCxnSpPr/>
          <p:nvPr/>
        </p:nvCxnSpPr>
        <p:spPr>
          <a:xfrm flipH="1">
            <a:off x="3589615" y="3956521"/>
            <a:ext cx="240442" cy="315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8735929-0CD5-E944-6305-1B2E4C1FCF6B}"/>
              </a:ext>
            </a:extLst>
          </p:cNvPr>
          <p:cNvCxnSpPr/>
          <p:nvPr/>
        </p:nvCxnSpPr>
        <p:spPr>
          <a:xfrm flipH="1">
            <a:off x="10329522" y="3870932"/>
            <a:ext cx="240442" cy="315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CC5BE49-E694-31BB-C591-F87B7694BB4C}"/>
              </a:ext>
            </a:extLst>
          </p:cNvPr>
          <p:cNvCxnSpPr>
            <a:cxnSpLocks/>
          </p:cNvCxnSpPr>
          <p:nvPr/>
        </p:nvCxnSpPr>
        <p:spPr>
          <a:xfrm>
            <a:off x="8679202" y="949273"/>
            <a:ext cx="1650320" cy="717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9F4AFD-3BE8-E1C5-477B-7F29910008DB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7151257" y="1247059"/>
            <a:ext cx="296485" cy="419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1A50243-BEE0-A048-95D5-AC08DA642B74}"/>
              </a:ext>
            </a:extLst>
          </p:cNvPr>
          <p:cNvCxnSpPr>
            <a:cxnSpLocks/>
          </p:cNvCxnSpPr>
          <p:nvPr/>
        </p:nvCxnSpPr>
        <p:spPr>
          <a:xfrm>
            <a:off x="4260515" y="2091028"/>
            <a:ext cx="0" cy="290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1207C77-8E2E-2D40-F275-FF1E3BDA9729}"/>
              </a:ext>
            </a:extLst>
          </p:cNvPr>
          <p:cNvCxnSpPr>
            <a:cxnSpLocks/>
          </p:cNvCxnSpPr>
          <p:nvPr/>
        </p:nvCxnSpPr>
        <p:spPr>
          <a:xfrm>
            <a:off x="1552786" y="2067051"/>
            <a:ext cx="0" cy="290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77052A8-1C1D-DE5D-7960-B9B4C8D2832B}"/>
              </a:ext>
            </a:extLst>
          </p:cNvPr>
          <p:cNvCxnSpPr>
            <a:cxnSpLocks/>
          </p:cNvCxnSpPr>
          <p:nvPr/>
        </p:nvCxnSpPr>
        <p:spPr>
          <a:xfrm>
            <a:off x="8006500" y="2039664"/>
            <a:ext cx="205660" cy="373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53024F1-5376-4147-5F73-C81AD4965CCC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10735008" y="2123540"/>
            <a:ext cx="0" cy="364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279DFE2-1D66-BA34-96BB-2F5C7C2A3830}"/>
              </a:ext>
            </a:extLst>
          </p:cNvPr>
          <p:cNvCxnSpPr>
            <a:cxnSpLocks/>
          </p:cNvCxnSpPr>
          <p:nvPr/>
        </p:nvCxnSpPr>
        <p:spPr>
          <a:xfrm>
            <a:off x="4346211" y="3927249"/>
            <a:ext cx="205660" cy="373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851725B-D630-5C15-F5D1-1D0A7EE563D4}"/>
              </a:ext>
            </a:extLst>
          </p:cNvPr>
          <p:cNvCxnSpPr>
            <a:cxnSpLocks/>
          </p:cNvCxnSpPr>
          <p:nvPr/>
        </p:nvCxnSpPr>
        <p:spPr>
          <a:xfrm>
            <a:off x="11025329" y="3870840"/>
            <a:ext cx="205660" cy="373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9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4390F2-F047-CE86-D559-0EF4EEDC2018}"/>
              </a:ext>
            </a:extLst>
          </p:cNvPr>
          <p:cNvSpPr txBox="1"/>
          <p:nvPr/>
        </p:nvSpPr>
        <p:spPr>
          <a:xfrm>
            <a:off x="733096" y="176839"/>
            <a:ext cx="1096491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/>
              <a:t>So whilst pedagogy and andragogy may contrast and overlap – the role of a teacher at this transitional</a:t>
            </a:r>
            <a:r>
              <a:rPr lang="en-GB" sz="3200" b="1" i="1" dirty="0"/>
              <a:t> liminal </a:t>
            </a:r>
            <a:r>
              <a:rPr lang="en-GB" sz="3200" dirty="0"/>
              <a:t>point between pre and post 16 education it to understand the importance of both approaches in </a:t>
            </a:r>
            <a:r>
              <a:rPr lang="en-GB" sz="3200" b="1" i="1" dirty="0"/>
              <a:t>bridging the teaching and learning experience</a:t>
            </a:r>
          </a:p>
        </p:txBody>
      </p:sp>
      <p:pic>
        <p:nvPicPr>
          <p:cNvPr id="4" name="Picture 2" descr="liminal – liminalpilgrim">
            <a:extLst>
              <a:ext uri="{FF2B5EF4-FFF2-40B4-BE49-F238E27FC236}">
                <a16:creationId xmlns:a16="http://schemas.microsoft.com/office/drawing/2014/main" id="{6913D9C3-623A-B40E-667E-529730DD7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5580" y="2495263"/>
            <a:ext cx="8316867" cy="351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678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4390F2-F047-CE86-D559-0EF4EEDC2018}"/>
              </a:ext>
            </a:extLst>
          </p:cNvPr>
          <p:cNvSpPr txBox="1"/>
          <p:nvPr/>
        </p:nvSpPr>
        <p:spPr>
          <a:xfrm>
            <a:off x="733096" y="176839"/>
            <a:ext cx="109649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3200" b="1" i="0" u="none" strike="noStrike" dirty="0">
                <a:solidFill>
                  <a:srgbClr val="C00000"/>
                </a:solidFill>
                <a:effectLst/>
              </a:rPr>
              <a:t>Bridging the liminal learning gap between pre and post 16 study:</a:t>
            </a:r>
          </a:p>
          <a:p>
            <a:pPr algn="l"/>
            <a:endParaRPr lang="en-GB" sz="3200" b="1" dirty="0">
              <a:solidFill>
                <a:srgbClr val="C00000"/>
              </a:solidFill>
            </a:endParaRPr>
          </a:p>
          <a:p>
            <a:pPr algn="l"/>
            <a:r>
              <a:rPr lang="en-GB" sz="3200" b="1" i="0" u="none" strike="noStrike" dirty="0">
                <a:solidFill>
                  <a:srgbClr val="C00000"/>
                </a:solidFill>
                <a:effectLst/>
              </a:rPr>
              <a:t>so what does this look like in the classroom?</a:t>
            </a:r>
            <a:endParaRPr lang="en-GB" sz="3200" b="0" i="0" u="none" strike="noStrike" dirty="0">
              <a:solidFill>
                <a:srgbClr val="C00000"/>
              </a:solidFill>
              <a:effectLst/>
            </a:endParaRPr>
          </a:p>
        </p:txBody>
      </p:sp>
      <p:pic>
        <p:nvPicPr>
          <p:cNvPr id="4" name="Picture 2" descr="liminal – liminalpilgrim">
            <a:extLst>
              <a:ext uri="{FF2B5EF4-FFF2-40B4-BE49-F238E27FC236}">
                <a16:creationId xmlns:a16="http://schemas.microsoft.com/office/drawing/2014/main" id="{6913D9C3-623A-B40E-667E-529730DD7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5580" y="2495263"/>
            <a:ext cx="8316867" cy="351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318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7076A5-3946-FD7A-C88E-2660256ABF78}"/>
              </a:ext>
            </a:extLst>
          </p:cNvPr>
          <p:cNvSpPr txBox="1"/>
          <p:nvPr/>
        </p:nvSpPr>
        <p:spPr>
          <a:xfrm>
            <a:off x="591206" y="448242"/>
            <a:ext cx="1175319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There is some tension between teaching younger learners (pedagogy) </a:t>
            </a: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students versus problem-solving and inquiry-based learning for older students.</a:t>
            </a:r>
          </a:p>
        </p:txBody>
      </p:sp>
      <p:pic>
        <p:nvPicPr>
          <p:cNvPr id="12290" name="Picture 2" descr="Cognitive Load Theory - gerardfriel.com">
            <a:extLst>
              <a:ext uri="{FF2B5EF4-FFF2-40B4-BE49-F238E27FC236}">
                <a16:creationId xmlns:a16="http://schemas.microsoft.com/office/drawing/2014/main" id="{25732B66-9DBB-410B-42FE-F5923263E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3845"/>
            <a:ext cx="6126319" cy="460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Teaching and Learning in the Classroom | Cognitive Load Theory">
            <a:extLst>
              <a:ext uri="{FF2B5EF4-FFF2-40B4-BE49-F238E27FC236}">
                <a16:creationId xmlns:a16="http://schemas.microsoft.com/office/drawing/2014/main" id="{A3841ABF-0015-3319-A449-D4F2757C7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959" y="1623844"/>
            <a:ext cx="6138041" cy="460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550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7076A5-3946-FD7A-C88E-2660256ABF78}"/>
              </a:ext>
            </a:extLst>
          </p:cNvPr>
          <p:cNvSpPr txBox="1"/>
          <p:nvPr/>
        </p:nvSpPr>
        <p:spPr>
          <a:xfrm>
            <a:off x="559675" y="261292"/>
            <a:ext cx="117531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versus problem-solving and inquiry-based learning (andragogy) for older students </a:t>
            </a:r>
          </a:p>
        </p:txBody>
      </p:sp>
      <p:pic>
        <p:nvPicPr>
          <p:cNvPr id="14338" name="Picture 2" descr="The Inquiry Learning Cycle">
            <a:extLst>
              <a:ext uri="{FF2B5EF4-FFF2-40B4-BE49-F238E27FC236}">
                <a16:creationId xmlns:a16="http://schemas.microsoft.com/office/drawing/2014/main" id="{CA14201C-6E63-AD31-95DA-5F551D0EE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979" y="722957"/>
            <a:ext cx="5625662" cy="562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027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80" name="Rectangle 15379">
            <a:extLst>
              <a:ext uri="{FF2B5EF4-FFF2-40B4-BE49-F238E27FC236}">
                <a16:creationId xmlns:a16="http://schemas.microsoft.com/office/drawing/2014/main" id="{243FBFC3-CC67-4007-8EB3-539583622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A07446-54AB-DB70-CED0-1AC1715FBC13}"/>
              </a:ext>
            </a:extLst>
          </p:cNvPr>
          <p:cNvSpPr txBox="1"/>
          <p:nvPr/>
        </p:nvSpPr>
        <p:spPr>
          <a:xfrm>
            <a:off x="977462" y="838201"/>
            <a:ext cx="10437309" cy="2254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SzPct val="80000"/>
            </a:pPr>
            <a:r>
              <a:rPr lang="en-US" sz="2800" b="1" i="0" u="none" strike="noStrike" dirty="0">
                <a:solidFill>
                  <a:srgbClr val="C00000"/>
                </a:solidFill>
                <a:effectLst/>
              </a:rPr>
              <a:t>And if that’s not enough of a challenge!</a:t>
            </a:r>
          </a:p>
          <a:p>
            <a:pPr indent="-2286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SzPct val="80000"/>
            </a:pPr>
            <a:endParaRPr lang="en-US" b="0" i="0" u="none" strike="noStrike" dirty="0">
              <a:effectLst/>
            </a:endParaRPr>
          </a:p>
          <a:p>
            <a:pPr indent="-2286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SzPct val="80000"/>
            </a:pPr>
            <a:r>
              <a:rPr lang="en-US" sz="2400" b="0" i="0" u="none" strike="noStrike" dirty="0">
                <a:effectLst/>
              </a:rPr>
              <a:t>Post 16 learning is a transitional phase with diverse maturity levels and readiness for self-directed learning…</a:t>
            </a:r>
          </a:p>
        </p:txBody>
      </p:sp>
      <p:cxnSp>
        <p:nvCxnSpPr>
          <p:cNvPr id="15382" name="Straight Connector 15381">
            <a:extLst>
              <a:ext uri="{FF2B5EF4-FFF2-40B4-BE49-F238E27FC236}">
                <a16:creationId xmlns:a16="http://schemas.microsoft.com/office/drawing/2014/main" id="{B18014EA-D190-45E7-B40B-7FC6668CE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-1" y="3429000"/>
            <a:ext cx="1219200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0" name="Picture 10" descr="Teens - YMCA of Central Florida">
            <a:extLst>
              <a:ext uri="{FF2B5EF4-FFF2-40B4-BE49-F238E27FC236}">
                <a16:creationId xmlns:a16="http://schemas.microsoft.com/office/drawing/2014/main" id="{3AD58CBA-9948-CC2E-2401-0135BF50D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0" b="-3"/>
          <a:stretch/>
        </p:blipFill>
        <p:spPr bwMode="auto">
          <a:xfrm>
            <a:off x="-1" y="4285555"/>
            <a:ext cx="2383147" cy="175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Rudeness and the Teen: Strategies For Parents - Oxford Learning">
            <a:extLst>
              <a:ext uri="{FF2B5EF4-FFF2-40B4-BE49-F238E27FC236}">
                <a16:creationId xmlns:a16="http://schemas.microsoft.com/office/drawing/2014/main" id="{B0B99C8C-71DB-753A-E93E-87A759FE3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r="16907" b="2"/>
          <a:stretch/>
        </p:blipFill>
        <p:spPr bwMode="auto">
          <a:xfrm>
            <a:off x="2383146" y="4266239"/>
            <a:ext cx="2360707" cy="175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What New Teen Polling Tells Us About the State of K-12 Education in 2024 -  EdChoice">
            <a:extLst>
              <a:ext uri="{FF2B5EF4-FFF2-40B4-BE49-F238E27FC236}">
                <a16:creationId xmlns:a16="http://schemas.microsoft.com/office/drawing/2014/main" id="{864C7E54-69DE-E91C-C162-C82D536C2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3" r="17017" b="3"/>
          <a:stretch/>
        </p:blipFill>
        <p:spPr bwMode="auto">
          <a:xfrm>
            <a:off x="7043786" y="4285555"/>
            <a:ext cx="2636074" cy="175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3 Easy Ways Your Teens Can Help you Create Class Expectations">
            <a:extLst>
              <a:ext uri="{FF2B5EF4-FFF2-40B4-BE49-F238E27FC236}">
                <a16:creationId xmlns:a16="http://schemas.microsoft.com/office/drawing/2014/main" id="{542EC938-E880-FC07-8696-FB7FD4B57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" r="22573" b="1"/>
          <a:stretch/>
        </p:blipFill>
        <p:spPr bwMode="auto">
          <a:xfrm>
            <a:off x="9679860" y="4285555"/>
            <a:ext cx="2512140" cy="175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Stress Management for Teens: Causes ...">
            <a:extLst>
              <a:ext uri="{FF2B5EF4-FFF2-40B4-BE49-F238E27FC236}">
                <a16:creationId xmlns:a16="http://schemas.microsoft.com/office/drawing/2014/main" id="{0973E090-26D4-7409-5BFB-1BA7639EB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884" y="4285555"/>
            <a:ext cx="2409115" cy="175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340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4757DF-977B-A8C3-21D8-696B05F191DD}"/>
              </a:ext>
            </a:extLst>
          </p:cNvPr>
          <p:cNvSpPr txBox="1"/>
          <p:nvPr/>
        </p:nvSpPr>
        <p:spPr>
          <a:xfrm>
            <a:off x="409905" y="157655"/>
            <a:ext cx="94895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3600" b="1" i="0" u="none" strike="noStrike" dirty="0">
                <a:solidFill>
                  <a:srgbClr val="C00000"/>
                </a:solidFill>
                <a:effectLst/>
              </a:rPr>
              <a:t>Hybrid and Dynamic Approach to Teaching</a:t>
            </a:r>
            <a:endParaRPr lang="en-GB" sz="3600" b="0" i="0" u="none" strike="noStrike" dirty="0">
              <a:solidFill>
                <a:srgbClr val="C00000"/>
              </a:solidFill>
              <a:effectLst/>
            </a:endParaRPr>
          </a:p>
          <a:p>
            <a:pPr algn="l"/>
            <a:r>
              <a:rPr lang="en-GB" sz="2400" b="1" i="0" u="none" strike="noStrike" dirty="0">
                <a:solidFill>
                  <a:srgbClr val="000000"/>
                </a:solidFill>
                <a:effectLst/>
              </a:rPr>
              <a:t>A balanced approached </a:t>
            </a:r>
          </a:p>
          <a:p>
            <a:pPr algn="l"/>
            <a:endParaRPr lang="en-GB" dirty="0">
              <a:solidFill>
                <a:srgbClr val="000000"/>
              </a:solidFill>
            </a:endParaRPr>
          </a:p>
          <a:p>
            <a:pPr algn="l"/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17410" name="Picture 2" descr="Effective Teaching and Learning | Rosenshine's Principles: A ...">
            <a:extLst>
              <a:ext uri="{FF2B5EF4-FFF2-40B4-BE49-F238E27FC236}">
                <a16:creationId xmlns:a16="http://schemas.microsoft.com/office/drawing/2014/main" id="{8024A0ED-DDD0-4B1D-6C5A-92CA0CB9C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602" y="839547"/>
            <a:ext cx="3677294" cy="581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Add with solid fill">
            <a:extLst>
              <a:ext uri="{FF2B5EF4-FFF2-40B4-BE49-F238E27FC236}">
                <a16:creationId xmlns:a16="http://schemas.microsoft.com/office/drawing/2014/main" id="{D5554EAF-51A9-9BD0-6770-86C44E96E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89983" y="17273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55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imary School - TopCourses: UK Education Specialists">
            <a:extLst>
              <a:ext uri="{FF2B5EF4-FFF2-40B4-BE49-F238E27FC236}">
                <a16:creationId xmlns:a16="http://schemas.microsoft.com/office/drawing/2014/main" id="{77D6DD80-91C7-5AEE-4C43-475512ED8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95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CE9208-83F6-2133-B7C1-D89797A6C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6900" y="6467049"/>
            <a:ext cx="2705100" cy="5969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3CA778-5AF7-D309-057E-823C19C88229}"/>
              </a:ext>
            </a:extLst>
          </p:cNvPr>
          <p:cNvSpPr/>
          <p:nvPr/>
        </p:nvSpPr>
        <p:spPr>
          <a:xfrm>
            <a:off x="1982430" y="4425432"/>
            <a:ext cx="19099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Key Stage 1/2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D554BD-19A7-1095-066E-366530B14024}"/>
              </a:ext>
            </a:extLst>
          </p:cNvPr>
          <p:cNvSpPr/>
          <p:nvPr/>
        </p:nvSpPr>
        <p:spPr>
          <a:xfrm>
            <a:off x="4075456" y="4425430"/>
            <a:ext cx="19099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Key Stage 3/4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61A232-1B71-0099-5E7B-0951B6F4EA06}"/>
              </a:ext>
            </a:extLst>
          </p:cNvPr>
          <p:cNvSpPr/>
          <p:nvPr/>
        </p:nvSpPr>
        <p:spPr>
          <a:xfrm>
            <a:off x="6096000" y="4425430"/>
            <a:ext cx="19099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Key Stage 5</a:t>
            </a:r>
          </a:p>
        </p:txBody>
      </p:sp>
    </p:spTree>
    <p:extLst>
      <p:ext uri="{BB962C8B-B14F-4D97-AF65-F5344CB8AC3E}">
        <p14:creationId xmlns:p14="http://schemas.microsoft.com/office/powerpoint/2010/main" val="2797158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88F5DD-AFC9-FD21-5C69-32B87E8FD648}"/>
              </a:ext>
            </a:extLst>
          </p:cNvPr>
          <p:cNvSpPr txBox="1"/>
          <p:nvPr/>
        </p:nvSpPr>
        <p:spPr>
          <a:xfrm>
            <a:off x="402021" y="280276"/>
            <a:ext cx="11075276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 algn="l"/>
            <a:r>
              <a:rPr lang="en-GB" sz="3600" b="1" i="0" u="none" strike="noStrike" dirty="0">
                <a:solidFill>
                  <a:srgbClr val="C00000"/>
                </a:solidFill>
                <a:effectLst/>
              </a:rPr>
              <a:t>		Dewey’s progressive education principles </a:t>
            </a:r>
          </a:p>
          <a:p>
            <a:pPr algn="l"/>
            <a:endParaRPr lang="en-GB" sz="1600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GB" sz="2400" b="1" i="0" u="none" strike="noStrike" dirty="0">
                <a:solidFill>
                  <a:srgbClr val="C00000"/>
                </a:solidFill>
                <a:effectLst/>
              </a:rPr>
              <a:t>Teacher as Facilitator: 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Dewey advocated for teachers to guide and support learning rather than direct it, allowing students more freedom to explore and discover.</a:t>
            </a:r>
          </a:p>
          <a:p>
            <a:pPr algn="l"/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GB" sz="2400" b="1" i="0" u="none" strike="noStrike" dirty="0">
                <a:solidFill>
                  <a:srgbClr val="C00000"/>
                </a:solidFill>
                <a:effectLst/>
              </a:rPr>
              <a:t>Experience-Based Learning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: 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He emphasized that students learn best through direct experiences and active participation, which makes learning more meaningful.</a:t>
            </a:r>
          </a:p>
          <a:p>
            <a:pPr algn="l"/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GB" sz="2400" b="1" i="0" u="none" strike="noStrike" dirty="0">
                <a:solidFill>
                  <a:srgbClr val="C00000"/>
                </a:solidFill>
                <a:effectLst/>
              </a:rPr>
              <a:t>Focus on Critical Thinking: 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Dewey encouraged fostering critical thinking and problem-solving skills over rote memorization, preparing students to tackle real-world challenges.</a:t>
            </a:r>
          </a:p>
          <a:p>
            <a:pPr algn="l"/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GB" sz="2400" b="1" i="0" u="none" strike="noStrike" dirty="0">
                <a:solidFill>
                  <a:srgbClr val="C00000"/>
                </a:solidFill>
                <a:effectLst/>
              </a:rPr>
              <a:t>Collaborative Learning: 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He supported group work and social interaction as essential parts of learning, helping students learn from each other and develop social skills.</a:t>
            </a:r>
          </a:p>
          <a:p>
            <a:pPr algn="l"/>
            <a:endParaRPr lang="en-GB" sz="2400" b="1" i="0" u="none" strike="noStrike" dirty="0">
              <a:solidFill>
                <a:srgbClr val="C00000"/>
              </a:solidFill>
              <a:effectLst/>
            </a:endParaRPr>
          </a:p>
          <a:p>
            <a:pPr algn="l"/>
            <a:r>
              <a:rPr lang="en-GB" sz="2400" b="1" i="0" u="none" strike="noStrike" dirty="0">
                <a:solidFill>
                  <a:srgbClr val="C00000"/>
                </a:solidFill>
                <a:effectLst/>
              </a:rPr>
              <a:t>Preparation for Life: 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Dewey believed education should equip students to participate actively in society, prioritizing skills and values that prepare them for adulthood. </a:t>
            </a:r>
          </a:p>
        </p:txBody>
      </p:sp>
      <p:pic>
        <p:nvPicPr>
          <p:cNvPr id="5" name="Graphic 4" descr="Add with solid fill">
            <a:extLst>
              <a:ext uri="{FF2B5EF4-FFF2-40B4-BE49-F238E27FC236}">
                <a16:creationId xmlns:a16="http://schemas.microsoft.com/office/drawing/2014/main" id="{6D3BDC14-E4A7-ED99-E3FE-3615EA0FE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4703" y="2802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93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ohn Dewey | Progressive Education | Philosophy of... | Sutori">
            <a:extLst>
              <a:ext uri="{FF2B5EF4-FFF2-40B4-BE49-F238E27FC236}">
                <a16:creationId xmlns:a16="http://schemas.microsoft.com/office/drawing/2014/main" id="{DE5C94FB-378C-58BD-A318-6647D6564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1041399"/>
            <a:ext cx="8929414" cy="419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364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E61346-4F59-CC24-282C-B7679E21CD30}"/>
              </a:ext>
            </a:extLst>
          </p:cNvPr>
          <p:cNvSpPr txBox="1"/>
          <p:nvPr/>
        </p:nvSpPr>
        <p:spPr>
          <a:xfrm>
            <a:off x="575441" y="183619"/>
            <a:ext cx="11264461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1" i="0" u="none" strike="noStrike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yuthaya" pitchFamily="2" charset="-34"/>
                <a:cs typeface="Ayuthaya" pitchFamily="2" charset="-34"/>
              </a:rPr>
              <a:t>Some ideas to get you started  to help students develop independence, critical thinking, and practical skills</a:t>
            </a:r>
          </a:p>
          <a:p>
            <a:pPr algn="l"/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marL="342900" indent="-342900" algn="l">
              <a:buAutoNum type="arabicPeriod"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Incorporate Self-Directed Projects   </a:t>
            </a: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Allow students to choose topics or projects that interest them, encouraging ownership and self-motivation in their learning.</a:t>
            </a:r>
          </a:p>
          <a:p>
            <a:pPr algn="l"/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marL="342900" indent="-342900" algn="l">
              <a:buAutoNum type="arabicPeriod" startAt="2"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Integrate Real-World Problem-Solving  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Design assignments that address practical, real-life issues, making the learning process relevant and immediately applicable.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marL="342900" indent="-342900" algn="l">
              <a:buAutoNum type="arabicPeriod" startAt="3"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Use Reflective Practices </a:t>
            </a: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Include regular reflection exercises, such as journals or group discussions, to help students connect their experiences to the material, reinforcing self-awareness and critical thinking.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marL="342900" indent="-342900" algn="l">
              <a:buAutoNum type="arabicPeriod" startAt="4"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Facilitate Peer Learning</a:t>
            </a: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Encourage group work and peer teaching activities, giving students opportunities to learn collaboratively and develop interpersonal skills.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marL="342900" indent="-342900" algn="l">
              <a:buAutoNum type="arabicPeriod" startAt="5"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Balance Structure with Flexibility </a:t>
            </a: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Provide structured support and clear expectations but allow flexibility for students to approach tasks in ways that suit their individual learning styles and preferences. </a:t>
            </a:r>
          </a:p>
        </p:txBody>
      </p:sp>
    </p:spTree>
    <p:extLst>
      <p:ext uri="{BB962C8B-B14F-4D97-AF65-F5344CB8AC3E}">
        <p14:creationId xmlns:p14="http://schemas.microsoft.com/office/powerpoint/2010/main" val="1852078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4390F2-F047-CE86-D559-0EF4EEDC2018}"/>
              </a:ext>
            </a:extLst>
          </p:cNvPr>
          <p:cNvSpPr txBox="1"/>
          <p:nvPr/>
        </p:nvSpPr>
        <p:spPr>
          <a:xfrm>
            <a:off x="733095" y="176839"/>
            <a:ext cx="113275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3200" b="1" i="0" u="none" strike="noStrike" dirty="0">
                <a:solidFill>
                  <a:srgbClr val="C00000"/>
                </a:solidFill>
                <a:effectLst/>
              </a:rPr>
              <a:t>Most importantly </a:t>
            </a:r>
            <a:r>
              <a:rPr lang="en-GB" sz="3200" b="1" i="0" u="sng" strike="noStrike" dirty="0">
                <a:solidFill>
                  <a:srgbClr val="C00000"/>
                </a:solidFill>
                <a:effectLst/>
              </a:rPr>
              <a:t>don’t forget you are working in a liminal space</a:t>
            </a:r>
            <a:r>
              <a:rPr lang="en-GB" sz="3200" b="1" i="0" u="none" strike="noStrike" dirty="0">
                <a:solidFill>
                  <a:srgbClr val="C00000"/>
                </a:solidFill>
                <a:effectLst/>
              </a:rPr>
              <a:t>… both sides of the transitional bridge need to be balanced</a:t>
            </a:r>
            <a:endParaRPr lang="en-GB" sz="3200" b="0" i="0" u="none" strike="noStrike" dirty="0">
              <a:solidFill>
                <a:srgbClr val="C00000"/>
              </a:solidFill>
              <a:effectLst/>
            </a:endParaRPr>
          </a:p>
        </p:txBody>
      </p:sp>
      <p:pic>
        <p:nvPicPr>
          <p:cNvPr id="4" name="Picture 2" descr="liminal – liminalpilgrim">
            <a:extLst>
              <a:ext uri="{FF2B5EF4-FFF2-40B4-BE49-F238E27FC236}">
                <a16:creationId xmlns:a16="http://schemas.microsoft.com/office/drawing/2014/main" id="{6913D9C3-623A-B40E-667E-529730DD7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8423" y="1254057"/>
            <a:ext cx="8316867" cy="351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ffective Teaching and Learning | Rosenshine's Principles: A ...">
            <a:extLst>
              <a:ext uri="{FF2B5EF4-FFF2-40B4-BE49-F238E27FC236}">
                <a16:creationId xmlns:a16="http://schemas.microsoft.com/office/drawing/2014/main" id="{5C6BB759-1FA6-32CB-2C01-21F14F6A2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45" y="2580906"/>
            <a:ext cx="2949796" cy="391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e Inquiry Learning Cycle">
            <a:extLst>
              <a:ext uri="{FF2B5EF4-FFF2-40B4-BE49-F238E27FC236}">
                <a16:creationId xmlns:a16="http://schemas.microsoft.com/office/drawing/2014/main" id="{9AD92B7B-7AFB-0D7B-6B06-A390F9720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301" y="2580906"/>
            <a:ext cx="3519602" cy="387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76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suit and tie&#10;&#10;Description automatically generated">
            <a:extLst>
              <a:ext uri="{FF2B5EF4-FFF2-40B4-BE49-F238E27FC236}">
                <a16:creationId xmlns:a16="http://schemas.microsoft.com/office/drawing/2014/main" id="{37A0BE51-2C49-29BA-F2CC-F6B2330767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507" b="23507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51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09DF1-565F-F32A-32AD-B1B73F86E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430" y="4147645"/>
            <a:ext cx="11677135" cy="14804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400" b="1" i="0" u="none" strike="noStrike" dirty="0">
                <a:solidFill>
                  <a:srgbClr val="C00000"/>
                </a:solidFill>
                <a:effectLst/>
              </a:rPr>
              <a:t>Navigating the Liminal Shift </a:t>
            </a:r>
            <a:r>
              <a:rPr lang="en-US" sz="4400" b="1" dirty="0">
                <a:solidFill>
                  <a:srgbClr val="C00000"/>
                </a:solidFill>
              </a:rPr>
              <a:t>for post 16 learners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BA68FA-F26F-FABF-14AA-359213B72355}"/>
              </a:ext>
            </a:extLst>
          </p:cNvPr>
          <p:cNvSpPr txBox="1"/>
          <p:nvPr/>
        </p:nvSpPr>
        <p:spPr>
          <a:xfrm>
            <a:off x="1937566" y="5628076"/>
            <a:ext cx="8984375" cy="991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1000"/>
              </a:spcBef>
              <a:buSzPct val="80000"/>
            </a:pPr>
            <a:r>
              <a:rPr lang="en-US" sz="4800" b="1" i="0" u="none" strike="noStrike" dirty="0">
                <a:effectLst/>
              </a:rPr>
              <a:t>Questions?</a:t>
            </a:r>
            <a:endParaRPr lang="en-US" sz="4000" dirty="0"/>
          </a:p>
        </p:txBody>
      </p:sp>
      <p:pic>
        <p:nvPicPr>
          <p:cNvPr id="1026" name="Picture 2" descr="liminal – liminalpilgrim">
            <a:extLst>
              <a:ext uri="{FF2B5EF4-FFF2-40B4-BE49-F238E27FC236}">
                <a16:creationId xmlns:a16="http://schemas.microsoft.com/office/drawing/2014/main" id="{DCB4792C-BC59-A1DD-40CD-FFEFC45EC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566" y="398449"/>
            <a:ext cx="8316867" cy="351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81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iminal – liminalpilgrim">
            <a:extLst>
              <a:ext uri="{FF2B5EF4-FFF2-40B4-BE49-F238E27FC236}">
                <a16:creationId xmlns:a16="http://schemas.microsoft.com/office/drawing/2014/main" id="{2A8B0B7E-8F27-3F64-0AC3-88538260F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4822" y="832150"/>
            <a:ext cx="8316867" cy="351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CDD88D-EECB-2477-CA98-FA3C70792043}"/>
              </a:ext>
            </a:extLst>
          </p:cNvPr>
          <p:cNvSpPr txBox="1"/>
          <p:nvPr/>
        </p:nvSpPr>
        <p:spPr>
          <a:xfrm>
            <a:off x="1937566" y="4351752"/>
            <a:ext cx="8984375" cy="991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1000"/>
              </a:spcBef>
              <a:buSzPct val="80000"/>
            </a:pPr>
            <a:r>
              <a:rPr lang="en-GB" sz="2000" dirty="0">
                <a:solidFill>
                  <a:srgbClr val="000000"/>
                </a:solidFill>
                <a:latin typeface="-webkit-standard"/>
              </a:rPr>
              <a:t>T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he "liminal space"  a threshold between adolescence and young adulthood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9F03C9-0972-AAA8-8E55-D673792FD401}"/>
              </a:ext>
            </a:extLst>
          </p:cNvPr>
          <p:cNvSpPr txBox="1"/>
          <p:nvPr/>
        </p:nvSpPr>
        <p:spPr>
          <a:xfrm>
            <a:off x="1270059" y="5343525"/>
            <a:ext cx="3547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0" u="none" strike="noStrike" dirty="0">
                <a:solidFill>
                  <a:srgbClr val="C00000"/>
                </a:solidFill>
                <a:effectLst/>
                <a:latin typeface="-webkit-standard"/>
              </a:rPr>
              <a:t>structured learning </a:t>
            </a:r>
          </a:p>
          <a:p>
            <a:pPr algn="ctr"/>
            <a:r>
              <a:rPr lang="en-GB" sz="2800" b="1" i="0" u="none" strike="noStrike" dirty="0">
                <a:solidFill>
                  <a:srgbClr val="C00000"/>
                </a:solidFill>
                <a:effectLst/>
                <a:latin typeface="-webkit-standard"/>
              </a:rPr>
              <a:t>(KS3/4)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2D57CF-B429-5576-E9A1-7931F2F21141}"/>
              </a:ext>
            </a:extLst>
          </p:cNvPr>
          <p:cNvSpPr txBox="1"/>
          <p:nvPr/>
        </p:nvSpPr>
        <p:spPr>
          <a:xfrm>
            <a:off x="7180707" y="5343525"/>
            <a:ext cx="3547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-webkit-standard"/>
              </a:rPr>
              <a:t>s</a:t>
            </a:r>
            <a:r>
              <a:rPr lang="en-GB" sz="2800" b="1" i="0" u="none" strike="noStrike" dirty="0">
                <a:solidFill>
                  <a:srgbClr val="C00000"/>
                </a:solidFill>
                <a:effectLst/>
                <a:latin typeface="-webkit-standard"/>
              </a:rPr>
              <a:t>elf-directed enquiry </a:t>
            </a:r>
          </a:p>
          <a:p>
            <a:pPr algn="ctr"/>
            <a:r>
              <a:rPr lang="en-GB" sz="2800" b="1" i="0" u="none" strike="noStrike" dirty="0">
                <a:solidFill>
                  <a:srgbClr val="C00000"/>
                </a:solidFill>
                <a:effectLst/>
                <a:latin typeface="-webkit-standard"/>
              </a:rPr>
              <a:t>(KS5)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F4C89CE0-959A-D076-8642-88214F2839B2}"/>
              </a:ext>
            </a:extLst>
          </p:cNvPr>
          <p:cNvSpPr/>
          <p:nvPr/>
        </p:nvSpPr>
        <p:spPr>
          <a:xfrm>
            <a:off x="5313405" y="5708822"/>
            <a:ext cx="1655806" cy="42012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42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0C7F4B-1C97-CA48-C6BD-DBE6FBEA4EDB}"/>
              </a:ext>
            </a:extLst>
          </p:cNvPr>
          <p:cNvSpPr txBox="1"/>
          <p:nvPr/>
        </p:nvSpPr>
        <p:spPr>
          <a:xfrm>
            <a:off x="4698124" y="1239326"/>
            <a:ext cx="7703485" cy="48320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How do we define learning and </a:t>
            </a:r>
          </a:p>
          <a:p>
            <a:pPr algn="ctr"/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why does this matter?</a:t>
            </a:r>
          </a:p>
          <a:p>
            <a:pPr algn="ctr"/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GB" sz="2800" dirty="0">
              <a:solidFill>
                <a:schemeClr val="accent1">
                  <a:lumMod val="50000"/>
                </a:schemeClr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What do YOU think? </a:t>
            </a:r>
          </a:p>
          <a:p>
            <a:pPr algn="ctr"/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How do YOU define learning?</a:t>
            </a:r>
          </a:p>
          <a:p>
            <a:pPr algn="ctr"/>
            <a:endParaRPr lang="en-GB" sz="2800" dirty="0">
              <a:solidFill>
                <a:schemeClr val="accent1">
                  <a:lumMod val="50000"/>
                </a:schemeClr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3 mins </a:t>
            </a:r>
          </a:p>
          <a:p>
            <a:pPr algn="ctr"/>
            <a:endParaRPr lang="en-GB" sz="2800" dirty="0">
              <a:solidFill>
                <a:schemeClr val="accent1">
                  <a:lumMod val="50000"/>
                </a:schemeClr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514350" indent="-514350" algn="ctr">
              <a:buFont typeface="+mj-lt"/>
              <a:buAutoNum type="arabicPeriod"/>
            </a:pPr>
            <a:endParaRPr lang="en-GB" sz="2800" dirty="0">
              <a:solidFill>
                <a:schemeClr val="accent1">
                  <a:lumMod val="50000"/>
                </a:schemeClr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dirty="0">
              <a:solidFill>
                <a:schemeClr val="accent1">
                  <a:lumMod val="50000"/>
                </a:schemeClr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12E90E-39FC-041F-23FE-F6E30491C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8092" y="5083437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BC51EB-C2F9-9DB3-004C-11BDE7135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8092" y="5083436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AutoShape 2" descr="Science of Learning">
            <a:extLst>
              <a:ext uri="{FF2B5EF4-FFF2-40B4-BE49-F238E27FC236}">
                <a16:creationId xmlns:a16="http://schemas.microsoft.com/office/drawing/2014/main" id="{EA4F0AE8-3EDE-225F-55CC-AD368A5B3D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91000" y="2362200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8ECFB0-98CC-A91B-B60B-B08076F09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4" y="657363"/>
            <a:ext cx="4374930" cy="554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0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8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83D9F11-8A5F-0DDC-1517-EAF551CB5476}"/>
              </a:ext>
            </a:extLst>
          </p:cNvPr>
          <p:cNvSpPr/>
          <p:nvPr/>
        </p:nvSpPr>
        <p:spPr>
          <a:xfrm>
            <a:off x="576197" y="638827"/>
            <a:ext cx="3144033" cy="2304789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observable change in behaviour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503FBB-028E-FD0B-88B7-EB919B2DB85B}"/>
              </a:ext>
            </a:extLst>
          </p:cNvPr>
          <p:cNvSpPr/>
          <p:nvPr/>
        </p:nvSpPr>
        <p:spPr>
          <a:xfrm>
            <a:off x="4523983" y="638826"/>
            <a:ext cx="3144033" cy="2304789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Something that is actively constructed through the learner’s experience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259F68D-52D1-9170-C8D6-D55162FA875C}"/>
              </a:ext>
            </a:extLst>
          </p:cNvPr>
          <p:cNvSpPr/>
          <p:nvPr/>
        </p:nvSpPr>
        <p:spPr>
          <a:xfrm>
            <a:off x="8597030" y="638825"/>
            <a:ext cx="3144033" cy="2304789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change to long term memory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D9F2E3-6506-535E-AE3A-4BC0A7BC7001}"/>
              </a:ext>
            </a:extLst>
          </p:cNvPr>
          <p:cNvSpPr/>
          <p:nvPr/>
        </p:nvSpPr>
        <p:spPr>
          <a:xfrm>
            <a:off x="576197" y="3734844"/>
            <a:ext cx="3144033" cy="2304789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shift in perspective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6A7FB80-BC5F-5E44-147E-F0644BE1209B}"/>
              </a:ext>
            </a:extLst>
          </p:cNvPr>
          <p:cNvSpPr/>
          <p:nvPr/>
        </p:nvSpPr>
        <p:spPr>
          <a:xfrm>
            <a:off x="4523983" y="3734843"/>
            <a:ext cx="3144033" cy="2304789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transmission of knowledge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DB8A460-20FD-E3D0-2ED9-0268C29D4EC8}"/>
              </a:ext>
            </a:extLst>
          </p:cNvPr>
          <p:cNvSpPr/>
          <p:nvPr/>
        </p:nvSpPr>
        <p:spPr>
          <a:xfrm>
            <a:off x="8597029" y="3734842"/>
            <a:ext cx="3144033" cy="2304789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detection and correction of error</a:t>
            </a:r>
          </a:p>
        </p:txBody>
      </p:sp>
    </p:spTree>
    <p:extLst>
      <p:ext uri="{BB962C8B-B14F-4D97-AF65-F5344CB8AC3E}">
        <p14:creationId xmlns:p14="http://schemas.microsoft.com/office/powerpoint/2010/main" val="3956407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0C7F4B-1C97-CA48-C6BD-DBE6FBEA4EDB}"/>
              </a:ext>
            </a:extLst>
          </p:cNvPr>
          <p:cNvSpPr txBox="1"/>
          <p:nvPr/>
        </p:nvSpPr>
        <p:spPr>
          <a:xfrm>
            <a:off x="8591607" y="1239326"/>
            <a:ext cx="3206047" cy="59708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Would you answer differently if I asked: </a:t>
            </a:r>
          </a:p>
          <a:p>
            <a:pPr algn="ctr"/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How do we define learning </a:t>
            </a:r>
            <a:r>
              <a:rPr lang="en-GB" sz="2800" b="1" dirty="0">
                <a:solidFill>
                  <a:srgbClr val="C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for children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 and </a:t>
            </a:r>
          </a:p>
          <a:p>
            <a:pPr algn="ctr"/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why does this matter?</a:t>
            </a:r>
          </a:p>
          <a:p>
            <a:pPr algn="ctr"/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GB" sz="2800" dirty="0">
              <a:solidFill>
                <a:schemeClr val="accent1">
                  <a:lumMod val="50000"/>
                </a:schemeClr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3 mins </a:t>
            </a:r>
          </a:p>
          <a:p>
            <a:pPr algn="ctr"/>
            <a:endParaRPr lang="en-GB" sz="2800" dirty="0">
              <a:solidFill>
                <a:schemeClr val="accent1">
                  <a:lumMod val="50000"/>
                </a:schemeClr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514350" indent="-514350" algn="ctr">
              <a:buFont typeface="+mj-lt"/>
              <a:buAutoNum type="arabicPeriod"/>
            </a:pPr>
            <a:endParaRPr lang="en-GB" sz="2800" dirty="0">
              <a:solidFill>
                <a:schemeClr val="accent1">
                  <a:lumMod val="50000"/>
                </a:schemeClr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dirty="0">
              <a:solidFill>
                <a:schemeClr val="accent1">
                  <a:lumMod val="50000"/>
                </a:schemeClr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12E90E-39FC-041F-23FE-F6E30491C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8092" y="5083437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BC51EB-C2F9-9DB3-004C-11BDE7135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8092" y="5083436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AutoShape 2" descr="Science of Learning">
            <a:extLst>
              <a:ext uri="{FF2B5EF4-FFF2-40B4-BE49-F238E27FC236}">
                <a16:creationId xmlns:a16="http://schemas.microsoft.com/office/drawing/2014/main" id="{EA4F0AE8-3EDE-225F-55CC-AD368A5B3D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91000" y="2362200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7E75368-6CF8-4710-3916-2D6D28C95BCD}"/>
              </a:ext>
            </a:extLst>
          </p:cNvPr>
          <p:cNvSpPr/>
          <p:nvPr/>
        </p:nvSpPr>
        <p:spPr>
          <a:xfrm>
            <a:off x="576197" y="638827"/>
            <a:ext cx="2038325" cy="160100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observable change in behaviour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34044A6-FBA5-1B8F-38F1-F544B7D22B7C}"/>
              </a:ext>
            </a:extLst>
          </p:cNvPr>
          <p:cNvSpPr/>
          <p:nvPr/>
        </p:nvSpPr>
        <p:spPr>
          <a:xfrm>
            <a:off x="2845459" y="609798"/>
            <a:ext cx="2691081" cy="160100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Something that is actively constructed through the learner’s experience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6E00D8-1939-2EFD-F9A2-6D89F318EBC3}"/>
              </a:ext>
            </a:extLst>
          </p:cNvPr>
          <p:cNvSpPr/>
          <p:nvPr/>
        </p:nvSpPr>
        <p:spPr>
          <a:xfrm>
            <a:off x="5764923" y="549129"/>
            <a:ext cx="2454598" cy="160100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change to long term memory</a:t>
            </a:r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2687AC54-FD59-C49D-5964-ECD41DD3A885}"/>
              </a:ext>
            </a:extLst>
          </p:cNvPr>
          <p:cNvSpPr/>
          <p:nvPr/>
        </p:nvSpPr>
        <p:spPr>
          <a:xfrm>
            <a:off x="576197" y="2628496"/>
            <a:ext cx="2038325" cy="160100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shift in perspective</a:t>
            </a:r>
          </a:p>
        </p:txBody>
      </p:sp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709C2C2E-F23A-6B25-475E-A396F76099F0}"/>
              </a:ext>
            </a:extLst>
          </p:cNvPr>
          <p:cNvSpPr/>
          <p:nvPr/>
        </p:nvSpPr>
        <p:spPr>
          <a:xfrm>
            <a:off x="2842905" y="2628496"/>
            <a:ext cx="2691080" cy="160100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transmission of knowledge</a:t>
            </a:r>
          </a:p>
        </p:txBody>
      </p:sp>
      <p:sp>
        <p:nvSpPr>
          <p:cNvPr id="12" name="Rectangle: Rounded Corners 6">
            <a:extLst>
              <a:ext uri="{FF2B5EF4-FFF2-40B4-BE49-F238E27FC236}">
                <a16:creationId xmlns:a16="http://schemas.microsoft.com/office/drawing/2014/main" id="{B4B3C448-5B6B-00BD-24D2-BBEF0FF08738}"/>
              </a:ext>
            </a:extLst>
          </p:cNvPr>
          <p:cNvSpPr/>
          <p:nvPr/>
        </p:nvSpPr>
        <p:spPr>
          <a:xfrm>
            <a:off x="5717590" y="2628496"/>
            <a:ext cx="2549263" cy="160100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detection and correction of error</a:t>
            </a:r>
          </a:p>
        </p:txBody>
      </p:sp>
    </p:spTree>
    <p:extLst>
      <p:ext uri="{BB962C8B-B14F-4D97-AF65-F5344CB8AC3E}">
        <p14:creationId xmlns:p14="http://schemas.microsoft.com/office/powerpoint/2010/main" val="162089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8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83D9F11-8A5F-0DDC-1517-EAF551CB5476}"/>
              </a:ext>
            </a:extLst>
          </p:cNvPr>
          <p:cNvSpPr/>
          <p:nvPr/>
        </p:nvSpPr>
        <p:spPr>
          <a:xfrm>
            <a:off x="576197" y="638827"/>
            <a:ext cx="3144033" cy="2304789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observable change in behaviour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503FBB-028E-FD0B-88B7-EB919B2DB85B}"/>
              </a:ext>
            </a:extLst>
          </p:cNvPr>
          <p:cNvSpPr/>
          <p:nvPr/>
        </p:nvSpPr>
        <p:spPr>
          <a:xfrm>
            <a:off x="4523983" y="638826"/>
            <a:ext cx="3144033" cy="2304789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Something that is actively constructed through the learner’s experience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259F68D-52D1-9170-C8D6-D55162FA875C}"/>
              </a:ext>
            </a:extLst>
          </p:cNvPr>
          <p:cNvSpPr/>
          <p:nvPr/>
        </p:nvSpPr>
        <p:spPr>
          <a:xfrm>
            <a:off x="8597030" y="638825"/>
            <a:ext cx="3144033" cy="2304789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change to long term memory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D9F2E3-6506-535E-AE3A-4BC0A7BC7001}"/>
              </a:ext>
            </a:extLst>
          </p:cNvPr>
          <p:cNvSpPr/>
          <p:nvPr/>
        </p:nvSpPr>
        <p:spPr>
          <a:xfrm>
            <a:off x="576197" y="3734844"/>
            <a:ext cx="3144033" cy="2304789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shift in perspective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6A7FB80-BC5F-5E44-147E-F0644BE1209B}"/>
              </a:ext>
            </a:extLst>
          </p:cNvPr>
          <p:cNvSpPr/>
          <p:nvPr/>
        </p:nvSpPr>
        <p:spPr>
          <a:xfrm>
            <a:off x="4523983" y="3734843"/>
            <a:ext cx="3144033" cy="2304789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transmission of knowledge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DB8A460-20FD-E3D0-2ED9-0268C29D4EC8}"/>
              </a:ext>
            </a:extLst>
          </p:cNvPr>
          <p:cNvSpPr/>
          <p:nvPr/>
        </p:nvSpPr>
        <p:spPr>
          <a:xfrm>
            <a:off x="8597029" y="3734842"/>
            <a:ext cx="3144033" cy="2304789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detection and correction of error</a:t>
            </a:r>
          </a:p>
        </p:txBody>
      </p:sp>
    </p:spTree>
    <p:extLst>
      <p:ext uri="{BB962C8B-B14F-4D97-AF65-F5344CB8AC3E}">
        <p14:creationId xmlns:p14="http://schemas.microsoft.com/office/powerpoint/2010/main" val="2547922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9E1144-BD5F-5704-581C-BDA16A40D4DC}"/>
              </a:ext>
            </a:extLst>
          </p:cNvPr>
          <p:cNvSpPr txBox="1"/>
          <p:nvPr/>
        </p:nvSpPr>
        <p:spPr>
          <a:xfrm>
            <a:off x="7078717" y="694230"/>
            <a:ext cx="48715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i="1" dirty="0">
                <a:solidFill>
                  <a:schemeClr val="accent1">
                    <a:lumMod val="50000"/>
                  </a:schemeClr>
                </a:solidFill>
              </a:rPr>
              <a:t>Why does how we define learning matter?</a:t>
            </a:r>
          </a:p>
        </p:txBody>
      </p:sp>
      <p:pic>
        <p:nvPicPr>
          <p:cNvPr id="5122" name="Picture 2" descr="Stop Trying to Ask 'Smart Questions' - The Atlantic">
            <a:extLst>
              <a:ext uri="{FF2B5EF4-FFF2-40B4-BE49-F238E27FC236}">
                <a16:creationId xmlns:a16="http://schemas.microsoft.com/office/drawing/2014/main" id="{40923A9D-590F-1A50-2DC1-AB0BFAED4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003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621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77C357-30A3-41ED-CE44-9F1BE31E4C47}"/>
              </a:ext>
            </a:extLst>
          </p:cNvPr>
          <p:cNvSpPr txBox="1"/>
          <p:nvPr/>
        </p:nvSpPr>
        <p:spPr>
          <a:xfrm>
            <a:off x="6613635" y="1198207"/>
            <a:ext cx="513167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All learning activities in schools are underpinned by a </a:t>
            </a:r>
            <a:r>
              <a:rPr lang="en-GB" sz="4400" b="1" i="1" dirty="0"/>
              <a:t>belief about how both students and adults learn </a:t>
            </a:r>
            <a:endParaRPr lang="en-GB" sz="4400" dirty="0"/>
          </a:p>
        </p:txBody>
      </p:sp>
      <p:pic>
        <p:nvPicPr>
          <p:cNvPr id="7170" name="Picture 2" descr="Teaching Methods School Education Approach Types Stockvektor (royaltyfri)  2057761502 | Shutterstock">
            <a:extLst>
              <a:ext uri="{FF2B5EF4-FFF2-40B4-BE49-F238E27FC236}">
                <a16:creationId xmlns:a16="http://schemas.microsoft.com/office/drawing/2014/main" id="{ADBEB7EE-7A77-4C00-44A0-1E25BF604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75" cy="734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571777"/>
      </p:ext>
    </p:extLst>
  </p:cSld>
  <p:clrMapOvr>
    <a:masterClrMapping/>
  </p:clrMapOvr>
</p:sld>
</file>

<file path=ppt/theme/theme1.xml><?xml version="1.0" encoding="utf-8"?>
<a:theme xmlns:a="http://schemas.openxmlformats.org/drawingml/2006/main" name="ArchwayVTI">
  <a:themeElements>
    <a:clrScheme name="Custom 1">
      <a:dk1>
        <a:sysClr val="windowText" lastClr="000000"/>
      </a:dk1>
      <a:lt1>
        <a:sysClr val="window" lastClr="FFFFFF"/>
      </a:lt1>
      <a:dk2>
        <a:srgbClr val="2E3A3C"/>
      </a:dk2>
      <a:lt2>
        <a:srgbClr val="EDE9E7"/>
      </a:lt2>
      <a:accent1>
        <a:srgbClr val="898470"/>
      </a:accent1>
      <a:accent2>
        <a:srgbClr val="7A8773"/>
      </a:accent2>
      <a:accent3>
        <a:srgbClr val="8C845E"/>
      </a:accent3>
      <a:accent4>
        <a:srgbClr val="9F7E56"/>
      </a:accent4>
      <a:accent5>
        <a:srgbClr val="9B7E69"/>
      </a:accent5>
      <a:accent6>
        <a:srgbClr val="AA7862"/>
      </a:accent6>
      <a:hlink>
        <a:srgbClr val="7A8773"/>
      </a:hlink>
      <a:folHlink>
        <a:srgbClr val="9F7E56"/>
      </a:folHlink>
    </a:clrScheme>
    <a:fontScheme name="Archway">
      <a:majorFont>
        <a:latin typeface="Felix Titling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wayVTI" id="{309F1D27-9968-4F93-BA7C-3666A757FD2E}" vid="{76D8E8FD-8787-4E56-A14A-C28BF58ABE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1735</Words>
  <Application>Microsoft Macintosh PowerPoint</Application>
  <PresentationFormat>Widescreen</PresentationFormat>
  <Paragraphs>180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-webkit-standard</vt:lpstr>
      <vt:lpstr>Aptos</vt:lpstr>
      <vt:lpstr>Arial</vt:lpstr>
      <vt:lpstr>Calibri</vt:lpstr>
      <vt:lpstr>Felix Titling</vt:lpstr>
      <vt:lpstr>Goudy Old Style</vt:lpstr>
      <vt:lpstr>ArchwayVTI</vt:lpstr>
      <vt:lpstr>Navigating the Liminal Shift in Sixth Form Pedagogy and Provision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Navigating the Liminal Shift for post 16 learners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MBudzynska</dc:creator>
  <cp:lastModifiedBy>MBudzynska</cp:lastModifiedBy>
  <cp:revision>6</cp:revision>
  <dcterms:created xsi:type="dcterms:W3CDTF">2024-10-28T18:39:43Z</dcterms:created>
  <dcterms:modified xsi:type="dcterms:W3CDTF">2024-10-29T08:45:52Z</dcterms:modified>
</cp:coreProperties>
</file>