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2" r:id="rId1"/>
    <p:sldMasterId id="2147483653" r:id="rId2"/>
  </p:sldMasterIdLst>
  <p:notesMasterIdLst>
    <p:notesMasterId r:id="rId18"/>
  </p:notesMasterIdLst>
  <p:handoutMasterIdLst>
    <p:handoutMasterId r:id="rId19"/>
  </p:handoutMasterIdLst>
  <p:sldIdLst>
    <p:sldId id="291" r:id="rId3"/>
    <p:sldId id="286" r:id="rId4"/>
    <p:sldId id="295" r:id="rId5"/>
    <p:sldId id="258" r:id="rId6"/>
    <p:sldId id="296" r:id="rId7"/>
    <p:sldId id="297" r:id="rId8"/>
    <p:sldId id="298" r:id="rId9"/>
    <p:sldId id="299" r:id="rId10"/>
    <p:sldId id="300" r:id="rId11"/>
    <p:sldId id="301" r:id="rId12"/>
    <p:sldId id="302" r:id="rId13"/>
    <p:sldId id="303" r:id="rId14"/>
    <p:sldId id="304" r:id="rId15"/>
    <p:sldId id="305" r:id="rId16"/>
    <p:sldId id="292"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81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327" autoAdjust="0"/>
  </p:normalViewPr>
  <p:slideViewPr>
    <p:cSldViewPr>
      <p:cViewPr varScale="1">
        <p:scale>
          <a:sx n="128" d="100"/>
          <a:sy n="128" d="100"/>
        </p:scale>
        <p:origin x="696" y="17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E6EC84C0-C6D8-1D43-A5EB-7C17322AFBB0}" type="slidenum">
              <a:rPr lang="en-US"/>
              <a:pPr/>
              <a:t>‹#›</a:t>
            </a:fld>
            <a:endParaRPr lang="en-US"/>
          </a:p>
        </p:txBody>
      </p:sp>
    </p:spTree>
    <p:extLst>
      <p:ext uri="{BB962C8B-B14F-4D97-AF65-F5344CB8AC3E}">
        <p14:creationId xmlns:p14="http://schemas.microsoft.com/office/powerpoint/2010/main" val="1204727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EC5D874F-A43D-D642-927C-3702ACDD486C}" type="slidenum">
              <a:rPr lang="en-US"/>
              <a:pPr/>
              <a:t>‹#›</a:t>
            </a:fld>
            <a:endParaRPr lang="en-US"/>
          </a:p>
        </p:txBody>
      </p:sp>
    </p:spTree>
    <p:extLst>
      <p:ext uri="{BB962C8B-B14F-4D97-AF65-F5344CB8AC3E}">
        <p14:creationId xmlns:p14="http://schemas.microsoft.com/office/powerpoint/2010/main" val="987481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8B93A-41C6-0447-A226-8F194F2A1A24}" type="slidenum">
              <a:rPr lang="en-US"/>
              <a:pPr/>
              <a:t>0</a:t>
            </a:fld>
            <a:endParaRPr lang="en-US"/>
          </a:p>
        </p:txBody>
      </p:sp>
      <p:sp>
        <p:nvSpPr>
          <p:cNvPr id="184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9</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125419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10</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1972880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11</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251907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12</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163398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13</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805979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B839A-B404-AD42-8256-03C5050EE5D9}" type="slidenum">
              <a:rPr lang="en-US"/>
              <a:pPr/>
              <a:t>14</a:t>
            </a:fld>
            <a:endParaRPr lang="en-US"/>
          </a:p>
        </p:txBody>
      </p:sp>
      <p:sp>
        <p:nvSpPr>
          <p:cNvPr id="18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AD607-92B9-424B-BDC5-A7CD20BBE39F}" type="slidenum">
              <a:rPr lang="en-US"/>
              <a:pPr/>
              <a:t>1</a:t>
            </a:fld>
            <a:endParaRPr lang="en-US"/>
          </a:p>
        </p:txBody>
      </p:sp>
      <p:sp>
        <p:nvSpPr>
          <p:cNvPr id="14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2</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152715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3</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4</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85215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5</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68654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6</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217311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7</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304806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F1F01-7698-8349-BEB6-291888A7566F}" type="slidenum">
              <a:rPr lang="en-US"/>
              <a:pPr/>
              <a:t>8</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latin typeface="Arial" charset="0"/>
            </a:endParaRPr>
          </a:p>
        </p:txBody>
      </p:sp>
    </p:spTree>
    <p:extLst>
      <p:ext uri="{BB962C8B-B14F-4D97-AF65-F5344CB8AC3E}">
        <p14:creationId xmlns:p14="http://schemas.microsoft.com/office/powerpoint/2010/main" val="250743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39D079-CA37-8F43-9480-67AD0FBF1D08}" type="slidenum">
              <a:rPr lang="en-US"/>
              <a:pPr/>
              <a:t>‹#›</a:t>
            </a:fld>
            <a:endParaRPr lang="en-US" sz="1200"/>
          </a:p>
        </p:txBody>
      </p:sp>
    </p:spTree>
    <p:extLst>
      <p:ext uri="{BB962C8B-B14F-4D97-AF65-F5344CB8AC3E}">
        <p14:creationId xmlns:p14="http://schemas.microsoft.com/office/powerpoint/2010/main" val="30129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11B6D4-94DD-4E4B-AA65-760CD7A573DF}" type="slidenum">
              <a:rPr lang="en-US"/>
              <a:pPr/>
              <a:t>‹#›</a:t>
            </a:fld>
            <a:endParaRPr lang="en-US" sz="1200"/>
          </a:p>
        </p:txBody>
      </p:sp>
    </p:spTree>
    <p:extLst>
      <p:ext uri="{BB962C8B-B14F-4D97-AF65-F5344CB8AC3E}">
        <p14:creationId xmlns:p14="http://schemas.microsoft.com/office/powerpoint/2010/main" val="134299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FA47CB-764B-7D4B-9171-7B45E799CE83}" type="slidenum">
              <a:rPr lang="en-US"/>
              <a:pPr/>
              <a:t>‹#›</a:t>
            </a:fld>
            <a:endParaRPr lang="en-US" sz="1200"/>
          </a:p>
        </p:txBody>
      </p:sp>
    </p:spTree>
    <p:extLst>
      <p:ext uri="{BB962C8B-B14F-4D97-AF65-F5344CB8AC3E}">
        <p14:creationId xmlns:p14="http://schemas.microsoft.com/office/powerpoint/2010/main" val="283766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7C86B9-E630-7043-93C3-A07AF73F677F}" type="slidenum">
              <a:rPr lang="en-US"/>
              <a:pPr/>
              <a:t>‹#›</a:t>
            </a:fld>
            <a:endParaRPr lang="en-US" sz="1200"/>
          </a:p>
        </p:txBody>
      </p:sp>
    </p:spTree>
    <p:extLst>
      <p:ext uri="{BB962C8B-B14F-4D97-AF65-F5344CB8AC3E}">
        <p14:creationId xmlns:p14="http://schemas.microsoft.com/office/powerpoint/2010/main" val="1762857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5FEE4C-9D1E-844E-9E84-A9C74D41A218}" type="slidenum">
              <a:rPr lang="en-US"/>
              <a:pPr/>
              <a:t>‹#›</a:t>
            </a:fld>
            <a:endParaRPr lang="en-US" sz="1200"/>
          </a:p>
        </p:txBody>
      </p:sp>
    </p:spTree>
    <p:extLst>
      <p:ext uri="{BB962C8B-B14F-4D97-AF65-F5344CB8AC3E}">
        <p14:creationId xmlns:p14="http://schemas.microsoft.com/office/powerpoint/2010/main" val="2303900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6937A2-C025-4941-B733-D1A99CFCC206}" type="slidenum">
              <a:rPr lang="en-US"/>
              <a:pPr/>
              <a:t>‹#›</a:t>
            </a:fld>
            <a:endParaRPr lang="en-US" sz="1200"/>
          </a:p>
        </p:txBody>
      </p:sp>
    </p:spTree>
    <p:extLst>
      <p:ext uri="{BB962C8B-B14F-4D97-AF65-F5344CB8AC3E}">
        <p14:creationId xmlns:p14="http://schemas.microsoft.com/office/powerpoint/2010/main" val="328832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21F4A0-41C8-B240-A603-DA77AA7557B5}" type="slidenum">
              <a:rPr lang="en-US"/>
              <a:pPr/>
              <a:t>‹#›</a:t>
            </a:fld>
            <a:endParaRPr lang="en-US" sz="1200"/>
          </a:p>
        </p:txBody>
      </p:sp>
    </p:spTree>
    <p:extLst>
      <p:ext uri="{BB962C8B-B14F-4D97-AF65-F5344CB8AC3E}">
        <p14:creationId xmlns:p14="http://schemas.microsoft.com/office/powerpoint/2010/main" val="380897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1592F6E-442D-5A42-BB00-A34C5DC0D071}" type="slidenum">
              <a:rPr lang="en-US"/>
              <a:pPr/>
              <a:t>‹#›</a:t>
            </a:fld>
            <a:endParaRPr lang="en-US" sz="1200"/>
          </a:p>
        </p:txBody>
      </p:sp>
    </p:spTree>
    <p:extLst>
      <p:ext uri="{BB962C8B-B14F-4D97-AF65-F5344CB8AC3E}">
        <p14:creationId xmlns:p14="http://schemas.microsoft.com/office/powerpoint/2010/main" val="71665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D7A4BB8-5AB4-4145-8E33-09EB03077C54}" type="slidenum">
              <a:rPr lang="en-US"/>
              <a:pPr/>
              <a:t>‹#›</a:t>
            </a:fld>
            <a:endParaRPr lang="en-US" sz="1200"/>
          </a:p>
        </p:txBody>
      </p:sp>
    </p:spTree>
    <p:extLst>
      <p:ext uri="{BB962C8B-B14F-4D97-AF65-F5344CB8AC3E}">
        <p14:creationId xmlns:p14="http://schemas.microsoft.com/office/powerpoint/2010/main" val="1735732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FDAC67-355F-1A49-918C-A719AA287222}" type="slidenum">
              <a:rPr lang="en-US"/>
              <a:pPr/>
              <a:t>‹#›</a:t>
            </a:fld>
            <a:endParaRPr lang="en-US" sz="1200"/>
          </a:p>
        </p:txBody>
      </p:sp>
    </p:spTree>
    <p:extLst>
      <p:ext uri="{BB962C8B-B14F-4D97-AF65-F5344CB8AC3E}">
        <p14:creationId xmlns:p14="http://schemas.microsoft.com/office/powerpoint/2010/main" val="3119231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C8CFC0-C0F5-7F47-9F9F-5C4B3BF63665}" type="slidenum">
              <a:rPr lang="en-US"/>
              <a:pPr/>
              <a:t>‹#›</a:t>
            </a:fld>
            <a:endParaRPr lang="en-US" sz="1200"/>
          </a:p>
        </p:txBody>
      </p:sp>
    </p:spTree>
    <p:extLst>
      <p:ext uri="{BB962C8B-B14F-4D97-AF65-F5344CB8AC3E}">
        <p14:creationId xmlns:p14="http://schemas.microsoft.com/office/powerpoint/2010/main" val="417037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48C3B8-E918-5C42-9D4D-E775FF4A71E3}" type="slidenum">
              <a:rPr lang="en-US"/>
              <a:pPr/>
              <a:t>‹#›</a:t>
            </a:fld>
            <a:endParaRPr lang="en-US" sz="1200"/>
          </a:p>
        </p:txBody>
      </p:sp>
    </p:spTree>
    <p:extLst>
      <p:ext uri="{BB962C8B-B14F-4D97-AF65-F5344CB8AC3E}">
        <p14:creationId xmlns:p14="http://schemas.microsoft.com/office/powerpoint/2010/main" val="2359981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67491E-AB25-C645-8063-BA31F9EFAC6C}" type="slidenum">
              <a:rPr lang="en-US"/>
              <a:pPr/>
              <a:t>‹#›</a:t>
            </a:fld>
            <a:endParaRPr lang="en-US" sz="1200"/>
          </a:p>
        </p:txBody>
      </p:sp>
    </p:spTree>
    <p:extLst>
      <p:ext uri="{BB962C8B-B14F-4D97-AF65-F5344CB8AC3E}">
        <p14:creationId xmlns:p14="http://schemas.microsoft.com/office/powerpoint/2010/main" val="1506176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89D5D6-39C2-B847-9FAA-901661930011}" type="slidenum">
              <a:rPr lang="en-US"/>
              <a:pPr/>
              <a:t>‹#›</a:t>
            </a:fld>
            <a:endParaRPr lang="en-US" sz="1200"/>
          </a:p>
        </p:txBody>
      </p:sp>
    </p:spTree>
    <p:extLst>
      <p:ext uri="{BB962C8B-B14F-4D97-AF65-F5344CB8AC3E}">
        <p14:creationId xmlns:p14="http://schemas.microsoft.com/office/powerpoint/2010/main" val="280089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BCB3BB-3513-5243-A3A9-A8D2768553B9}" type="slidenum">
              <a:rPr lang="en-US"/>
              <a:pPr/>
              <a:t>‹#›</a:t>
            </a:fld>
            <a:endParaRPr lang="en-US" sz="1200"/>
          </a:p>
        </p:txBody>
      </p:sp>
    </p:spTree>
    <p:extLst>
      <p:ext uri="{BB962C8B-B14F-4D97-AF65-F5344CB8AC3E}">
        <p14:creationId xmlns:p14="http://schemas.microsoft.com/office/powerpoint/2010/main" val="100129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3BB2F2-07AB-6D4D-B1D6-79CEF9417411}" type="slidenum">
              <a:rPr lang="en-US"/>
              <a:pPr/>
              <a:t>‹#›</a:t>
            </a:fld>
            <a:endParaRPr lang="en-US" sz="1200"/>
          </a:p>
        </p:txBody>
      </p:sp>
    </p:spTree>
    <p:extLst>
      <p:ext uri="{BB962C8B-B14F-4D97-AF65-F5344CB8AC3E}">
        <p14:creationId xmlns:p14="http://schemas.microsoft.com/office/powerpoint/2010/main" val="306531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99F498-958B-3F4D-A84D-6F4A8EC5C1BC}" type="slidenum">
              <a:rPr lang="en-US"/>
              <a:pPr/>
              <a:t>‹#›</a:t>
            </a:fld>
            <a:endParaRPr lang="en-US" sz="1200"/>
          </a:p>
        </p:txBody>
      </p:sp>
    </p:spTree>
    <p:extLst>
      <p:ext uri="{BB962C8B-B14F-4D97-AF65-F5344CB8AC3E}">
        <p14:creationId xmlns:p14="http://schemas.microsoft.com/office/powerpoint/2010/main" val="246222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7740950-E08C-2F46-820B-E09166313E58}" type="slidenum">
              <a:rPr lang="en-US"/>
              <a:pPr/>
              <a:t>‹#›</a:t>
            </a:fld>
            <a:endParaRPr lang="en-US" sz="1200"/>
          </a:p>
        </p:txBody>
      </p:sp>
    </p:spTree>
    <p:extLst>
      <p:ext uri="{BB962C8B-B14F-4D97-AF65-F5344CB8AC3E}">
        <p14:creationId xmlns:p14="http://schemas.microsoft.com/office/powerpoint/2010/main" val="72114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0FA63CE-7DB8-E94F-B5D3-E0E17DF1A15E}" type="slidenum">
              <a:rPr lang="en-US"/>
              <a:pPr/>
              <a:t>‹#›</a:t>
            </a:fld>
            <a:endParaRPr lang="en-US" sz="1200"/>
          </a:p>
        </p:txBody>
      </p:sp>
    </p:spTree>
    <p:extLst>
      <p:ext uri="{BB962C8B-B14F-4D97-AF65-F5344CB8AC3E}">
        <p14:creationId xmlns:p14="http://schemas.microsoft.com/office/powerpoint/2010/main" val="403744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D1812C5-D4B1-564E-ADE0-8B5928788F0D}" type="slidenum">
              <a:rPr lang="en-US"/>
              <a:pPr/>
              <a:t>‹#›</a:t>
            </a:fld>
            <a:endParaRPr lang="en-US" sz="1200"/>
          </a:p>
        </p:txBody>
      </p:sp>
    </p:spTree>
    <p:extLst>
      <p:ext uri="{BB962C8B-B14F-4D97-AF65-F5344CB8AC3E}">
        <p14:creationId xmlns:p14="http://schemas.microsoft.com/office/powerpoint/2010/main" val="9260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E1EA80-F345-0A4D-B344-029E1192978D}" type="slidenum">
              <a:rPr lang="en-US"/>
              <a:pPr/>
              <a:t>‹#›</a:t>
            </a:fld>
            <a:endParaRPr lang="en-US" sz="1200"/>
          </a:p>
        </p:txBody>
      </p:sp>
    </p:spTree>
    <p:extLst>
      <p:ext uri="{BB962C8B-B14F-4D97-AF65-F5344CB8AC3E}">
        <p14:creationId xmlns:p14="http://schemas.microsoft.com/office/powerpoint/2010/main" val="304208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F685D0-7E8E-2E44-AF9E-14437BFDCBA1}" type="slidenum">
              <a:rPr lang="en-US"/>
              <a:pPr/>
              <a:t>‹#›</a:t>
            </a:fld>
            <a:endParaRPr lang="en-US" sz="1200"/>
          </a:p>
        </p:txBody>
      </p:sp>
    </p:spTree>
    <p:extLst>
      <p:ext uri="{BB962C8B-B14F-4D97-AF65-F5344CB8AC3E}">
        <p14:creationId xmlns:p14="http://schemas.microsoft.com/office/powerpoint/2010/main" val="338630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82947" name="Rectangle 3"/>
          <p:cNvSpPr>
            <a:spLocks noGrp="1" noChangeAspect="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2948" name="Rectangle 4"/>
          <p:cNvSpPr>
            <a:spLocks noGrp="1" noChangeArrowheads="1"/>
          </p:cNvSpPr>
          <p:nvPr>
            <p:ph type="dt" sz="half" idx="2"/>
          </p:nvPr>
        </p:nvSpPr>
        <p:spPr bwMode="auto">
          <a:xfrm>
            <a:off x="4724400" y="6400800"/>
            <a:ext cx="1555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900">
                <a:latin typeface="+mn-lt"/>
              </a:defRPr>
            </a:lvl1pPr>
          </a:lstStyle>
          <a:p>
            <a:endParaRPr lang="en-US"/>
          </a:p>
        </p:txBody>
      </p:sp>
      <p:sp>
        <p:nvSpPr>
          <p:cNvPr id="82949" name="Rectangle 5"/>
          <p:cNvSpPr>
            <a:spLocks noGrp="1" noChangeArrowheads="1"/>
          </p:cNvSpPr>
          <p:nvPr>
            <p:ph type="ftr" sz="quarter" idx="3"/>
          </p:nvPr>
        </p:nvSpPr>
        <p:spPr bwMode="auto">
          <a:xfrm>
            <a:off x="1295400" y="6248400"/>
            <a:ext cx="33956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900">
                <a:latin typeface="+mn-lt"/>
              </a:defRPr>
            </a:lvl1pPr>
          </a:lstStyle>
          <a:p>
            <a:endParaRPr lang="en-US"/>
          </a:p>
        </p:txBody>
      </p:sp>
      <p:sp>
        <p:nvSpPr>
          <p:cNvPr id="82950" name="Rectangle 6"/>
          <p:cNvSpPr>
            <a:spLocks noGrp="1" noChangeArrowheads="1"/>
          </p:cNvSpPr>
          <p:nvPr>
            <p:ph type="sldNum" sz="quarter" idx="4"/>
          </p:nvPr>
        </p:nvSpPr>
        <p:spPr bwMode="auto">
          <a:xfrm>
            <a:off x="677863" y="6248400"/>
            <a:ext cx="5889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900">
                <a:latin typeface="+mn-lt"/>
              </a:defRPr>
            </a:lvl1pPr>
          </a:lstStyle>
          <a:p>
            <a:fld id="{49154BB6-49C6-2940-BEC5-3978D1C98CD6}" type="slidenum">
              <a:rPr lang="en-US"/>
              <a:pPr/>
              <a:t>‹#›</a:t>
            </a:fld>
            <a:endParaRPr lang="en-US" sz="1200"/>
          </a:p>
        </p:txBody>
      </p:sp>
      <p:pic>
        <p:nvPicPr>
          <p:cNvPr id="82957" name="Picture 13" descr="Goldsmiths_2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6323013"/>
            <a:ext cx="1457325" cy="33655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l" rtl="0" eaLnBrk="1" fontAlgn="base" hangingPunct="1">
        <a:spcBef>
          <a:spcPct val="0"/>
        </a:spcBef>
        <a:spcAft>
          <a:spcPct val="0"/>
        </a:spcAft>
        <a:defRPr sz="6000">
          <a:solidFill>
            <a:srgbClr val="998146"/>
          </a:solidFill>
          <a:latin typeface="+mj-lt"/>
          <a:ea typeface="+mj-ea"/>
          <a:cs typeface="+mj-cs"/>
        </a:defRPr>
      </a:lvl1pPr>
      <a:lvl2pPr algn="l" rtl="0" eaLnBrk="1" fontAlgn="base" hangingPunct="1">
        <a:spcBef>
          <a:spcPct val="0"/>
        </a:spcBef>
        <a:spcAft>
          <a:spcPct val="0"/>
        </a:spcAft>
        <a:defRPr sz="6000">
          <a:solidFill>
            <a:srgbClr val="998146"/>
          </a:solidFill>
          <a:latin typeface="Georgia" charset="0"/>
          <a:ea typeface="ＭＳ Ｐゴシック" charset="0"/>
        </a:defRPr>
      </a:lvl2pPr>
      <a:lvl3pPr algn="l" rtl="0" eaLnBrk="1" fontAlgn="base" hangingPunct="1">
        <a:spcBef>
          <a:spcPct val="0"/>
        </a:spcBef>
        <a:spcAft>
          <a:spcPct val="0"/>
        </a:spcAft>
        <a:defRPr sz="6000">
          <a:solidFill>
            <a:srgbClr val="998146"/>
          </a:solidFill>
          <a:latin typeface="Georgia" charset="0"/>
          <a:ea typeface="ＭＳ Ｐゴシック" charset="0"/>
        </a:defRPr>
      </a:lvl3pPr>
      <a:lvl4pPr algn="l" rtl="0" eaLnBrk="1" fontAlgn="base" hangingPunct="1">
        <a:spcBef>
          <a:spcPct val="0"/>
        </a:spcBef>
        <a:spcAft>
          <a:spcPct val="0"/>
        </a:spcAft>
        <a:defRPr sz="6000">
          <a:solidFill>
            <a:srgbClr val="998146"/>
          </a:solidFill>
          <a:latin typeface="Georgia" charset="0"/>
          <a:ea typeface="ＭＳ Ｐゴシック" charset="0"/>
        </a:defRPr>
      </a:lvl4pPr>
      <a:lvl5pPr algn="l" rtl="0" eaLnBrk="1" fontAlgn="base" hangingPunct="1">
        <a:spcBef>
          <a:spcPct val="0"/>
        </a:spcBef>
        <a:spcAft>
          <a:spcPct val="0"/>
        </a:spcAft>
        <a:defRPr sz="6000">
          <a:solidFill>
            <a:srgbClr val="998146"/>
          </a:solidFill>
          <a:latin typeface="Georgia" charset="0"/>
          <a:ea typeface="ＭＳ Ｐゴシック" charset="0"/>
        </a:defRPr>
      </a:lvl5pPr>
      <a:lvl6pPr marL="457200" algn="l" rtl="0" eaLnBrk="1" fontAlgn="base" hangingPunct="1">
        <a:spcBef>
          <a:spcPct val="0"/>
        </a:spcBef>
        <a:spcAft>
          <a:spcPct val="0"/>
        </a:spcAft>
        <a:defRPr sz="6000">
          <a:solidFill>
            <a:srgbClr val="998146"/>
          </a:solidFill>
          <a:latin typeface="Georgia" charset="0"/>
          <a:ea typeface="ＭＳ Ｐゴシック" charset="0"/>
        </a:defRPr>
      </a:lvl6pPr>
      <a:lvl7pPr marL="914400" algn="l" rtl="0" eaLnBrk="1" fontAlgn="base" hangingPunct="1">
        <a:spcBef>
          <a:spcPct val="0"/>
        </a:spcBef>
        <a:spcAft>
          <a:spcPct val="0"/>
        </a:spcAft>
        <a:defRPr sz="6000">
          <a:solidFill>
            <a:srgbClr val="998146"/>
          </a:solidFill>
          <a:latin typeface="Georgia" charset="0"/>
          <a:ea typeface="ＭＳ Ｐゴシック" charset="0"/>
        </a:defRPr>
      </a:lvl7pPr>
      <a:lvl8pPr marL="1371600" algn="l" rtl="0" eaLnBrk="1" fontAlgn="base" hangingPunct="1">
        <a:spcBef>
          <a:spcPct val="0"/>
        </a:spcBef>
        <a:spcAft>
          <a:spcPct val="0"/>
        </a:spcAft>
        <a:defRPr sz="6000">
          <a:solidFill>
            <a:srgbClr val="998146"/>
          </a:solidFill>
          <a:latin typeface="Georgia" charset="0"/>
          <a:ea typeface="ＭＳ Ｐゴシック" charset="0"/>
        </a:defRPr>
      </a:lvl8pPr>
      <a:lvl9pPr marL="1828800" algn="l" rtl="0" eaLnBrk="1" fontAlgn="base" hangingPunct="1">
        <a:spcBef>
          <a:spcPct val="0"/>
        </a:spcBef>
        <a:spcAft>
          <a:spcPct val="0"/>
        </a:spcAft>
        <a:defRPr sz="6000">
          <a:solidFill>
            <a:srgbClr val="998146"/>
          </a:solidFill>
          <a:latin typeface="Georgia" charset="0"/>
          <a:ea typeface="ＭＳ Ｐゴシック" charset="0"/>
        </a:defRPr>
      </a:lvl9pPr>
    </p:titleStyle>
    <p:bodyStyle>
      <a:lvl1pPr marL="342900" indent="-342900" algn="l" rtl="0" eaLnBrk="1" fontAlgn="base" hangingPunct="1">
        <a:spcBef>
          <a:spcPct val="20000"/>
        </a:spcBef>
        <a:spcAft>
          <a:spcPct val="0"/>
        </a:spcAft>
        <a:buClr>
          <a:srgbClr val="998146"/>
        </a:buClr>
        <a:buChar char="–"/>
        <a:defRPr sz="4000">
          <a:solidFill>
            <a:schemeClr val="tx1"/>
          </a:solidFill>
          <a:latin typeface="+mn-lt"/>
          <a:ea typeface="+mn-ea"/>
          <a:cs typeface="+mn-cs"/>
        </a:defRPr>
      </a:lvl1pPr>
      <a:lvl2pPr marL="742950" indent="-285750" algn="l" rtl="0" eaLnBrk="1" fontAlgn="base" hangingPunct="1">
        <a:spcBef>
          <a:spcPct val="20000"/>
        </a:spcBef>
        <a:spcAft>
          <a:spcPct val="0"/>
        </a:spcAft>
        <a:buClr>
          <a:srgbClr val="998146"/>
        </a:buClr>
        <a:buChar char="–"/>
        <a:defRPr sz="4000">
          <a:solidFill>
            <a:schemeClr val="tx1"/>
          </a:solidFill>
          <a:latin typeface="+mn-lt"/>
          <a:ea typeface="+mn-ea"/>
        </a:defRPr>
      </a:lvl2pPr>
      <a:lvl3pPr marL="1143000" indent="-228600" algn="l" rtl="0" eaLnBrk="1" fontAlgn="base" hangingPunct="1">
        <a:spcBef>
          <a:spcPct val="20000"/>
        </a:spcBef>
        <a:spcAft>
          <a:spcPct val="0"/>
        </a:spcAft>
        <a:buClr>
          <a:srgbClr val="998146"/>
        </a:buClr>
        <a:buChar char="–"/>
        <a:defRPr sz="4000" i="1">
          <a:solidFill>
            <a:schemeClr val="tx1"/>
          </a:solidFill>
          <a:latin typeface="+mn-lt"/>
          <a:ea typeface="+mn-ea"/>
        </a:defRPr>
      </a:lvl3pPr>
      <a:lvl4pPr marL="1600200" indent="-228600" algn="l" rtl="0" eaLnBrk="1" fontAlgn="base" hangingPunct="1">
        <a:spcBef>
          <a:spcPct val="20000"/>
        </a:spcBef>
        <a:spcAft>
          <a:spcPct val="0"/>
        </a:spcAft>
        <a:buClr>
          <a:srgbClr val="998146"/>
        </a:buClr>
        <a:buChar char="–"/>
        <a:defRPr sz="4000">
          <a:solidFill>
            <a:schemeClr val="tx1"/>
          </a:solidFill>
          <a:latin typeface="+mn-lt"/>
          <a:ea typeface="+mn-ea"/>
        </a:defRPr>
      </a:lvl4pPr>
      <a:lvl5pPr marL="2057400" indent="-228600" algn="l" rtl="0" eaLnBrk="1" fontAlgn="base" hangingPunct="1">
        <a:spcBef>
          <a:spcPct val="20000"/>
        </a:spcBef>
        <a:spcAft>
          <a:spcPct val="0"/>
        </a:spcAft>
        <a:buClr>
          <a:srgbClr val="998146"/>
        </a:buClr>
        <a:buChar char="–"/>
        <a:defRPr sz="4000" i="1">
          <a:solidFill>
            <a:schemeClr val="tx1"/>
          </a:solidFill>
          <a:latin typeface="+mn-lt"/>
          <a:ea typeface="+mn-ea"/>
        </a:defRPr>
      </a:lvl5pPr>
      <a:lvl6pPr marL="2514600" indent="-228600" algn="l" rtl="0" eaLnBrk="1" fontAlgn="base" hangingPunct="1">
        <a:spcBef>
          <a:spcPct val="20000"/>
        </a:spcBef>
        <a:spcAft>
          <a:spcPct val="0"/>
        </a:spcAft>
        <a:buClr>
          <a:srgbClr val="998146"/>
        </a:buClr>
        <a:buChar char="–"/>
        <a:defRPr sz="4000" i="1">
          <a:solidFill>
            <a:schemeClr val="tx1"/>
          </a:solidFill>
          <a:latin typeface="+mn-lt"/>
          <a:ea typeface="+mn-ea"/>
        </a:defRPr>
      </a:lvl6pPr>
      <a:lvl7pPr marL="2971800" indent="-228600" algn="l" rtl="0" eaLnBrk="1" fontAlgn="base" hangingPunct="1">
        <a:spcBef>
          <a:spcPct val="20000"/>
        </a:spcBef>
        <a:spcAft>
          <a:spcPct val="0"/>
        </a:spcAft>
        <a:buClr>
          <a:srgbClr val="998146"/>
        </a:buClr>
        <a:buChar char="–"/>
        <a:defRPr sz="4000" i="1">
          <a:solidFill>
            <a:schemeClr val="tx1"/>
          </a:solidFill>
          <a:latin typeface="+mn-lt"/>
          <a:ea typeface="+mn-ea"/>
        </a:defRPr>
      </a:lvl7pPr>
      <a:lvl8pPr marL="3429000" indent="-228600" algn="l" rtl="0" eaLnBrk="1" fontAlgn="base" hangingPunct="1">
        <a:spcBef>
          <a:spcPct val="20000"/>
        </a:spcBef>
        <a:spcAft>
          <a:spcPct val="0"/>
        </a:spcAft>
        <a:buClr>
          <a:srgbClr val="998146"/>
        </a:buClr>
        <a:buChar char="–"/>
        <a:defRPr sz="4000" i="1">
          <a:solidFill>
            <a:schemeClr val="tx1"/>
          </a:solidFill>
          <a:latin typeface="+mn-lt"/>
          <a:ea typeface="+mn-ea"/>
        </a:defRPr>
      </a:lvl8pPr>
      <a:lvl9pPr marL="3886200" indent="-228600" algn="l" rtl="0" eaLnBrk="1" fontAlgn="base" hangingPunct="1">
        <a:spcBef>
          <a:spcPct val="20000"/>
        </a:spcBef>
        <a:spcAft>
          <a:spcPct val="0"/>
        </a:spcAft>
        <a:buClr>
          <a:srgbClr val="998146"/>
        </a:buClr>
        <a:buChar char="–"/>
        <a:defRPr sz="4000" i="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2275" name="Rectangle 3"/>
          <p:cNvSpPr>
            <a:spLocks noGrp="1" noChangeAspect="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2276" name="Rectangle 4"/>
          <p:cNvSpPr>
            <a:spLocks noGrp="1" noChangeArrowheads="1"/>
          </p:cNvSpPr>
          <p:nvPr>
            <p:ph type="dt" sz="half" idx="2"/>
          </p:nvPr>
        </p:nvSpPr>
        <p:spPr bwMode="auto">
          <a:xfrm>
            <a:off x="4724400" y="6400800"/>
            <a:ext cx="1555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900">
                <a:latin typeface="+mn-lt"/>
              </a:defRPr>
            </a:lvl1pPr>
          </a:lstStyle>
          <a:p>
            <a:endParaRPr lang="en-US"/>
          </a:p>
        </p:txBody>
      </p:sp>
      <p:sp>
        <p:nvSpPr>
          <p:cNvPr id="182277" name="Rectangle 5"/>
          <p:cNvSpPr>
            <a:spLocks noGrp="1" noChangeArrowheads="1"/>
          </p:cNvSpPr>
          <p:nvPr>
            <p:ph type="ftr" sz="quarter" idx="3"/>
          </p:nvPr>
        </p:nvSpPr>
        <p:spPr bwMode="auto">
          <a:xfrm>
            <a:off x="1295400" y="6248400"/>
            <a:ext cx="33956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900">
                <a:latin typeface="+mn-lt"/>
              </a:defRPr>
            </a:lvl1pPr>
          </a:lstStyle>
          <a:p>
            <a:endParaRPr lang="en-US"/>
          </a:p>
        </p:txBody>
      </p:sp>
      <p:sp>
        <p:nvSpPr>
          <p:cNvPr id="182278" name="Rectangle 6"/>
          <p:cNvSpPr>
            <a:spLocks noGrp="1" noChangeArrowheads="1"/>
          </p:cNvSpPr>
          <p:nvPr>
            <p:ph type="sldNum" sz="quarter" idx="4"/>
          </p:nvPr>
        </p:nvSpPr>
        <p:spPr bwMode="auto">
          <a:xfrm>
            <a:off x="677863" y="6248400"/>
            <a:ext cx="5889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900">
                <a:latin typeface="+mn-lt"/>
              </a:defRPr>
            </a:lvl1pPr>
          </a:lstStyle>
          <a:p>
            <a:fld id="{79592318-490C-C641-B479-5BDA29FFC59C}" type="slidenum">
              <a:rPr lang="en-US"/>
              <a:pPr/>
              <a:t>‹#›</a:t>
            </a:fld>
            <a:endParaRPr lang="en-US" sz="1200"/>
          </a:p>
        </p:txBody>
      </p:sp>
      <p:pic>
        <p:nvPicPr>
          <p:cNvPr id="182279" name="Picture 7" descr="Goldsmiths_2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6323013"/>
            <a:ext cx="1457325" cy="33655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fontAlgn="base">
        <a:spcBef>
          <a:spcPct val="0"/>
        </a:spcBef>
        <a:spcAft>
          <a:spcPct val="0"/>
        </a:spcAft>
        <a:defRPr sz="6000">
          <a:solidFill>
            <a:srgbClr val="998146"/>
          </a:solidFill>
          <a:latin typeface="+mj-lt"/>
          <a:ea typeface="+mj-ea"/>
          <a:cs typeface="+mj-cs"/>
        </a:defRPr>
      </a:lvl1pPr>
      <a:lvl2pPr algn="l" rtl="0" fontAlgn="base">
        <a:spcBef>
          <a:spcPct val="0"/>
        </a:spcBef>
        <a:spcAft>
          <a:spcPct val="0"/>
        </a:spcAft>
        <a:defRPr sz="6000">
          <a:solidFill>
            <a:srgbClr val="998146"/>
          </a:solidFill>
          <a:latin typeface="Georgia" charset="0"/>
          <a:ea typeface="ＭＳ Ｐゴシック" charset="0"/>
        </a:defRPr>
      </a:lvl2pPr>
      <a:lvl3pPr algn="l" rtl="0" fontAlgn="base">
        <a:spcBef>
          <a:spcPct val="0"/>
        </a:spcBef>
        <a:spcAft>
          <a:spcPct val="0"/>
        </a:spcAft>
        <a:defRPr sz="6000">
          <a:solidFill>
            <a:srgbClr val="998146"/>
          </a:solidFill>
          <a:latin typeface="Georgia" charset="0"/>
          <a:ea typeface="ＭＳ Ｐゴシック" charset="0"/>
        </a:defRPr>
      </a:lvl3pPr>
      <a:lvl4pPr algn="l" rtl="0" fontAlgn="base">
        <a:spcBef>
          <a:spcPct val="0"/>
        </a:spcBef>
        <a:spcAft>
          <a:spcPct val="0"/>
        </a:spcAft>
        <a:defRPr sz="6000">
          <a:solidFill>
            <a:srgbClr val="998146"/>
          </a:solidFill>
          <a:latin typeface="Georgia" charset="0"/>
          <a:ea typeface="ＭＳ Ｐゴシック" charset="0"/>
        </a:defRPr>
      </a:lvl4pPr>
      <a:lvl5pPr algn="l" rtl="0" fontAlgn="base">
        <a:spcBef>
          <a:spcPct val="0"/>
        </a:spcBef>
        <a:spcAft>
          <a:spcPct val="0"/>
        </a:spcAft>
        <a:defRPr sz="6000">
          <a:solidFill>
            <a:srgbClr val="998146"/>
          </a:solidFill>
          <a:latin typeface="Georgia" charset="0"/>
          <a:ea typeface="ＭＳ Ｐゴシック" charset="0"/>
        </a:defRPr>
      </a:lvl5pPr>
      <a:lvl6pPr marL="457200" algn="l" rtl="0" fontAlgn="base">
        <a:spcBef>
          <a:spcPct val="0"/>
        </a:spcBef>
        <a:spcAft>
          <a:spcPct val="0"/>
        </a:spcAft>
        <a:defRPr sz="6000">
          <a:solidFill>
            <a:srgbClr val="998146"/>
          </a:solidFill>
          <a:latin typeface="Georgia" charset="0"/>
          <a:ea typeface="ＭＳ Ｐゴシック" charset="0"/>
        </a:defRPr>
      </a:lvl6pPr>
      <a:lvl7pPr marL="914400" algn="l" rtl="0" fontAlgn="base">
        <a:spcBef>
          <a:spcPct val="0"/>
        </a:spcBef>
        <a:spcAft>
          <a:spcPct val="0"/>
        </a:spcAft>
        <a:defRPr sz="6000">
          <a:solidFill>
            <a:srgbClr val="998146"/>
          </a:solidFill>
          <a:latin typeface="Georgia" charset="0"/>
          <a:ea typeface="ＭＳ Ｐゴシック" charset="0"/>
        </a:defRPr>
      </a:lvl7pPr>
      <a:lvl8pPr marL="1371600" algn="l" rtl="0" fontAlgn="base">
        <a:spcBef>
          <a:spcPct val="0"/>
        </a:spcBef>
        <a:spcAft>
          <a:spcPct val="0"/>
        </a:spcAft>
        <a:defRPr sz="6000">
          <a:solidFill>
            <a:srgbClr val="998146"/>
          </a:solidFill>
          <a:latin typeface="Georgia" charset="0"/>
          <a:ea typeface="ＭＳ Ｐゴシック" charset="0"/>
        </a:defRPr>
      </a:lvl8pPr>
      <a:lvl9pPr marL="1828800" algn="l" rtl="0" fontAlgn="base">
        <a:spcBef>
          <a:spcPct val="0"/>
        </a:spcBef>
        <a:spcAft>
          <a:spcPct val="0"/>
        </a:spcAft>
        <a:defRPr sz="6000">
          <a:solidFill>
            <a:srgbClr val="998146"/>
          </a:solidFill>
          <a:latin typeface="Georgia" charset="0"/>
          <a:ea typeface="ＭＳ Ｐゴシック" charset="0"/>
        </a:defRPr>
      </a:lvl9pPr>
    </p:titleStyle>
    <p:bodyStyle>
      <a:lvl1pPr marL="342900" indent="-342900" algn="l" rtl="0" fontAlgn="base">
        <a:spcBef>
          <a:spcPct val="20000"/>
        </a:spcBef>
        <a:spcAft>
          <a:spcPct val="0"/>
        </a:spcAft>
        <a:buClr>
          <a:srgbClr val="998146"/>
        </a:buClr>
        <a:buChar char="–"/>
        <a:defRPr sz="4000">
          <a:solidFill>
            <a:schemeClr val="tx1"/>
          </a:solidFill>
          <a:latin typeface="+mn-lt"/>
          <a:ea typeface="+mn-ea"/>
          <a:cs typeface="+mn-cs"/>
        </a:defRPr>
      </a:lvl1pPr>
      <a:lvl2pPr marL="742950" indent="-285750" algn="l" rtl="0" fontAlgn="base">
        <a:spcBef>
          <a:spcPct val="20000"/>
        </a:spcBef>
        <a:spcAft>
          <a:spcPct val="0"/>
        </a:spcAft>
        <a:buClr>
          <a:srgbClr val="998146"/>
        </a:buClr>
        <a:buChar char="–"/>
        <a:defRPr sz="4000">
          <a:solidFill>
            <a:schemeClr val="tx1"/>
          </a:solidFill>
          <a:latin typeface="+mn-lt"/>
          <a:ea typeface="+mn-ea"/>
        </a:defRPr>
      </a:lvl2pPr>
      <a:lvl3pPr marL="1143000" indent="-228600" algn="l" rtl="0" fontAlgn="base">
        <a:spcBef>
          <a:spcPct val="20000"/>
        </a:spcBef>
        <a:spcAft>
          <a:spcPct val="0"/>
        </a:spcAft>
        <a:buClr>
          <a:srgbClr val="998146"/>
        </a:buClr>
        <a:buChar char="–"/>
        <a:defRPr sz="4000" i="1">
          <a:solidFill>
            <a:schemeClr val="tx1"/>
          </a:solidFill>
          <a:latin typeface="+mn-lt"/>
          <a:ea typeface="+mn-ea"/>
        </a:defRPr>
      </a:lvl3pPr>
      <a:lvl4pPr marL="1600200" indent="-228600" algn="l" rtl="0" fontAlgn="base">
        <a:spcBef>
          <a:spcPct val="20000"/>
        </a:spcBef>
        <a:spcAft>
          <a:spcPct val="0"/>
        </a:spcAft>
        <a:buClr>
          <a:srgbClr val="998146"/>
        </a:buClr>
        <a:buChar char="–"/>
        <a:defRPr sz="4000">
          <a:solidFill>
            <a:schemeClr val="tx1"/>
          </a:solidFill>
          <a:latin typeface="+mn-lt"/>
          <a:ea typeface="+mn-ea"/>
        </a:defRPr>
      </a:lvl4pPr>
      <a:lvl5pPr marL="2057400" indent="-228600" algn="l" rtl="0" fontAlgn="base">
        <a:spcBef>
          <a:spcPct val="20000"/>
        </a:spcBef>
        <a:spcAft>
          <a:spcPct val="0"/>
        </a:spcAft>
        <a:buClr>
          <a:srgbClr val="998146"/>
        </a:buClr>
        <a:buChar char="–"/>
        <a:defRPr sz="4000" i="1">
          <a:solidFill>
            <a:schemeClr val="tx1"/>
          </a:solidFill>
          <a:latin typeface="+mn-lt"/>
          <a:ea typeface="+mn-ea"/>
        </a:defRPr>
      </a:lvl5pPr>
      <a:lvl6pPr marL="2514600" indent="-228600" algn="l" rtl="0" fontAlgn="base">
        <a:spcBef>
          <a:spcPct val="20000"/>
        </a:spcBef>
        <a:spcAft>
          <a:spcPct val="0"/>
        </a:spcAft>
        <a:buClr>
          <a:srgbClr val="998146"/>
        </a:buClr>
        <a:buChar char="–"/>
        <a:defRPr sz="4000" i="1">
          <a:solidFill>
            <a:schemeClr val="tx1"/>
          </a:solidFill>
          <a:latin typeface="+mn-lt"/>
          <a:ea typeface="+mn-ea"/>
        </a:defRPr>
      </a:lvl6pPr>
      <a:lvl7pPr marL="2971800" indent="-228600" algn="l" rtl="0" fontAlgn="base">
        <a:spcBef>
          <a:spcPct val="20000"/>
        </a:spcBef>
        <a:spcAft>
          <a:spcPct val="0"/>
        </a:spcAft>
        <a:buClr>
          <a:srgbClr val="998146"/>
        </a:buClr>
        <a:buChar char="–"/>
        <a:defRPr sz="4000" i="1">
          <a:solidFill>
            <a:schemeClr val="tx1"/>
          </a:solidFill>
          <a:latin typeface="+mn-lt"/>
          <a:ea typeface="+mn-ea"/>
        </a:defRPr>
      </a:lvl7pPr>
      <a:lvl8pPr marL="3429000" indent="-228600" algn="l" rtl="0" fontAlgn="base">
        <a:spcBef>
          <a:spcPct val="20000"/>
        </a:spcBef>
        <a:spcAft>
          <a:spcPct val="0"/>
        </a:spcAft>
        <a:buClr>
          <a:srgbClr val="998146"/>
        </a:buClr>
        <a:buChar char="–"/>
        <a:defRPr sz="4000" i="1">
          <a:solidFill>
            <a:schemeClr val="tx1"/>
          </a:solidFill>
          <a:latin typeface="+mn-lt"/>
          <a:ea typeface="+mn-ea"/>
        </a:defRPr>
      </a:lvl8pPr>
      <a:lvl9pPr marL="3886200" indent="-228600" algn="l" rtl="0" fontAlgn="base">
        <a:spcBef>
          <a:spcPct val="20000"/>
        </a:spcBef>
        <a:spcAft>
          <a:spcPct val="0"/>
        </a:spcAft>
        <a:buClr>
          <a:srgbClr val="998146"/>
        </a:buClr>
        <a:buChar char="–"/>
        <a:defRPr sz="4000" i="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3298" name="Picture 2" descr="Goldsmiths_White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04800"/>
            <a:ext cx="2514600" cy="5778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9</a:t>
            </a:fld>
            <a:endParaRPr lang="en-US" sz="1200"/>
          </a:p>
        </p:txBody>
      </p:sp>
      <p:sp>
        <p:nvSpPr>
          <p:cNvPr id="4098" name="Rectangle 2"/>
          <p:cNvSpPr>
            <a:spLocks noGrp="1" noChangeArrowheads="1"/>
          </p:cNvSpPr>
          <p:nvPr>
            <p:ph type="title"/>
          </p:nvPr>
        </p:nvSpPr>
        <p:spPr>
          <a:xfrm>
            <a:off x="685800" y="609600"/>
            <a:ext cx="7772400" cy="731168"/>
          </a:xfrm>
        </p:spPr>
        <p:txBody>
          <a:bodyPr/>
          <a:lstStyle/>
          <a:p>
            <a:r>
              <a:rPr lang="en-GB" sz="3200" dirty="0">
                <a:latin typeface="Calibri" panose="020F0502020204030204" pitchFamily="34" charset="0"/>
                <a:ea typeface="Calibri" panose="020F0502020204030204" pitchFamily="34" charset="0"/>
                <a:cs typeface="Times New Roman" panose="02020603050405020304" pitchFamily="18" charset="0"/>
              </a:rPr>
              <a:t>N</a:t>
            </a:r>
            <a:r>
              <a:rPr lang="en-GB" sz="3200" dirty="0">
                <a:effectLst/>
                <a:latin typeface="Calibri" panose="020F0502020204030204" pitchFamily="34" charset="0"/>
                <a:ea typeface="Calibri" panose="020F0502020204030204" pitchFamily="34" charset="0"/>
                <a:cs typeface="Times New Roman" panose="02020603050405020304" pitchFamily="18" charset="0"/>
              </a:rPr>
              <a:t>ewman, 1852</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a:xfrm>
            <a:off x="685800" y="1628800"/>
            <a:ext cx="7772400" cy="4104456"/>
          </a:xfrm>
        </p:spPr>
        <p:txBody>
          <a:bodyPr/>
          <a:lstStyle/>
          <a:p>
            <a:pPr marL="0" lvl="0" indent="0">
              <a:lnSpc>
                <a:spcPct val="150000"/>
              </a:lnSpc>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 an assemblage of learned men, zealous in their own sciences, and rivals of each other, are brought by familiar intercourse and for the sake of intellectual peace to adjust together the claims and relations of their respective subjects of investigation. They learn to respect, to consult, to aid each other. Thus is created the pure and clear atmosphere of thought… </a:t>
            </a:r>
          </a:p>
        </p:txBody>
      </p:sp>
    </p:spTree>
    <p:extLst>
      <p:ext uri="{BB962C8B-B14F-4D97-AF65-F5344CB8AC3E}">
        <p14:creationId xmlns:p14="http://schemas.microsoft.com/office/powerpoint/2010/main" val="375044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10</a:t>
            </a:fld>
            <a:endParaRPr lang="en-US" sz="1200"/>
          </a:p>
        </p:txBody>
      </p:sp>
      <p:sp>
        <p:nvSpPr>
          <p:cNvPr id="4098" name="Rectangle 2"/>
          <p:cNvSpPr>
            <a:spLocks noGrp="1" noChangeArrowheads="1"/>
          </p:cNvSpPr>
          <p:nvPr>
            <p:ph type="title"/>
          </p:nvPr>
        </p:nvSpPr>
        <p:spPr/>
        <p:txBody>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Newman</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p:txBody>
          <a:bodyPr/>
          <a:lstStyle/>
          <a:p>
            <a:pPr marL="342900" lvl="0"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‘a habit of mind’</a:t>
            </a:r>
            <a:r>
              <a:rPr lang="en-GB" sz="2400" dirty="0">
                <a:latin typeface="Calibri" panose="020F0502020204030204" pitchFamily="34" charset="0"/>
                <a:ea typeface="Calibri" panose="020F0502020204030204" pitchFamily="34" charset="0"/>
                <a:cs typeface="Times New Roman" panose="02020603050405020304" pitchFamily="18" charset="0"/>
              </a:rPr>
              <a:t> with the attributes of ‘freedom, equitableness, calmness, moderation, and wisdom’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48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11</a:t>
            </a:fld>
            <a:endParaRPr lang="en-US" sz="1200"/>
          </a:p>
        </p:txBody>
      </p:sp>
      <p:sp>
        <p:nvSpPr>
          <p:cNvPr id="4098" name="Rectangle 2"/>
          <p:cNvSpPr>
            <a:spLocks noGrp="1" noChangeArrowheads="1"/>
          </p:cNvSpPr>
          <p:nvPr>
            <p:ph type="title"/>
          </p:nvPr>
        </p:nvSpPr>
        <p:spPr/>
        <p:txBody>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Universities as moral actors in the publ</a:t>
            </a:r>
            <a:r>
              <a:rPr lang="en-GB" sz="3200" dirty="0">
                <a:latin typeface="Calibri" panose="020F0502020204030204" pitchFamily="34" charset="0"/>
                <a:ea typeface="Calibri" panose="020F0502020204030204" pitchFamily="34" charset="0"/>
                <a:cs typeface="Times New Roman" panose="02020603050405020304" pitchFamily="18" charset="0"/>
              </a:rPr>
              <a:t>ic realm</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p:txBody>
          <a:bodyPr/>
          <a:lstStyle/>
          <a:p>
            <a:pPr marL="342900" lvl="0"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Universities take positions on social and political issues and concerns</a:t>
            </a:r>
          </a:p>
        </p:txBody>
      </p:sp>
    </p:spTree>
    <p:extLst>
      <p:ext uri="{BB962C8B-B14F-4D97-AF65-F5344CB8AC3E}">
        <p14:creationId xmlns:p14="http://schemas.microsoft.com/office/powerpoint/2010/main" val="425837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12</a:t>
            </a:fld>
            <a:endParaRPr lang="en-US" sz="1200"/>
          </a:p>
        </p:txBody>
      </p:sp>
      <p:sp>
        <p:nvSpPr>
          <p:cNvPr id="4098" name="Rectangle 2"/>
          <p:cNvSpPr>
            <a:spLocks noGrp="1" noChangeArrowheads="1"/>
          </p:cNvSpPr>
          <p:nvPr>
            <p:ph type="title"/>
          </p:nvPr>
        </p:nvSpPr>
        <p:spPr/>
        <p:txBody>
          <a:bodyPr/>
          <a:lstStyle/>
          <a:p>
            <a:r>
              <a:rPr lang="en-GB" sz="3200" dirty="0">
                <a:latin typeface="Calibri" panose="020F0502020204030204" pitchFamily="34" charset="0"/>
                <a:ea typeface="Calibri" panose="020F0502020204030204" pitchFamily="34" charset="0"/>
                <a:cs typeface="Times New Roman" panose="02020603050405020304" pitchFamily="18" charset="0"/>
              </a:rPr>
              <a:t>3</a:t>
            </a:r>
            <a:r>
              <a:rPr lang="en-GB" sz="3200" dirty="0">
                <a:effectLst/>
                <a:latin typeface="Calibri" panose="020F0502020204030204" pitchFamily="34" charset="0"/>
                <a:ea typeface="Calibri" panose="020F0502020204030204" pitchFamily="34" charset="0"/>
                <a:cs typeface="Times New Roman" panose="02020603050405020304" pitchFamily="18" charset="0"/>
              </a:rPr>
              <a:t>. Concluding Thoughts – How to reconcile student and university positions?</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p:txBody>
          <a:bodyPr/>
          <a:lstStyle/>
          <a:p>
            <a:pPr marL="342900" lvl="0" indent="-342900">
              <a:lnSpc>
                <a:spcPct val="150000"/>
              </a:lnSpc>
              <a:buFont typeface="Symbol"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It is not for universities to settle different social justice claims nor simply to provide  a framework so that such claims might be settled (although this is important), but to recognise that the social ground for such claims has shifted whilst at the same time to maintain the values of reasonable discourse and the pursuit of disciplined inquiry and truth.</a:t>
            </a:r>
          </a:p>
          <a:p>
            <a:pPr marL="342900" lvl="0" indent="-342900">
              <a:lnSpc>
                <a:spcPct val="150000"/>
              </a:lnSpc>
              <a:buFont typeface="Symbol"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register of social justice, or rather </a:t>
            </a:r>
            <a:r>
              <a:rPr lang="en-GB" sz="2000" dirty="0">
                <a:latin typeface="Calibri" panose="020F0502020204030204" pitchFamily="34" charset="0"/>
                <a:ea typeface="Calibri" panose="020F0502020204030204" pitchFamily="34" charset="0"/>
                <a:cs typeface="Times New Roman" panose="02020603050405020304" pitchFamily="18" charset="0"/>
              </a:rPr>
              <a:t>perhaps its tonality, is affective and therapeutic.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33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13</a:t>
            </a:fld>
            <a:endParaRPr lang="en-US" sz="1200"/>
          </a:p>
        </p:txBody>
      </p:sp>
      <p:sp>
        <p:nvSpPr>
          <p:cNvPr id="4099" name="Rectangle 3"/>
          <p:cNvSpPr>
            <a:spLocks noGrp="1" noChangeAspect="1" noChangeArrowheads="1"/>
          </p:cNvSpPr>
          <p:nvPr>
            <p:ph type="body" idx="1"/>
          </p:nvPr>
        </p:nvSpPr>
        <p:spPr>
          <a:xfrm>
            <a:off x="685800" y="548680"/>
            <a:ext cx="7772400" cy="5547320"/>
          </a:xfrm>
        </p:spPr>
        <p:txBody>
          <a:bodyPr/>
          <a:lstStyle/>
          <a:p>
            <a:pPr marL="342900" lvl="0" indent="-342900">
              <a:lnSpc>
                <a:spcPct val="150000"/>
              </a:lnSpc>
              <a:buFont typeface="Symbol"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T</a:t>
            </a:r>
            <a:r>
              <a:rPr lang="en-GB" sz="2000" dirty="0">
                <a:effectLst/>
                <a:latin typeface="Calibri" panose="020F0502020204030204" pitchFamily="34" charset="0"/>
                <a:ea typeface="Calibri" panose="020F0502020204030204" pitchFamily="34" charset="0"/>
                <a:cs typeface="Times New Roman" panose="02020603050405020304" pitchFamily="18" charset="0"/>
              </a:rPr>
              <a:t>he challenge that is laid at the feet of higher educational leaders today is not, then, to manage our students nor simply to ensure that they learn how to engage in social justice deliberations, rather the challenge is threefold:</a:t>
            </a:r>
          </a:p>
          <a:p>
            <a:pPr lvl="2" indent="-342900">
              <a:lnSpc>
                <a:spcPct val="150000"/>
              </a:lnSpc>
              <a:buFont typeface="Symbol"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accepting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a change in the domain and register of discourse;</a:t>
            </a:r>
          </a:p>
          <a:p>
            <a:pPr lvl="2" indent="-342900">
              <a:lnSpc>
                <a:spcPct val="150000"/>
              </a:lnSpc>
              <a:buFont typeface="Symbol"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w</a:t>
            </a:r>
            <a:r>
              <a:rPr lang="en-GB" sz="2000" dirty="0">
                <a:effectLst/>
                <a:latin typeface="Calibri" panose="020F0502020204030204" pitchFamily="34" charset="0"/>
                <a:ea typeface="Calibri" panose="020F0502020204030204" pitchFamily="34" charset="0"/>
                <a:cs typeface="Times New Roman" panose="02020603050405020304" pitchFamily="18" charset="0"/>
              </a:rPr>
              <a:t>hilst also drawing on the rich history of how a university should and can operate as space of free thought and thinking, supported by civility and good manners;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2" indent="-342900">
              <a:lnSpc>
                <a:spcPct val="150000"/>
              </a:lnSpc>
              <a:buFont typeface="Symbol"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presenting that tradition in the public sphere as a counter to the misbehaviours and untruths that are circulated on social media.</a:t>
            </a:r>
          </a:p>
          <a:p>
            <a:pPr marL="342900" lvl="0" indent="-342900">
              <a:lnSpc>
                <a:spcPct val="150000"/>
              </a:lnSpc>
              <a:buFont typeface="Symbol" pitchFamily="2"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itchFamily="2"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343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5346" name="Picture 2" descr="Goldsmiths_White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04800"/>
            <a:ext cx="2514600" cy="5778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550844" y="1700808"/>
            <a:ext cx="7924800" cy="2016224"/>
          </a:xfrm>
        </p:spPr>
        <p:txBody>
          <a:bodyPr/>
          <a:lstStyle/>
          <a:p>
            <a:pPr algn="ctr">
              <a:lnSpc>
                <a:spcPct val="70000"/>
              </a:lnSpc>
            </a:pPr>
            <a:r>
              <a:rPr lang="en-US" dirty="0">
                <a:latin typeface="Calibri" panose="020F0502020204030204" pitchFamily="34" charset="0"/>
                <a:cs typeface="Calibri" panose="020F0502020204030204" pitchFamily="34" charset="0"/>
              </a:rPr>
              <a:t>Social Justice and (Higher) Educational Leadership</a:t>
            </a:r>
          </a:p>
        </p:txBody>
      </p:sp>
      <p:sp>
        <p:nvSpPr>
          <p:cNvPr id="140291" name="Rectangle 3"/>
          <p:cNvSpPr>
            <a:spLocks noGrp="1" noChangeAspect="1" noChangeArrowheads="1"/>
          </p:cNvSpPr>
          <p:nvPr>
            <p:ph type="subTitle" idx="1"/>
          </p:nvPr>
        </p:nvSpPr>
        <p:spPr>
          <a:xfrm>
            <a:off x="533400" y="4437112"/>
            <a:ext cx="6400800" cy="1368152"/>
          </a:xfrm>
        </p:spPr>
        <p:txBody>
          <a:bodyPr anchor="b"/>
          <a:lstStyle/>
          <a:p>
            <a:pPr algn="l"/>
            <a:r>
              <a:rPr lang="en-US" sz="2400" dirty="0">
                <a:latin typeface="Calibri" panose="020F0502020204030204" pitchFamily="34" charset="0"/>
                <a:cs typeface="Calibri" panose="020F0502020204030204" pitchFamily="34" charset="0"/>
              </a:rPr>
              <a:t>Professor David Oswell,</a:t>
            </a:r>
          </a:p>
          <a:p>
            <a:pPr algn="l"/>
            <a:r>
              <a:rPr lang="en-US" sz="2400" dirty="0">
                <a:latin typeface="Calibri" panose="020F0502020204030204" pitchFamily="34" charset="0"/>
                <a:cs typeface="Calibri" panose="020F0502020204030204" pitchFamily="34" charset="0"/>
              </a:rPr>
              <a:t>Deputy Warden, Goldsmiths, University of London</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2</a:t>
            </a:fld>
            <a:endParaRPr lang="en-US" sz="1200"/>
          </a:p>
        </p:txBody>
      </p:sp>
      <p:sp>
        <p:nvSpPr>
          <p:cNvPr id="4098" name="Rectangle 2"/>
          <p:cNvSpPr>
            <a:spLocks noGrp="1" noChangeArrowheads="1"/>
          </p:cNvSpPr>
          <p:nvPr>
            <p:ph type="title"/>
          </p:nvPr>
        </p:nvSpPr>
        <p:spPr/>
        <p:txBody>
          <a:bodyPr/>
          <a:lstStyle/>
          <a:p>
            <a:r>
              <a:rPr lang="en-US" sz="3600" dirty="0">
                <a:latin typeface="Calibri" panose="020F0502020204030204" pitchFamily="34" charset="0"/>
                <a:cs typeface="Calibri" panose="020F0502020204030204" pitchFamily="34" charset="0"/>
              </a:rPr>
              <a:t>Social Justice for Universities and for Students</a:t>
            </a:r>
          </a:p>
        </p:txBody>
      </p:sp>
      <p:sp>
        <p:nvSpPr>
          <p:cNvPr id="4099" name="Rectangle 3"/>
          <p:cNvSpPr>
            <a:spLocks noGrp="1" noChangeAspect="1" noChangeArrowheads="1"/>
          </p:cNvSpPr>
          <p:nvPr>
            <p:ph type="body" idx="1"/>
          </p:nvPr>
        </p:nvSpPr>
        <p:spPr>
          <a:xfrm>
            <a:off x="685800" y="1988840"/>
            <a:ext cx="7772400" cy="4107160"/>
          </a:xfrm>
        </p:spPr>
        <p:txBody>
          <a:bodyPr/>
          <a:lstStyle/>
          <a:p>
            <a:pPr marL="857250" lvl="1" indent="-457200">
              <a:lnSpc>
                <a:spcPct val="150000"/>
              </a:lnSpc>
              <a:buAutoNum type="arabicPeriod"/>
            </a:pPr>
            <a:r>
              <a:rPr lang="en-GB" sz="2400">
                <a:latin typeface="Calibri" panose="020F0502020204030204" pitchFamily="34" charset="0"/>
                <a:ea typeface="Calibri" panose="020F0502020204030204" pitchFamily="34" charset="0"/>
                <a:cs typeface="Times New Roman" panose="02020603050405020304" pitchFamily="18" charset="0"/>
              </a:rPr>
              <a:t>H</a:t>
            </a:r>
            <a:r>
              <a:rPr lang="en-GB" sz="2400">
                <a:effectLst/>
                <a:latin typeface="Calibri" panose="020F0502020204030204" pitchFamily="34" charset="0"/>
                <a:ea typeface="Calibri" panose="020F0502020204030204" pitchFamily="34" charset="0"/>
                <a:cs typeface="Times New Roman" panose="02020603050405020304" pitchFamily="18" charset="0"/>
              </a:rPr>
              <a:t>ow do students </a:t>
            </a:r>
            <a:r>
              <a:rPr lang="en-GB" sz="2400" dirty="0">
                <a:effectLst/>
                <a:latin typeface="Calibri" panose="020F0502020204030204" pitchFamily="34" charset="0"/>
                <a:ea typeface="Calibri" panose="020F0502020204030204" pitchFamily="34" charset="0"/>
                <a:cs typeface="Times New Roman" panose="02020603050405020304" pitchFamily="18" charset="0"/>
              </a:rPr>
              <a:t>express their concerns as stakeholders in the institution?</a:t>
            </a:r>
          </a:p>
          <a:p>
            <a:pPr marL="857250" lvl="1" indent="-457200">
              <a:lnSpc>
                <a:spcPct val="150000"/>
              </a:lnSpc>
              <a:buAutoNum type="arabicPeriod"/>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857250" lvl="1" indent="-457200">
              <a:lnSpc>
                <a:spcPct val="150000"/>
              </a:lnSpc>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do we support social justice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in</a:t>
            </a:r>
            <a:r>
              <a:rPr lang="en-GB" sz="2400" dirty="0">
                <a:effectLst/>
                <a:latin typeface="Calibri" panose="020F0502020204030204" pitchFamily="34" charset="0"/>
                <a:ea typeface="Calibri" panose="020F0502020204030204" pitchFamily="34" charset="0"/>
                <a:cs typeface="Times New Roman" panose="02020603050405020304" pitchFamily="18" charset="0"/>
              </a:rPr>
              <a:t> and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of</a:t>
            </a:r>
            <a:r>
              <a:rPr lang="en-GB" sz="2400" dirty="0">
                <a:effectLst/>
                <a:latin typeface="Calibri" panose="020F0502020204030204" pitchFamily="34" charset="0"/>
                <a:ea typeface="Calibri" panose="020F0502020204030204" pitchFamily="34" charset="0"/>
                <a:cs typeface="Times New Roman" panose="02020603050405020304" pitchFamily="18" charset="0"/>
              </a:rPr>
              <a:t> the university?</a:t>
            </a:r>
          </a:p>
        </p:txBody>
      </p:sp>
    </p:spTree>
    <p:extLst>
      <p:ext uri="{BB962C8B-B14F-4D97-AF65-F5344CB8AC3E}">
        <p14:creationId xmlns:p14="http://schemas.microsoft.com/office/powerpoint/2010/main" val="295958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3</a:t>
            </a:fld>
            <a:endParaRPr lang="en-US" sz="1200"/>
          </a:p>
        </p:txBody>
      </p:sp>
      <p:sp>
        <p:nvSpPr>
          <p:cNvPr id="4098" name="Rectangle 2"/>
          <p:cNvSpPr>
            <a:spLocks noGrp="1" noChangeArrowheads="1"/>
          </p:cNvSpPr>
          <p:nvPr>
            <p:ph type="title"/>
          </p:nvPr>
        </p:nvSpPr>
        <p:spPr>
          <a:xfrm>
            <a:off x="685800" y="609600"/>
            <a:ext cx="8062664" cy="1371600"/>
          </a:xfrm>
        </p:spPr>
        <p:txBody>
          <a:bodyPr/>
          <a:lstStyle/>
          <a:p>
            <a:r>
              <a:rPr lang="en-GB" sz="3600" dirty="0">
                <a:latin typeface="Calibri" panose="020F0502020204030204" pitchFamily="34" charset="0"/>
                <a:ea typeface="Calibri" panose="020F0502020204030204" pitchFamily="34" charset="0"/>
                <a:cs typeface="Times New Roman" panose="02020603050405020304" pitchFamily="18" charset="0"/>
              </a:rPr>
              <a:t>1. H</a:t>
            </a:r>
            <a:r>
              <a:rPr lang="en-GB" sz="3600" dirty="0">
                <a:effectLst/>
                <a:latin typeface="Calibri" panose="020F0502020204030204" pitchFamily="34" charset="0"/>
                <a:ea typeface="Calibri" panose="020F0502020204030204" pitchFamily="34" charset="0"/>
                <a:cs typeface="Times New Roman" panose="02020603050405020304" pitchFamily="18" charset="0"/>
              </a:rPr>
              <a:t>ow do students express their concerns as stakeholders in the institution?</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a:xfrm>
            <a:off x="685800" y="2348880"/>
            <a:ext cx="7772400" cy="3747120"/>
          </a:xfrm>
        </p:spPr>
        <p:txBody>
          <a:bodyPr/>
          <a:lstStyle/>
          <a:p>
            <a:pPr marL="342900" lvl="0"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Three guiding principles:</a:t>
            </a:r>
          </a:p>
          <a:p>
            <a:pPr lvl="2"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Voice</a:t>
            </a:r>
          </a:p>
          <a:p>
            <a:pPr lvl="2" indent="-342900">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Equity</a:t>
            </a:r>
          </a:p>
          <a:p>
            <a:pPr lvl="2"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Participation and Co-Creation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4</a:t>
            </a:fld>
            <a:endParaRPr lang="en-US" sz="1200"/>
          </a:p>
        </p:txBody>
      </p:sp>
      <p:sp>
        <p:nvSpPr>
          <p:cNvPr id="4098" name="Rectangle 2"/>
          <p:cNvSpPr>
            <a:spLocks noGrp="1" noChangeArrowheads="1"/>
          </p:cNvSpPr>
          <p:nvPr>
            <p:ph type="title"/>
          </p:nvPr>
        </p:nvSpPr>
        <p:spPr/>
        <p:txBody>
          <a:bodyPr/>
          <a:lstStyle/>
          <a:p>
            <a:r>
              <a:rPr lang="en-GB" sz="3200" dirty="0">
                <a:latin typeface="Calibri" panose="020F0502020204030204" pitchFamily="34" charset="0"/>
                <a:ea typeface="Calibri" panose="020F0502020204030204" pitchFamily="34" charset="0"/>
                <a:cs typeface="Times New Roman" panose="02020603050405020304" pitchFamily="18" charset="0"/>
              </a:rPr>
              <a:t>Issues, Campaigns and Gestures</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p:txBody>
          <a:bodyPr/>
          <a:lstStyle/>
          <a:p>
            <a:pPr marL="342900" lvl="0"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Demonstration</a:t>
            </a:r>
          </a:p>
          <a:p>
            <a:pPr marL="342900" lvl="0" indent="-342900">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Social media</a:t>
            </a:r>
          </a:p>
          <a:p>
            <a:pPr marL="342900" lvl="0"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Demands for accountability</a:t>
            </a:r>
          </a:p>
        </p:txBody>
      </p:sp>
    </p:spTree>
    <p:extLst>
      <p:ext uri="{BB962C8B-B14F-4D97-AF65-F5344CB8AC3E}">
        <p14:creationId xmlns:p14="http://schemas.microsoft.com/office/powerpoint/2010/main" val="58653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5</a:t>
            </a:fld>
            <a:endParaRPr lang="en-US" sz="1200"/>
          </a:p>
        </p:txBody>
      </p:sp>
      <p:sp>
        <p:nvSpPr>
          <p:cNvPr id="4098" name="Rectangle 2"/>
          <p:cNvSpPr>
            <a:spLocks noGrp="1" noChangeArrowheads="1"/>
          </p:cNvSpPr>
          <p:nvPr>
            <p:ph type="title"/>
          </p:nvPr>
        </p:nvSpPr>
        <p:spPr>
          <a:xfrm>
            <a:off x="685800" y="609600"/>
            <a:ext cx="7772400" cy="875184"/>
          </a:xfrm>
        </p:spPr>
        <p:txBody>
          <a:bodyPr/>
          <a:lstStyle/>
          <a:p>
            <a:r>
              <a:rPr lang="en-GB" sz="3200" dirty="0">
                <a:latin typeface="Calibri" panose="020F0502020204030204" pitchFamily="34" charset="0"/>
                <a:ea typeface="Calibri" panose="020F0502020204030204" pitchFamily="34" charset="0"/>
                <a:cs typeface="Times New Roman" panose="02020603050405020304" pitchFamily="18" charset="0"/>
              </a:rPr>
              <a:t>Social Justice within a Symbolic Order</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a:xfrm>
            <a:off x="648046" y="1340768"/>
            <a:ext cx="7772400" cy="4608512"/>
          </a:xfrm>
        </p:spPr>
        <p:txBody>
          <a:bodyPr/>
          <a:lstStyle/>
          <a:p>
            <a:pPr marL="342900" lvl="0" indent="-342900">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media (but not as a public sphere) constitute a court of social justice</a:t>
            </a:r>
          </a:p>
          <a:p>
            <a:pPr marL="342900" lvl="0" indent="-342900">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A form of populism</a:t>
            </a:r>
          </a:p>
          <a:p>
            <a:pPr marL="342900" lvl="0" indent="-342900">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Speech that is not deliberative or dialogical</a:t>
            </a:r>
          </a:p>
          <a:p>
            <a:pPr marL="342900" lvl="0" indent="-342900">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Inhibitive speech</a:t>
            </a:r>
          </a:p>
          <a:p>
            <a:pPr>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Non-evidentiary speech</a:t>
            </a:r>
          </a:p>
          <a:p>
            <a:pPr>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A form of punitive justice</a:t>
            </a:r>
          </a:p>
          <a:p>
            <a:pPr marL="342900" lvl="0" indent="-342900">
              <a:lnSpc>
                <a:spcPct val="200000"/>
              </a:lnSpc>
              <a:buFont typeface="Symbol" pitchFamily="2"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20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6</a:t>
            </a:fld>
            <a:endParaRPr lang="en-US" sz="1200"/>
          </a:p>
        </p:txBody>
      </p:sp>
      <p:sp>
        <p:nvSpPr>
          <p:cNvPr id="4098" name="Rectangle 2"/>
          <p:cNvSpPr>
            <a:spLocks noGrp="1" noChangeArrowheads="1"/>
          </p:cNvSpPr>
          <p:nvPr>
            <p:ph type="title"/>
          </p:nvPr>
        </p:nvSpPr>
        <p:spPr/>
        <p:txBody>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2. How do we support social justice </a:t>
            </a:r>
            <a:r>
              <a:rPr lang="en-GB" sz="3200" i="1" dirty="0">
                <a:effectLst/>
                <a:latin typeface="Calibri" panose="020F0502020204030204" pitchFamily="34" charset="0"/>
                <a:ea typeface="Calibri" panose="020F0502020204030204" pitchFamily="34" charset="0"/>
                <a:cs typeface="Times New Roman" panose="02020603050405020304" pitchFamily="18" charset="0"/>
              </a:rPr>
              <a:t>in</a:t>
            </a:r>
            <a:r>
              <a:rPr lang="en-GB" sz="3200" dirty="0">
                <a:effectLst/>
                <a:latin typeface="Calibri" panose="020F0502020204030204" pitchFamily="34" charset="0"/>
                <a:ea typeface="Calibri" panose="020F0502020204030204" pitchFamily="34" charset="0"/>
                <a:cs typeface="Times New Roman" panose="02020603050405020304" pitchFamily="18" charset="0"/>
              </a:rPr>
              <a:t> and </a:t>
            </a:r>
            <a:r>
              <a:rPr lang="en-GB" sz="3200" i="1" dirty="0">
                <a:effectLst/>
                <a:latin typeface="Calibri" panose="020F0502020204030204" pitchFamily="34" charset="0"/>
                <a:ea typeface="Calibri" panose="020F0502020204030204" pitchFamily="34" charset="0"/>
                <a:cs typeface="Times New Roman" panose="02020603050405020304" pitchFamily="18" charset="0"/>
              </a:rPr>
              <a:t>of</a:t>
            </a:r>
            <a:r>
              <a:rPr lang="en-GB" sz="3200" dirty="0">
                <a:effectLst/>
                <a:latin typeface="Calibri" panose="020F0502020204030204" pitchFamily="34" charset="0"/>
                <a:ea typeface="Calibri" panose="020F0502020204030204" pitchFamily="34" charset="0"/>
                <a:cs typeface="Times New Roman" panose="02020603050405020304" pitchFamily="18" charset="0"/>
              </a:rPr>
              <a:t> the university?</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p:txBody>
          <a:bodyPr/>
          <a:lstStyle/>
          <a:p>
            <a:pPr marL="342900" lvl="0"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Two models:</a:t>
            </a:r>
          </a:p>
          <a:p>
            <a:pPr lvl="2" indent="-342900">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Chicago Principles</a:t>
            </a:r>
          </a:p>
          <a:p>
            <a:pPr lvl="2"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university as a moral actor</a:t>
            </a:r>
          </a:p>
        </p:txBody>
      </p:sp>
    </p:spTree>
    <p:extLst>
      <p:ext uri="{BB962C8B-B14F-4D97-AF65-F5344CB8AC3E}">
        <p14:creationId xmlns:p14="http://schemas.microsoft.com/office/powerpoint/2010/main" val="227040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7</a:t>
            </a:fld>
            <a:endParaRPr lang="en-US" sz="1200"/>
          </a:p>
        </p:txBody>
      </p:sp>
      <p:sp>
        <p:nvSpPr>
          <p:cNvPr id="4098" name="Rectangle 2"/>
          <p:cNvSpPr>
            <a:spLocks noGrp="1" noChangeArrowheads="1"/>
          </p:cNvSpPr>
          <p:nvPr>
            <p:ph type="title"/>
          </p:nvPr>
        </p:nvSpPr>
        <p:spPr>
          <a:xfrm>
            <a:off x="685800" y="332656"/>
            <a:ext cx="7772400" cy="504056"/>
          </a:xfrm>
        </p:spPr>
        <p:txBody>
          <a:bodyPr/>
          <a:lstStyle/>
          <a:p>
            <a:r>
              <a:rPr lang="en-GB" sz="2000" i="1" dirty="0">
                <a:effectLst/>
                <a:latin typeface="Calibri" panose="020F0502020204030204" pitchFamily="34" charset="0"/>
                <a:ea typeface="Calibri" panose="020F0502020204030204" pitchFamily="34" charset="0"/>
                <a:cs typeface="Times New Roman" panose="02020603050405020304" pitchFamily="18" charset="0"/>
              </a:rPr>
              <a:t>Committee on Freedom of Expression</a:t>
            </a:r>
            <a:r>
              <a:rPr lang="en-GB" sz="2000" dirty="0">
                <a:effectLst/>
                <a:latin typeface="Calibri" panose="020F0502020204030204" pitchFamily="34" charset="0"/>
                <a:ea typeface="Calibri" panose="020F0502020204030204" pitchFamily="34" charset="0"/>
                <a:cs typeface="Times New Roman" panose="02020603050405020304" pitchFamily="18" charset="0"/>
              </a:rPr>
              <a:t>, University of Chicago, 2014</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a:xfrm>
            <a:off x="685800" y="1052736"/>
            <a:ext cx="7772400" cy="5195664"/>
          </a:xfrm>
        </p:spPr>
        <p:txBody>
          <a:bodyPr/>
          <a:lstStyle/>
          <a:p>
            <a:pPr marL="0" lvl="0" indent="0">
              <a:lnSpc>
                <a:spcPct val="150000"/>
              </a:lnSpc>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In a word, the University’s fundamental commitment is to the principle that debate or deliberation may not be suppressed because the ideas put forth are thought by some or even by most members of the University community to be offensive, unwise, immoral, or wrong-headed. It is for the individual members of the University community, not for the University as an institution, to make those judgments for themselves, and to act on those judgments not by seeking to suppress speech, but by openly and vigorously contesting the ideas that they oppose. Indeed, fostering the ability of members of the University community to engage in such debate and deliberation in an effective and responsible manner is an essential part of the University’s educational mission. </a:t>
            </a:r>
          </a:p>
        </p:txBody>
      </p:sp>
    </p:spTree>
    <p:extLst>
      <p:ext uri="{BB962C8B-B14F-4D97-AF65-F5344CB8AC3E}">
        <p14:creationId xmlns:p14="http://schemas.microsoft.com/office/powerpoint/2010/main" val="269261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25AB79-85BE-CF4B-96EB-CB41FD61367F}" type="slidenum">
              <a:rPr lang="en-US"/>
              <a:pPr/>
              <a:t>8</a:t>
            </a:fld>
            <a:endParaRPr lang="en-US" sz="1200"/>
          </a:p>
        </p:txBody>
      </p:sp>
      <p:sp>
        <p:nvSpPr>
          <p:cNvPr id="4098" name="Rectangle 2"/>
          <p:cNvSpPr>
            <a:spLocks noGrp="1" noChangeArrowheads="1"/>
          </p:cNvSpPr>
          <p:nvPr>
            <p:ph type="title"/>
          </p:nvPr>
        </p:nvSpPr>
        <p:spPr/>
        <p:txBody>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The university as a moral actor</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latin typeface="Calibri" panose="020F0502020204030204" pitchFamily="34" charset="0"/>
              <a:cs typeface="Calibri" panose="020F0502020204030204" pitchFamily="34" charset="0"/>
            </a:endParaRPr>
          </a:p>
        </p:txBody>
      </p:sp>
      <p:sp>
        <p:nvSpPr>
          <p:cNvPr id="4099" name="Rectangle 3"/>
          <p:cNvSpPr>
            <a:spLocks noGrp="1" noChangeAspect="1" noChangeArrowheads="1"/>
          </p:cNvSpPr>
          <p:nvPr>
            <p:ph type="body" idx="1"/>
          </p:nvPr>
        </p:nvSpPr>
        <p:spPr/>
        <p:txBody>
          <a:bodyPr/>
          <a:lstStyle/>
          <a:p>
            <a:pPr marL="342900" lvl="0" indent="-342900">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In recent years, it b</a:t>
            </a:r>
            <a:r>
              <a:rPr lang="en-GB" sz="2400" dirty="0">
                <a:effectLst/>
                <a:latin typeface="Calibri" panose="020F0502020204030204" pitchFamily="34" charset="0"/>
                <a:ea typeface="Calibri" panose="020F0502020204030204" pitchFamily="34" charset="0"/>
                <a:cs typeface="Times New Roman" panose="02020603050405020304" pitchFamily="18" charset="0"/>
              </a:rPr>
              <a:t>uilds on models of corporate social responsibility</a:t>
            </a:r>
          </a:p>
          <a:p>
            <a:pPr marL="342900" lvl="0" indent="-342900">
              <a:lnSpc>
                <a:spcPct val="150000"/>
              </a:lnSpc>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But it also draws on Cardinal Newman’s concept of the university and liberal education</a:t>
            </a:r>
          </a:p>
          <a:p>
            <a:pPr marL="342900" lvl="0" indent="-342900">
              <a:lnSpc>
                <a:spcPct val="150000"/>
              </a:lnSpc>
              <a:buFont typeface="Symbol" pitchFamily="2"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Social justice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in</a:t>
            </a:r>
            <a:r>
              <a:rPr lang="en-GB" sz="2400" dirty="0">
                <a:effectLst/>
                <a:latin typeface="Calibri" panose="020F0502020204030204" pitchFamily="34" charset="0"/>
                <a:ea typeface="Calibri" panose="020F0502020204030204" pitchFamily="34" charset="0"/>
                <a:cs typeface="Times New Roman" panose="02020603050405020304" pitchFamily="18" charset="0"/>
              </a:rPr>
              <a:t> and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of</a:t>
            </a:r>
            <a:r>
              <a:rPr lang="en-GB" sz="2400" dirty="0">
                <a:effectLst/>
                <a:latin typeface="Calibri" panose="020F0502020204030204" pitchFamily="34" charset="0"/>
                <a:ea typeface="Calibri" panose="020F0502020204030204" pitchFamily="34" charset="0"/>
                <a:cs typeface="Times New Roman" panose="02020603050405020304" pitchFamily="18" charset="0"/>
              </a:rPr>
              <a:t> the university</a:t>
            </a:r>
          </a:p>
        </p:txBody>
      </p:sp>
    </p:spTree>
    <p:extLst>
      <p:ext uri="{BB962C8B-B14F-4D97-AF65-F5344CB8AC3E}">
        <p14:creationId xmlns:p14="http://schemas.microsoft.com/office/powerpoint/2010/main" val="1114723245"/>
      </p:ext>
    </p:extLst>
  </p:cSld>
  <p:clrMapOvr>
    <a:masterClrMapping/>
  </p:clrMapOvr>
</p:sld>
</file>

<file path=ppt/theme/theme1.xml><?xml version="1.0" encoding="utf-8"?>
<a:theme xmlns:a="http://schemas.openxmlformats.org/drawingml/2006/main" name="Goldsmiths-master">
  <a:themeElements>
    <a:clrScheme name="Goldsmiths-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ldsmiths-master">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Goldsmiths-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ldsmiths-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ldsmiths-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ldsmiths-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ldsmiths-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ldsmiths-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ldsmiths-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ldsmiths-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ldsmiths-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ldsmiths-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ldsmiths-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ldsmiths-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998146"/>
    </a:lt1>
    <a:dk2>
      <a:srgbClr val="000000"/>
    </a:dk2>
    <a:lt2>
      <a:srgbClr val="808080"/>
    </a:lt2>
    <a:accent1>
      <a:srgbClr val="BBE0E3"/>
    </a:accent1>
    <a:accent2>
      <a:srgbClr val="333399"/>
    </a:accent2>
    <a:accent3>
      <a:srgbClr val="CAC1B0"/>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Goldsmiths-master</Template>
  <TotalTime>1412</TotalTime>
  <Words>694</Words>
  <Application>Microsoft Macintosh PowerPoint</Application>
  <PresentationFormat>On-screen Show (4:3)</PresentationFormat>
  <Paragraphs>73</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Georgia</vt:lpstr>
      <vt:lpstr>Symbol</vt:lpstr>
      <vt:lpstr>Times</vt:lpstr>
      <vt:lpstr>Times New Roman</vt:lpstr>
      <vt:lpstr>Goldsmiths-master</vt:lpstr>
      <vt:lpstr>Blank Presentation</vt:lpstr>
      <vt:lpstr>PowerPoint Presentation</vt:lpstr>
      <vt:lpstr>Social Justice and (Higher) Educational Leadership</vt:lpstr>
      <vt:lpstr>Social Justice for Universities and for Students</vt:lpstr>
      <vt:lpstr>1. How do students express their concerns as stakeholders in the institution? </vt:lpstr>
      <vt:lpstr>Issues, Campaigns and Gestures </vt:lpstr>
      <vt:lpstr>Social Justice within a Symbolic Order </vt:lpstr>
      <vt:lpstr>2. How do we support social justice in and of the university?  </vt:lpstr>
      <vt:lpstr>Committee on Freedom of Expression, University of Chicago, 2014  </vt:lpstr>
      <vt:lpstr>The university as a moral actor  </vt:lpstr>
      <vt:lpstr>Newman, 1852  </vt:lpstr>
      <vt:lpstr>Newman  </vt:lpstr>
      <vt:lpstr>Universities as moral actors in the public realm  </vt:lpstr>
      <vt:lpstr>3. Concluding Thoughts – How to reconcile student and university positions?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Oswell</dc:creator>
  <cp:lastModifiedBy>David Oswell</cp:lastModifiedBy>
  <cp:revision>45</cp:revision>
  <cp:lastPrinted>2024-11-04T19:06:22Z</cp:lastPrinted>
  <dcterms:created xsi:type="dcterms:W3CDTF">2024-11-03T19:34:11Z</dcterms:created>
  <dcterms:modified xsi:type="dcterms:W3CDTF">2024-11-04T19:06:31Z</dcterms:modified>
</cp:coreProperties>
</file>