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612" r:id="rId3"/>
    <p:sldId id="257" r:id="rId4"/>
    <p:sldId id="613" r:id="rId5"/>
    <p:sldId id="258" r:id="rId6"/>
    <p:sldId id="616" r:id="rId7"/>
    <p:sldId id="615" r:id="rId8"/>
    <p:sldId id="617" r:id="rId9"/>
    <p:sldId id="618" r:id="rId10"/>
    <p:sldId id="614" r:id="rId11"/>
    <p:sldId id="619" r:id="rId12"/>
    <p:sldId id="620" r:id="rId13"/>
    <p:sldId id="621" r:id="rId14"/>
    <p:sldId id="622" r:id="rId15"/>
    <p:sldId id="624" r:id="rId16"/>
    <p:sldId id="623" r:id="rId17"/>
    <p:sldId id="633" r:id="rId18"/>
    <p:sldId id="611" r:id="rId19"/>
    <p:sldId id="625" r:id="rId20"/>
    <p:sldId id="626" r:id="rId21"/>
    <p:sldId id="627" r:id="rId22"/>
    <p:sldId id="628" r:id="rId23"/>
    <p:sldId id="608" r:id="rId24"/>
    <p:sldId id="609" r:id="rId25"/>
    <p:sldId id="610" r:id="rId26"/>
    <p:sldId id="629" r:id="rId27"/>
    <p:sldId id="630" r:id="rId28"/>
    <p:sldId id="63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26"/>
    <p:restoredTop sz="67111"/>
  </p:normalViewPr>
  <p:slideViewPr>
    <p:cSldViewPr snapToGrid="0">
      <p:cViewPr varScale="1">
        <p:scale>
          <a:sx n="71" d="100"/>
          <a:sy n="71" d="100"/>
        </p:scale>
        <p:origin x="5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AF1FD9-9C97-7149-BABC-A934CA4774CC}" type="datetimeFigureOut">
              <a:rPr lang="en-GB" smtClean="0"/>
              <a:t>04/11/2022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92F5-4F93-EB4E-B569-1052580F74A6}" type="slidenum">
              <a:rPr lang="en-GB" smtClean="0"/>
              <a:t>‹#›</a:t>
            </a:fld>
            <a:endParaRPr lang="en-GB"/>
          </a:p>
        </p:txBody>
      </p:sp>
    </p:spTree>
    <p:extLst>
      <p:ext uri="{BB962C8B-B14F-4D97-AF65-F5344CB8AC3E}">
        <p14:creationId xmlns:p14="http://schemas.microsoft.com/office/powerpoint/2010/main" val="269347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4492F5-4F93-EB4E-B569-1052580F74A6}" type="slidenum">
              <a:rPr lang="en-GB" smtClean="0"/>
              <a:t>1</a:t>
            </a:fld>
            <a:endParaRPr lang="en-GB"/>
          </a:p>
        </p:txBody>
      </p:sp>
    </p:spTree>
    <p:extLst>
      <p:ext uri="{BB962C8B-B14F-4D97-AF65-F5344CB8AC3E}">
        <p14:creationId xmlns:p14="http://schemas.microsoft.com/office/powerpoint/2010/main" val="939451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err="1">
                <a:solidFill>
                  <a:srgbClr val="404040"/>
                </a:solidFill>
                <a:effectLst/>
                <a:latin typeface="Raleway" pitchFamily="2" charset="77"/>
              </a:rPr>
              <a:t>eg</a:t>
            </a:r>
            <a:r>
              <a:rPr lang="en-GB" b="0" i="1" u="none" strike="noStrike" dirty="0">
                <a:solidFill>
                  <a:srgbClr val="404040"/>
                </a:solidFill>
                <a:effectLst/>
                <a:latin typeface="Raleway" pitchFamily="2" charset="77"/>
              </a:rPr>
              <a:t> I noticed that although Jessica really got it, James was still struggling’. What do you think might help him?</a:t>
            </a:r>
            <a:endParaRPr lang="en-GB" dirty="0"/>
          </a:p>
        </p:txBody>
      </p:sp>
      <p:sp>
        <p:nvSpPr>
          <p:cNvPr id="4" name="Slide Number Placeholder 3"/>
          <p:cNvSpPr>
            <a:spLocks noGrp="1"/>
          </p:cNvSpPr>
          <p:nvPr>
            <p:ph type="sldNum" sz="quarter" idx="5"/>
          </p:nvPr>
        </p:nvSpPr>
        <p:spPr/>
        <p:txBody>
          <a:bodyPr/>
          <a:lstStyle/>
          <a:p>
            <a:fld id="{494492F5-4F93-EB4E-B569-1052580F74A6}" type="slidenum">
              <a:rPr lang="en-GB" smtClean="0"/>
              <a:t>25</a:t>
            </a:fld>
            <a:endParaRPr lang="en-GB"/>
          </a:p>
        </p:txBody>
      </p:sp>
    </p:spTree>
    <p:extLst>
      <p:ext uri="{BB962C8B-B14F-4D97-AF65-F5344CB8AC3E}">
        <p14:creationId xmlns:p14="http://schemas.microsoft.com/office/powerpoint/2010/main" val="313516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 to other mechanics; develop your knowledge; look at other engines </a:t>
            </a:r>
          </a:p>
          <a:p>
            <a:r>
              <a:rPr lang="en-GB" dirty="0"/>
              <a:t>Always go back to principles – about the design of the school – lift your head up – bigger picture </a:t>
            </a:r>
          </a:p>
          <a:p>
            <a:r>
              <a:rPr lang="en-GB" dirty="0"/>
              <a:t>Focus on process – the value of the lesson drop in – continually improving people and systems </a:t>
            </a:r>
          </a:p>
          <a:p>
            <a:endParaRPr lang="en-GB" dirty="0"/>
          </a:p>
          <a:p>
            <a:pPr marL="285750" indent="-285750">
              <a:buFontTx/>
              <a:buChar char="-"/>
            </a:pPr>
            <a:r>
              <a:rPr lang="en-GB" sz="1200" b="1" i="0" u="none" strike="noStrike" dirty="0">
                <a:solidFill>
                  <a:srgbClr val="181818"/>
                </a:solidFill>
                <a:effectLst/>
                <a:latin typeface="IBM Plex Sans" panose="020F0502020204030204" pitchFamily="34" charset="0"/>
              </a:rPr>
              <a:t>Challenges are temporary</a:t>
            </a:r>
          </a:p>
          <a:p>
            <a:pPr marL="285750" indent="-285750">
              <a:buFontTx/>
              <a:buChar char="-"/>
            </a:pPr>
            <a:r>
              <a:rPr lang="en-GB" sz="1200" b="1" i="0" u="none" strike="noStrike" dirty="0">
                <a:solidFill>
                  <a:srgbClr val="181818"/>
                </a:solidFill>
                <a:effectLst/>
                <a:latin typeface="IBM Plex Sans" panose="020B0503050203000203" pitchFamily="34" charset="0"/>
              </a:rPr>
              <a:t>Some days, just getting through is fine</a:t>
            </a:r>
            <a:endParaRPr lang="en-GB" sz="1200" b="1" dirty="0">
              <a:solidFill>
                <a:srgbClr val="181818"/>
              </a:solidFill>
              <a:latin typeface="IBM Plex Sans" panose="020F0502020204030204" pitchFamily="34" charset="0"/>
            </a:endParaRPr>
          </a:p>
          <a:p>
            <a:pPr marL="285750" indent="-285750">
              <a:buFontTx/>
              <a:buChar char="-"/>
            </a:pPr>
            <a:r>
              <a:rPr lang="en-GB" sz="1200" b="1" i="0" u="none" strike="noStrike" dirty="0">
                <a:solidFill>
                  <a:srgbClr val="181818"/>
                </a:solidFill>
                <a:effectLst/>
                <a:latin typeface="IBM Plex Sans" panose="020B0503050203000203" pitchFamily="34" charset="0"/>
              </a:rPr>
              <a:t>Everyday is a school day</a:t>
            </a:r>
            <a:r>
              <a:rPr lang="en-GB" sz="1200" b="1" dirty="0">
                <a:solidFill>
                  <a:srgbClr val="181818"/>
                </a:solidFill>
                <a:latin typeface="IBM Plex Sans" panose="020F0502020204030204" pitchFamily="34" charset="0"/>
              </a:rPr>
              <a:t>- each day is a learning opportunity</a:t>
            </a:r>
          </a:p>
          <a:p>
            <a:pPr marL="285750" indent="-285750">
              <a:buFontTx/>
              <a:buChar char="-"/>
            </a:pPr>
            <a:r>
              <a:rPr lang="en-GB" sz="1200" b="1" dirty="0">
                <a:solidFill>
                  <a:srgbClr val="181818"/>
                </a:solidFill>
                <a:latin typeface="IBM Plex Sans" panose="020F0502020204030204" pitchFamily="34" charset="0"/>
              </a:rPr>
              <a:t>Stay true to what you believe – lean on this when dealing with people </a:t>
            </a:r>
          </a:p>
          <a:p>
            <a:pPr marL="285750" indent="-285750">
              <a:buFontTx/>
              <a:buChar char="-"/>
            </a:pPr>
            <a:r>
              <a:rPr lang="en-GB" sz="1200" b="1" dirty="0">
                <a:solidFill>
                  <a:srgbClr val="181818"/>
                </a:solidFill>
                <a:latin typeface="IBM Plex Sans" panose="020F0502020204030204" pitchFamily="34" charset="0"/>
              </a:rPr>
              <a:t>Mistakes are ok </a:t>
            </a:r>
          </a:p>
          <a:p>
            <a:pPr marL="285750" indent="-285750">
              <a:buFontTx/>
              <a:buChar char="-"/>
            </a:pPr>
            <a:r>
              <a:rPr lang="en-GB" sz="1200" b="1" dirty="0">
                <a:solidFill>
                  <a:srgbClr val="181818"/>
                </a:solidFill>
                <a:latin typeface="IBM Plex Sans" panose="020F0502020204030204" pitchFamily="34" charset="0"/>
              </a:rPr>
              <a:t>Lean on others – sideways and upwards!</a:t>
            </a:r>
          </a:p>
          <a:p>
            <a:pPr marL="285750" indent="-285750">
              <a:buFontTx/>
              <a:buChar char="-"/>
            </a:pPr>
            <a:r>
              <a:rPr lang="en-GB" sz="1200" b="1" dirty="0">
                <a:solidFill>
                  <a:srgbClr val="181818"/>
                </a:solidFill>
                <a:latin typeface="IBM Plex Sans" panose="020F0502020204030204" pitchFamily="34" charset="0"/>
              </a:rPr>
              <a:t>It does get easier 😌</a:t>
            </a:r>
          </a:p>
          <a:p>
            <a:pPr marL="285750" indent="-285750">
              <a:buFontTx/>
              <a:buChar char="-"/>
            </a:pPr>
            <a:r>
              <a:rPr lang="en-GB" sz="1200" b="1" dirty="0">
                <a:solidFill>
                  <a:srgbClr val="181818"/>
                </a:solidFill>
                <a:latin typeface="IBM Plex Sans" panose="020F0502020204030204" pitchFamily="34" charset="0"/>
              </a:rPr>
              <a:t>Look after yourself </a:t>
            </a:r>
            <a:endParaRPr lang="en-GB" sz="1200" dirty="0"/>
          </a:p>
          <a:p>
            <a:endParaRPr lang="en-GB" dirty="0"/>
          </a:p>
        </p:txBody>
      </p:sp>
      <p:sp>
        <p:nvSpPr>
          <p:cNvPr id="4" name="Slide Number Placeholder 3"/>
          <p:cNvSpPr>
            <a:spLocks noGrp="1"/>
          </p:cNvSpPr>
          <p:nvPr>
            <p:ph type="sldNum" sz="quarter" idx="5"/>
          </p:nvPr>
        </p:nvSpPr>
        <p:spPr/>
        <p:txBody>
          <a:bodyPr/>
          <a:lstStyle/>
          <a:p>
            <a:fld id="{494492F5-4F93-EB4E-B569-1052580F74A6}" type="slidenum">
              <a:rPr lang="en-GB" smtClean="0"/>
              <a:t>27</a:t>
            </a:fld>
            <a:endParaRPr lang="en-GB"/>
          </a:p>
        </p:txBody>
      </p:sp>
    </p:spTree>
    <p:extLst>
      <p:ext uri="{BB962C8B-B14F-4D97-AF65-F5344CB8AC3E}">
        <p14:creationId xmlns:p14="http://schemas.microsoft.com/office/powerpoint/2010/main" val="56602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now know what we want to ACHIVE … What makes this happen ?</a:t>
            </a:r>
          </a:p>
        </p:txBody>
      </p:sp>
      <p:sp>
        <p:nvSpPr>
          <p:cNvPr id="4" name="Slide Number Placeholder 3"/>
          <p:cNvSpPr>
            <a:spLocks noGrp="1"/>
          </p:cNvSpPr>
          <p:nvPr>
            <p:ph type="sldNum" sz="quarter" idx="5"/>
          </p:nvPr>
        </p:nvSpPr>
        <p:spPr/>
        <p:txBody>
          <a:bodyPr/>
          <a:lstStyle/>
          <a:p>
            <a:fld id="{494492F5-4F93-EB4E-B569-1052580F74A6}" type="slidenum">
              <a:rPr lang="en-GB" smtClean="0"/>
              <a:t>2</a:t>
            </a:fld>
            <a:endParaRPr lang="en-GB"/>
          </a:p>
        </p:txBody>
      </p:sp>
    </p:spTree>
    <p:extLst>
      <p:ext uri="{BB962C8B-B14F-4D97-AF65-F5344CB8AC3E}">
        <p14:creationId xmlns:p14="http://schemas.microsoft.com/office/powerpoint/2010/main" val="36796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4492F5-4F93-EB4E-B569-1052580F74A6}" type="slidenum">
              <a:rPr lang="en-GB" smtClean="0"/>
              <a:t>4</a:t>
            </a:fld>
            <a:endParaRPr lang="en-GB"/>
          </a:p>
        </p:txBody>
      </p:sp>
    </p:spTree>
    <p:extLst>
      <p:ext uri="{BB962C8B-B14F-4D97-AF65-F5344CB8AC3E}">
        <p14:creationId xmlns:p14="http://schemas.microsoft.com/office/powerpoint/2010/main" val="125528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at all levels need the same </a:t>
            </a:r>
          </a:p>
        </p:txBody>
      </p:sp>
      <p:sp>
        <p:nvSpPr>
          <p:cNvPr id="4" name="Slide Number Placeholder 3"/>
          <p:cNvSpPr>
            <a:spLocks noGrp="1"/>
          </p:cNvSpPr>
          <p:nvPr>
            <p:ph type="sldNum" sz="quarter" idx="5"/>
          </p:nvPr>
        </p:nvSpPr>
        <p:spPr/>
        <p:txBody>
          <a:bodyPr/>
          <a:lstStyle/>
          <a:p>
            <a:fld id="{494492F5-4F93-EB4E-B569-1052580F74A6}" type="slidenum">
              <a:rPr lang="en-GB" smtClean="0"/>
              <a:t>13</a:t>
            </a:fld>
            <a:endParaRPr lang="en-GB"/>
          </a:p>
        </p:txBody>
      </p:sp>
    </p:spTree>
    <p:extLst>
      <p:ext uri="{BB962C8B-B14F-4D97-AF65-F5344CB8AC3E}">
        <p14:creationId xmlns:p14="http://schemas.microsoft.com/office/powerpoint/2010/main" val="2337253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African Proverb – that need to be part of that village and belong and have purpose / but it’s the same as being part of an engine – every piece is vital to the whole …</a:t>
            </a:r>
          </a:p>
        </p:txBody>
      </p:sp>
      <p:sp>
        <p:nvSpPr>
          <p:cNvPr id="4" name="Slide Number Placeholder 3"/>
          <p:cNvSpPr>
            <a:spLocks noGrp="1"/>
          </p:cNvSpPr>
          <p:nvPr>
            <p:ph type="sldNum" sz="quarter" idx="5"/>
          </p:nvPr>
        </p:nvSpPr>
        <p:spPr/>
        <p:txBody>
          <a:bodyPr/>
          <a:lstStyle/>
          <a:p>
            <a:fld id="{494492F5-4F93-EB4E-B569-1052580F74A6}" type="slidenum">
              <a:rPr lang="en-GB" smtClean="0"/>
              <a:t>14</a:t>
            </a:fld>
            <a:endParaRPr lang="en-GB"/>
          </a:p>
        </p:txBody>
      </p:sp>
    </p:spTree>
    <p:extLst>
      <p:ext uri="{BB962C8B-B14F-4D97-AF65-F5344CB8AC3E}">
        <p14:creationId xmlns:p14="http://schemas.microsoft.com/office/powerpoint/2010/main" val="3110361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Systems –every part needs to work well – this is how you do it-</a:t>
            </a:r>
          </a:p>
        </p:txBody>
      </p:sp>
      <p:sp>
        <p:nvSpPr>
          <p:cNvPr id="4" name="Slide Number Placeholder 3"/>
          <p:cNvSpPr>
            <a:spLocks noGrp="1"/>
          </p:cNvSpPr>
          <p:nvPr>
            <p:ph type="sldNum" sz="quarter" idx="5"/>
          </p:nvPr>
        </p:nvSpPr>
        <p:spPr/>
        <p:txBody>
          <a:bodyPr/>
          <a:lstStyle/>
          <a:p>
            <a:fld id="{494492F5-4F93-EB4E-B569-1052580F74A6}" type="slidenum">
              <a:rPr lang="en-GB" smtClean="0"/>
              <a:t>15</a:t>
            </a:fld>
            <a:endParaRPr lang="en-GB"/>
          </a:p>
        </p:txBody>
      </p:sp>
    </p:spTree>
    <p:extLst>
      <p:ext uri="{BB962C8B-B14F-4D97-AF65-F5344CB8AC3E}">
        <p14:creationId xmlns:p14="http://schemas.microsoft.com/office/powerpoint/2010/main" val="1758041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needs to be set from the top: Role of school culture – SLT walking around present etc – walk with the people – tone setting – embody values</a:t>
            </a:r>
          </a:p>
          <a:p>
            <a:r>
              <a:rPr lang="en-GB" dirty="0"/>
              <a:t>How do you get under the bonnet and do this effectively and supportively? You as the mechanic ..?</a:t>
            </a:r>
          </a:p>
        </p:txBody>
      </p:sp>
      <p:sp>
        <p:nvSpPr>
          <p:cNvPr id="4" name="Slide Number Placeholder 3"/>
          <p:cNvSpPr>
            <a:spLocks noGrp="1"/>
          </p:cNvSpPr>
          <p:nvPr>
            <p:ph type="sldNum" sz="quarter" idx="5"/>
          </p:nvPr>
        </p:nvSpPr>
        <p:spPr/>
        <p:txBody>
          <a:bodyPr/>
          <a:lstStyle/>
          <a:p>
            <a:fld id="{494492F5-4F93-EB4E-B569-1052580F74A6}" type="slidenum">
              <a:rPr lang="en-GB" smtClean="0"/>
              <a:t>16</a:t>
            </a:fld>
            <a:endParaRPr lang="en-GB"/>
          </a:p>
        </p:txBody>
      </p:sp>
    </p:spTree>
    <p:extLst>
      <p:ext uri="{BB962C8B-B14F-4D97-AF65-F5344CB8AC3E}">
        <p14:creationId xmlns:p14="http://schemas.microsoft.com/office/powerpoint/2010/main" val="345984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teacherhead.com</a:t>
            </a:r>
            <a:r>
              <a:rPr lang="en-GB" dirty="0"/>
              <a:t>/</a:t>
            </a:r>
          </a:p>
          <a:p>
            <a:endParaRPr lang="en-GB" dirty="0"/>
          </a:p>
        </p:txBody>
      </p:sp>
      <p:sp>
        <p:nvSpPr>
          <p:cNvPr id="4" name="Slide Number Placeholder 3"/>
          <p:cNvSpPr>
            <a:spLocks noGrp="1"/>
          </p:cNvSpPr>
          <p:nvPr>
            <p:ph type="sldNum" sz="quarter" idx="5"/>
          </p:nvPr>
        </p:nvSpPr>
        <p:spPr/>
        <p:txBody>
          <a:bodyPr/>
          <a:lstStyle/>
          <a:p>
            <a:fld id="{494492F5-4F93-EB4E-B569-1052580F74A6}" type="slidenum">
              <a:rPr lang="en-GB" smtClean="0"/>
              <a:t>18</a:t>
            </a:fld>
            <a:endParaRPr lang="en-GB"/>
          </a:p>
        </p:txBody>
      </p:sp>
    </p:spTree>
    <p:extLst>
      <p:ext uri="{BB962C8B-B14F-4D97-AF65-F5344CB8AC3E}">
        <p14:creationId xmlns:p14="http://schemas.microsoft.com/office/powerpoint/2010/main" val="2268994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dirty="0">
                <a:effectLst/>
                <a:latin typeface="Raleway" pitchFamily="2" charset="77"/>
              </a:rPr>
              <a:t>How to get the best out of </a:t>
            </a:r>
            <a:r>
              <a:rPr lang="en-GB" sz="1200" b="1" i="0" u="none" strike="noStrike">
                <a:effectLst/>
                <a:latin typeface="Raleway" pitchFamily="2" charset="77"/>
              </a:rPr>
              <a:t>your engine</a:t>
            </a:r>
          </a:p>
          <a:p>
            <a:r>
              <a:rPr lang="en-GB" sz="1200" b="1" i="0" u="none" strike="noStrike">
                <a:effectLst/>
                <a:latin typeface="Raleway" pitchFamily="2" charset="77"/>
              </a:rPr>
              <a:t>Curriculum </a:t>
            </a:r>
            <a:r>
              <a:rPr lang="en-GB" sz="1200" b="1" i="0" u="none" strike="noStrike" dirty="0">
                <a:effectLst/>
                <a:latin typeface="Raleway" pitchFamily="2" charset="77"/>
              </a:rPr>
              <a:t>Issues:</a:t>
            </a:r>
            <a:r>
              <a:rPr lang="en-GB" sz="1200" b="0" i="0" u="none" strike="noStrike" dirty="0">
                <a:effectLst/>
                <a:latin typeface="Raleway" pitchFamily="2" charset="77"/>
              </a:rPr>
              <a:t> Very commonly, any given lesson throws up a range of curriculum questions. Teachers are typically using resources and a scheme of learning that is produced by their wider team, so it might be better to explore them at the team level, via the team leader. The likelihood is that issues relating to one lesson will be cropping up elsewhere so it’s important to separate them from the specific teacher. I’m often interested in when and how teachers are able to explore the rationale for the materials they use a part of a wider ongoing team process. </a:t>
            </a:r>
          </a:p>
          <a:p>
            <a:r>
              <a:rPr lang="en-GB" sz="1200" b="1" i="0" u="none" strike="noStrike" dirty="0">
                <a:effectLst/>
                <a:latin typeface="Raleway" pitchFamily="2" charset="77"/>
              </a:rPr>
              <a:t>Individual Issues: </a:t>
            </a:r>
            <a:r>
              <a:rPr lang="en-GB" sz="1200" b="0" i="0" u="none" strike="noStrike" dirty="0">
                <a:effectLst/>
                <a:latin typeface="Raleway" pitchFamily="2" charset="77"/>
              </a:rPr>
              <a:t>The specific actions and areas for development for the specific teacher in the way they run the room and use the resources. These are the things within the teacher’s control that typically form the core an instructional coaching sequence. </a:t>
            </a:r>
          </a:p>
          <a:p>
            <a:r>
              <a:rPr lang="en-GB" sz="1200" b="1" i="0" u="none" strike="noStrike" dirty="0">
                <a:effectLst/>
                <a:latin typeface="Raleway" pitchFamily="2" charset="77"/>
              </a:rPr>
              <a:t>Collective Issues:</a:t>
            </a:r>
            <a:r>
              <a:rPr lang="en-GB" sz="1200" b="0" i="0" u="none" strike="noStrike" dirty="0">
                <a:effectLst/>
                <a:latin typeface="Raleway" pitchFamily="2" charset="77"/>
              </a:rPr>
              <a:t> Very commonly, a team is focusing on a shared set of actions – </a:t>
            </a:r>
            <a:r>
              <a:rPr lang="en-GB" sz="1200" b="0" i="0" u="none" strike="noStrike" dirty="0" err="1">
                <a:effectLst/>
                <a:latin typeface="Raleway" pitchFamily="2" charset="77"/>
              </a:rPr>
              <a:t>eg</a:t>
            </a:r>
            <a:r>
              <a:rPr lang="en-GB" sz="1200" b="0" i="0" u="none" strike="noStrike" dirty="0">
                <a:effectLst/>
                <a:latin typeface="Raleway" pitchFamily="2" charset="77"/>
              </a:rPr>
              <a:t> developing retrieval practice routines or supporting students to be more confident with class discussion or working on modelling writing. Here, I might pick up on this when observing a whole series of lessons in a school or a department. I often suggest that it might be more effective to address collective issues within the team CPD cycle rather than with each individual.</a:t>
            </a:r>
          </a:p>
          <a:p>
            <a:endParaRPr lang="en-GB" dirty="0"/>
          </a:p>
        </p:txBody>
      </p:sp>
      <p:sp>
        <p:nvSpPr>
          <p:cNvPr id="4" name="Slide Number Placeholder 3"/>
          <p:cNvSpPr>
            <a:spLocks noGrp="1"/>
          </p:cNvSpPr>
          <p:nvPr>
            <p:ph type="sldNum" sz="quarter" idx="5"/>
          </p:nvPr>
        </p:nvSpPr>
        <p:spPr/>
        <p:txBody>
          <a:bodyPr/>
          <a:lstStyle/>
          <a:p>
            <a:fld id="{494492F5-4F93-EB4E-B569-1052580F74A6}" type="slidenum">
              <a:rPr lang="en-GB" smtClean="0"/>
              <a:t>23</a:t>
            </a:fld>
            <a:endParaRPr lang="en-GB"/>
          </a:p>
        </p:txBody>
      </p:sp>
    </p:spTree>
    <p:extLst>
      <p:ext uri="{BB962C8B-B14F-4D97-AF65-F5344CB8AC3E}">
        <p14:creationId xmlns:p14="http://schemas.microsoft.com/office/powerpoint/2010/main" val="208024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A808-D2F7-3252-106D-B69C3F4AB79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46E1BB9-CC18-AA21-D8CC-61AD00671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6267ECC-29D5-62BA-B463-B6B89958E9DF}"/>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5" name="Footer Placeholder 4">
            <a:extLst>
              <a:ext uri="{FF2B5EF4-FFF2-40B4-BE49-F238E27FC236}">
                <a16:creationId xmlns:a16="http://schemas.microsoft.com/office/drawing/2014/main" id="{01790CE9-FFD5-9EC3-C1E9-B76372851D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E033C1-E05C-0544-7D6E-8F8DD37A6377}"/>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350855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2055-8740-9693-FB12-46AC542C8F9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9DAFBA0-F2E6-D667-295E-1F572B6DFD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8DD4A80-27E1-0359-206B-5E3BEFA8DC8E}"/>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5" name="Footer Placeholder 4">
            <a:extLst>
              <a:ext uri="{FF2B5EF4-FFF2-40B4-BE49-F238E27FC236}">
                <a16:creationId xmlns:a16="http://schemas.microsoft.com/office/drawing/2014/main" id="{0BD86C40-94D6-FBFB-40E3-E47BAC9726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8AF150-E6E6-E420-7BA2-ED69EB083EC5}"/>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1483133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0F0A1-5327-CCD1-1949-FFD0A3F99FE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3FB3A79-1E78-AB52-83A9-453A1DD96F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22E4D9-B82F-A30B-09F2-1BB26E312AFD}"/>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5" name="Footer Placeholder 4">
            <a:extLst>
              <a:ext uri="{FF2B5EF4-FFF2-40B4-BE49-F238E27FC236}">
                <a16:creationId xmlns:a16="http://schemas.microsoft.com/office/drawing/2014/main" id="{CF6A0F8E-590A-B106-D54C-BBBCF06804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4A288C-E381-9AFD-1C7D-962165F0515B}"/>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449654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E955-54BD-E4CA-F5E8-B2ABB4769D1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AAF5818-8011-F908-A76F-ACF0B9C3C2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0A7ABFE-9629-6E58-143D-6FD7DF856EAA}"/>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5" name="Footer Placeholder 4">
            <a:extLst>
              <a:ext uri="{FF2B5EF4-FFF2-40B4-BE49-F238E27FC236}">
                <a16:creationId xmlns:a16="http://schemas.microsoft.com/office/drawing/2014/main" id="{FD5AA74A-A1D3-3EB0-233D-04BFECFEAE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5395A-EDCB-E939-B322-95297E773995}"/>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3445137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EEE6-B3DB-1D0E-EC5F-8E7AB4CD6D9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02EE88A-B8DB-4A23-6E2C-672670909F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C257CD-045D-7677-A468-122BA1AA4C13}"/>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5" name="Footer Placeholder 4">
            <a:extLst>
              <a:ext uri="{FF2B5EF4-FFF2-40B4-BE49-F238E27FC236}">
                <a16:creationId xmlns:a16="http://schemas.microsoft.com/office/drawing/2014/main" id="{3C76F5FC-B6E6-7611-40C5-D91D70EE20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A1451E-5767-4FF1-2759-6FCF9D360F8A}"/>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2632300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15AB5-76C6-55E8-7CBE-01F68C2AED1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DFBE88-C826-015B-ADAD-F8EEB277484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F3D041D-4A5A-24C8-FC92-DD0CB4E63C5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06D1BF5-7842-7F5B-3316-81CFA1301DE9}"/>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6" name="Footer Placeholder 5">
            <a:extLst>
              <a:ext uri="{FF2B5EF4-FFF2-40B4-BE49-F238E27FC236}">
                <a16:creationId xmlns:a16="http://schemas.microsoft.com/office/drawing/2014/main" id="{F7A9B5D5-F175-8641-F4F8-C9CCAC8BE7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1A03D4-F6A0-5F9C-E056-BF6AB96D5F74}"/>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320037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A99E-949E-E8A3-891E-F84F747320F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A6A3D97-6311-5A64-8EB4-FC83F3F6C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003ECA-01B1-9304-2A05-87806AECFC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8F30CAF-E675-9662-EE71-55F9F95F42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D025FDE-6FA3-A345-8078-36922ADC413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005E542-2626-394F-AA8D-467638D5E6CF}"/>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8" name="Footer Placeholder 7">
            <a:extLst>
              <a:ext uri="{FF2B5EF4-FFF2-40B4-BE49-F238E27FC236}">
                <a16:creationId xmlns:a16="http://schemas.microsoft.com/office/drawing/2014/main" id="{AB1C59FE-CD51-41D4-AEA6-B6A1170BF6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06BD234-40F2-451E-0282-93EA3209C441}"/>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275207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E23C-7590-83C1-8D88-9F56D4150F5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4859935-0BF6-9A7E-B944-9787C98EB6E7}"/>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4" name="Footer Placeholder 3">
            <a:extLst>
              <a:ext uri="{FF2B5EF4-FFF2-40B4-BE49-F238E27FC236}">
                <a16:creationId xmlns:a16="http://schemas.microsoft.com/office/drawing/2014/main" id="{7B1F3864-7ED2-F4D3-41CE-B6BB1C3D11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908904-0391-B5F3-3A53-CD5A379C7628}"/>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142407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978AA-4AC7-508E-955C-FF8CC0CF220C}"/>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3" name="Footer Placeholder 2">
            <a:extLst>
              <a:ext uri="{FF2B5EF4-FFF2-40B4-BE49-F238E27FC236}">
                <a16:creationId xmlns:a16="http://schemas.microsoft.com/office/drawing/2014/main" id="{63194274-A3C8-743F-420E-E2CB625957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B0E39D0-A329-C421-F129-B059214D92A2}"/>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321024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D9B7-E2ED-0D63-049F-6D674CAACF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EF81686-28BF-F179-92BA-6E47514957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C518870-2EDD-65FD-B407-9D1897329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646894-3649-D972-90EE-CB7D844BAF39}"/>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6" name="Footer Placeholder 5">
            <a:extLst>
              <a:ext uri="{FF2B5EF4-FFF2-40B4-BE49-F238E27FC236}">
                <a16:creationId xmlns:a16="http://schemas.microsoft.com/office/drawing/2014/main" id="{30B33EE4-104E-A0B3-8582-1E793AECC6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224309-59D5-46FB-AB87-0BE14CAD58E7}"/>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141975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D509-AD0E-C4D6-76A8-5CB60212886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D332D52-E1B3-3157-96EA-FECC9AC91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2DC79A-4C91-AAC4-2A3A-959E784C8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6AE786-C4D5-CDD3-DAF6-9DF4358BB297}"/>
              </a:ext>
            </a:extLst>
          </p:cNvPr>
          <p:cNvSpPr>
            <a:spLocks noGrp="1"/>
          </p:cNvSpPr>
          <p:nvPr>
            <p:ph type="dt" sz="half" idx="10"/>
          </p:nvPr>
        </p:nvSpPr>
        <p:spPr/>
        <p:txBody>
          <a:bodyPr/>
          <a:lstStyle/>
          <a:p>
            <a:fld id="{60C3232F-6B50-1547-B457-D26BDA6863FE}" type="datetimeFigureOut">
              <a:rPr lang="en-GB" smtClean="0"/>
              <a:t>04/11/2022</a:t>
            </a:fld>
            <a:endParaRPr lang="en-GB"/>
          </a:p>
        </p:txBody>
      </p:sp>
      <p:sp>
        <p:nvSpPr>
          <p:cNvPr id="6" name="Footer Placeholder 5">
            <a:extLst>
              <a:ext uri="{FF2B5EF4-FFF2-40B4-BE49-F238E27FC236}">
                <a16:creationId xmlns:a16="http://schemas.microsoft.com/office/drawing/2014/main" id="{B2CF9CA7-A79C-DC0B-9A0D-9864750077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96A2DF-BADF-A95D-26E0-9C48D072389A}"/>
              </a:ext>
            </a:extLst>
          </p:cNvPr>
          <p:cNvSpPr>
            <a:spLocks noGrp="1"/>
          </p:cNvSpPr>
          <p:nvPr>
            <p:ph type="sldNum" sz="quarter" idx="12"/>
          </p:nvPr>
        </p:nvSpPr>
        <p:spPr/>
        <p:txBody>
          <a:bodyPr/>
          <a:lstStyle/>
          <a:p>
            <a:fld id="{07868BB1-4900-6A4B-B700-7042D8578887}" type="slidenum">
              <a:rPr lang="en-GB" smtClean="0"/>
              <a:t>‹#›</a:t>
            </a:fld>
            <a:endParaRPr lang="en-GB"/>
          </a:p>
        </p:txBody>
      </p:sp>
    </p:spTree>
    <p:extLst>
      <p:ext uri="{BB962C8B-B14F-4D97-AF65-F5344CB8AC3E}">
        <p14:creationId xmlns:p14="http://schemas.microsoft.com/office/powerpoint/2010/main" val="97489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2F7DD-01B0-02D1-FB58-BC9380091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F52C506-2389-3E5B-841E-E6E46FDD96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DD0850-B4E3-CBCB-EF8E-DB0901817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3232F-6B50-1547-B457-D26BDA6863FE}" type="datetimeFigureOut">
              <a:rPr lang="en-GB" smtClean="0"/>
              <a:t>04/11/2022</a:t>
            </a:fld>
            <a:endParaRPr lang="en-GB"/>
          </a:p>
        </p:txBody>
      </p:sp>
      <p:sp>
        <p:nvSpPr>
          <p:cNvPr id="5" name="Footer Placeholder 4">
            <a:extLst>
              <a:ext uri="{FF2B5EF4-FFF2-40B4-BE49-F238E27FC236}">
                <a16:creationId xmlns:a16="http://schemas.microsoft.com/office/drawing/2014/main" id="{F1184A7E-DBD5-1E83-C040-678037BDDC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F1057AF-C9CA-DFB5-2D67-E46ED06B7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68BB1-4900-6A4B-B700-7042D8578887}" type="slidenum">
              <a:rPr lang="en-GB" smtClean="0"/>
              <a:t>‹#›</a:t>
            </a:fld>
            <a:endParaRPr lang="en-GB"/>
          </a:p>
        </p:txBody>
      </p:sp>
    </p:spTree>
    <p:extLst>
      <p:ext uri="{BB962C8B-B14F-4D97-AF65-F5344CB8AC3E}">
        <p14:creationId xmlns:p14="http://schemas.microsoft.com/office/powerpoint/2010/main" val="1458880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Video 16" descr="A fish swimming in water&#10;&#10;Description automatically generated with low confidence">
            <a:extLst>
              <a:ext uri="{FF2B5EF4-FFF2-40B4-BE49-F238E27FC236}">
                <a16:creationId xmlns:a16="http://schemas.microsoft.com/office/drawing/2014/main" id="{1CB11CD8-25A0-9A2D-9191-8562800827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65" y="0"/>
            <a:ext cx="12192017" cy="685800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37FEDC-18B6-814B-679C-1D8C784DAE2F}"/>
              </a:ext>
            </a:extLst>
          </p:cNvPr>
          <p:cNvSpPr>
            <a:spLocks noGrp="1"/>
          </p:cNvSpPr>
          <p:nvPr>
            <p:ph type="ctrTitle"/>
          </p:nvPr>
        </p:nvSpPr>
        <p:spPr>
          <a:xfrm>
            <a:off x="1097280" y="325549"/>
            <a:ext cx="10058400" cy="5690240"/>
          </a:xfrm>
          <a:effectLst>
            <a:outerShdw blurRad="50800" dist="38100" dir="2700000" algn="tl" rotWithShape="0">
              <a:prstClr val="black">
                <a:alpha val="40000"/>
              </a:prstClr>
            </a:outerShdw>
          </a:effectLst>
        </p:spPr>
        <p:txBody>
          <a:bodyPr>
            <a:normAutofit/>
          </a:bodyPr>
          <a:lstStyle/>
          <a:p>
            <a:r>
              <a:rPr lang="en-GB" sz="6700" dirty="0">
                <a:solidFill>
                  <a:schemeClr val="accent4">
                    <a:lumMod val="60000"/>
                    <a:lumOff val="40000"/>
                  </a:schemeClr>
                </a:solidFill>
                <a:effectLst/>
                <a:latin typeface="ZinSlab"/>
              </a:rPr>
              <a:t>Under the bonnet: maintenance and performance of the school engine</a:t>
            </a:r>
            <a:r>
              <a:rPr lang="en-GB" sz="5300" dirty="0">
                <a:solidFill>
                  <a:schemeClr val="accent4">
                    <a:lumMod val="60000"/>
                    <a:lumOff val="40000"/>
                  </a:schemeClr>
                </a:solidFill>
                <a:effectLst/>
                <a:latin typeface="ZinSlab"/>
              </a:rPr>
              <a:t>. </a:t>
            </a:r>
            <a:br>
              <a:rPr lang="en-GB" sz="5200" dirty="0">
                <a:solidFill>
                  <a:schemeClr val="accent4">
                    <a:lumMod val="60000"/>
                    <a:lumOff val="40000"/>
                  </a:schemeClr>
                </a:solidFill>
              </a:rPr>
            </a:br>
            <a:endParaRPr lang="en-GB" sz="5200" dirty="0">
              <a:solidFill>
                <a:schemeClr val="accent4">
                  <a:lumMod val="60000"/>
                  <a:lumOff val="40000"/>
                </a:schemeClr>
              </a:solidFill>
            </a:endParaRPr>
          </a:p>
        </p:txBody>
      </p:sp>
      <p:sp>
        <p:nvSpPr>
          <p:cNvPr id="3" name="Subtitle 2">
            <a:extLst>
              <a:ext uri="{FF2B5EF4-FFF2-40B4-BE49-F238E27FC236}">
                <a16:creationId xmlns:a16="http://schemas.microsoft.com/office/drawing/2014/main" id="{C329153A-F1C1-0427-2077-65B5A91A179C}"/>
              </a:ext>
            </a:extLst>
          </p:cNvPr>
          <p:cNvSpPr>
            <a:spLocks noGrp="1"/>
          </p:cNvSpPr>
          <p:nvPr>
            <p:ph type="subTitle" idx="1"/>
          </p:nvPr>
        </p:nvSpPr>
        <p:spPr>
          <a:xfrm>
            <a:off x="5591840" y="6216646"/>
            <a:ext cx="10058400" cy="1282707"/>
          </a:xfrm>
          <a:effectLst>
            <a:outerShdw blurRad="50800" dist="38100" dir="2700000" algn="tl" rotWithShape="0">
              <a:prstClr val="black">
                <a:alpha val="40000"/>
              </a:prstClr>
            </a:outerShdw>
          </a:effectLst>
        </p:spPr>
        <p:txBody>
          <a:bodyPr>
            <a:normAutofit/>
          </a:bodyPr>
          <a:lstStyle/>
          <a:p>
            <a:r>
              <a:rPr lang="en-GB" dirty="0">
                <a:solidFill>
                  <a:srgbClr val="FFFFFF"/>
                </a:solidFill>
              </a:rPr>
              <a:t>Maria </a:t>
            </a:r>
            <a:r>
              <a:rPr lang="en-GB" dirty="0" err="1">
                <a:solidFill>
                  <a:srgbClr val="FFFFFF"/>
                </a:solidFill>
              </a:rPr>
              <a:t>Budzynska</a:t>
            </a:r>
            <a:r>
              <a:rPr lang="en-GB" dirty="0">
                <a:solidFill>
                  <a:srgbClr val="FFFFFF"/>
                </a:solidFill>
              </a:rPr>
              <a:t> </a:t>
            </a:r>
          </a:p>
        </p:txBody>
      </p:sp>
    </p:spTree>
    <p:extLst>
      <p:ext uri="{BB962C8B-B14F-4D97-AF65-F5344CB8AC3E}">
        <p14:creationId xmlns:p14="http://schemas.microsoft.com/office/powerpoint/2010/main" val="70220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mute="1">
                <p:cTn id="12" repeatCount="indefinite" fill="hold" display="0">
                  <p:stCondLst>
                    <p:cond delay="indefinite"/>
                  </p:stCondLst>
                </p:cTn>
                <p:tgtEl>
                  <p:spTgt spid="1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idea concept">
            <a:extLst>
              <a:ext uri="{FF2B5EF4-FFF2-40B4-BE49-F238E27FC236}">
                <a16:creationId xmlns:a16="http://schemas.microsoft.com/office/drawing/2014/main" id="{4BF6471F-024A-45C2-E970-20B6316AD136}"/>
              </a:ext>
            </a:extLst>
          </p:cNvPr>
          <p:cNvPicPr>
            <a:picLocks noChangeAspect="1"/>
          </p:cNvPicPr>
          <p:nvPr/>
        </p:nvPicPr>
        <p:blipFill rotWithShape="1">
          <a:blip r:embed="rId2">
            <a:alphaModFix amt="40000"/>
          </a:blip>
          <a:srcRect l="12730" r="5020" b="-1"/>
          <a:stretch/>
        </p:blipFill>
        <p:spPr>
          <a:xfrm>
            <a:off x="20" y="10"/>
            <a:ext cx="8450297" cy="6857990"/>
          </a:xfrm>
          <a:prstGeom prst="rect">
            <a:avLst/>
          </a:prstGeom>
        </p:spPr>
      </p:pic>
      <p:sp>
        <p:nvSpPr>
          <p:cNvPr id="2" name="TextBox 1">
            <a:extLst>
              <a:ext uri="{FF2B5EF4-FFF2-40B4-BE49-F238E27FC236}">
                <a16:creationId xmlns:a16="http://schemas.microsoft.com/office/drawing/2014/main" id="{2CB5E471-455F-12E4-228A-8433B4EFE7DA}"/>
              </a:ext>
            </a:extLst>
          </p:cNvPr>
          <p:cNvSpPr txBox="1"/>
          <p:nvPr/>
        </p:nvSpPr>
        <p:spPr>
          <a:xfrm>
            <a:off x="290145" y="611800"/>
            <a:ext cx="5645728" cy="5099190"/>
          </a:xfrm>
          <a:prstGeom prst="rect">
            <a:avLst/>
          </a:prstGeom>
        </p:spPr>
        <p:txBody>
          <a:bodyPr vert="horz" lIns="91440" tIns="45720" rIns="91440" bIns="45720" rtlCol="0">
            <a:normAutofit fontScale="92500" lnSpcReduction="10000"/>
          </a:bodyPr>
          <a:lstStyle/>
          <a:p>
            <a:pPr marL="285750" indent="-228600">
              <a:lnSpc>
                <a:spcPct val="90000"/>
              </a:lnSpc>
              <a:spcAft>
                <a:spcPts val="600"/>
              </a:spcAft>
              <a:buFont typeface="Arial" panose="020B0604020202020204" pitchFamily="34" charset="0"/>
              <a:buChar char="•"/>
            </a:pPr>
            <a:endParaRPr lang="en-US" sz="2000" dirty="0">
              <a:solidFill>
                <a:srgbClr val="FFFFFF"/>
              </a:solidFill>
            </a:endParaRPr>
          </a:p>
          <a:p>
            <a:pPr marL="57150" indent="-228600">
              <a:lnSpc>
                <a:spcPct val="90000"/>
              </a:lnSpc>
              <a:spcAft>
                <a:spcPts val="600"/>
              </a:spcAft>
              <a:buFont typeface="Arial" panose="020B0604020202020204" pitchFamily="34" charset="0"/>
              <a:buChar char="•"/>
            </a:pPr>
            <a:endParaRPr lang="en-US" sz="2000" dirty="0">
              <a:solidFill>
                <a:srgbClr val="FFFFFF"/>
              </a:solidFill>
            </a:endParaRPr>
          </a:p>
          <a:p>
            <a:pPr marL="57150">
              <a:lnSpc>
                <a:spcPct val="90000"/>
              </a:lnSpc>
              <a:spcAft>
                <a:spcPts val="600"/>
              </a:spcAft>
            </a:pPr>
            <a:r>
              <a:rPr lang="en-US" sz="3000" dirty="0">
                <a:solidFill>
                  <a:srgbClr val="FFFFFF"/>
                </a:solidFill>
              </a:rPr>
              <a:t>Three parts to this engine maintenance time today:</a:t>
            </a:r>
          </a:p>
          <a:p>
            <a:pPr marL="57150" indent="-228600">
              <a:lnSpc>
                <a:spcPct val="90000"/>
              </a:lnSpc>
              <a:spcAft>
                <a:spcPts val="600"/>
              </a:spcAft>
              <a:buFont typeface="Arial" panose="020B0604020202020204" pitchFamily="34" charset="0"/>
              <a:buChar char="•"/>
            </a:pPr>
            <a:endParaRPr lang="en-US" sz="3000" dirty="0">
              <a:solidFill>
                <a:srgbClr val="FFFFFF"/>
              </a:solidFill>
            </a:endParaRPr>
          </a:p>
          <a:p>
            <a:pPr marL="285750" indent="-228600">
              <a:lnSpc>
                <a:spcPct val="90000"/>
              </a:lnSpc>
              <a:spcAft>
                <a:spcPts val="600"/>
              </a:spcAft>
              <a:buFont typeface="Arial" panose="020B0604020202020204" pitchFamily="34" charset="0"/>
              <a:buChar char="•"/>
            </a:pPr>
            <a:r>
              <a:rPr lang="en-US" sz="3000" dirty="0">
                <a:solidFill>
                  <a:srgbClr val="FFFFFF"/>
                </a:solidFill>
              </a:rPr>
              <a:t>Ethos of the school – a culture where middle leaders are valued</a:t>
            </a:r>
          </a:p>
          <a:p>
            <a:pPr marL="57150">
              <a:lnSpc>
                <a:spcPct val="90000"/>
              </a:lnSpc>
              <a:spcAft>
                <a:spcPts val="600"/>
              </a:spcAft>
            </a:pPr>
            <a:endParaRPr lang="en-US" sz="3000" dirty="0">
              <a:solidFill>
                <a:srgbClr val="FFFFFF"/>
              </a:solidFill>
            </a:endParaRPr>
          </a:p>
          <a:p>
            <a:pPr marL="285750" indent="-228600">
              <a:lnSpc>
                <a:spcPct val="90000"/>
              </a:lnSpc>
              <a:spcAft>
                <a:spcPts val="600"/>
              </a:spcAft>
              <a:buFont typeface="Arial" panose="020B0604020202020204" pitchFamily="34" charset="0"/>
              <a:buChar char="•"/>
            </a:pPr>
            <a:r>
              <a:rPr lang="en-US" sz="3000" dirty="0">
                <a:solidFill>
                  <a:srgbClr val="FFFFFF"/>
                </a:solidFill>
              </a:rPr>
              <a:t>Systems that help middle leaders be impactful –the toolkit</a:t>
            </a:r>
          </a:p>
          <a:p>
            <a:pPr marL="57150">
              <a:lnSpc>
                <a:spcPct val="90000"/>
              </a:lnSpc>
              <a:spcAft>
                <a:spcPts val="600"/>
              </a:spcAft>
            </a:pPr>
            <a:endParaRPr lang="en-US" sz="3000" dirty="0">
              <a:solidFill>
                <a:srgbClr val="FFFFFF"/>
              </a:solidFill>
            </a:endParaRPr>
          </a:p>
          <a:p>
            <a:pPr marL="285750" indent="-228600">
              <a:lnSpc>
                <a:spcPct val="90000"/>
              </a:lnSpc>
              <a:spcAft>
                <a:spcPts val="600"/>
              </a:spcAft>
              <a:buFont typeface="Arial" panose="020B0604020202020204" pitchFamily="34" charset="0"/>
              <a:buChar char="•"/>
            </a:pPr>
            <a:r>
              <a:rPr lang="en-US" sz="3000" dirty="0">
                <a:solidFill>
                  <a:srgbClr val="FFFFFF"/>
                </a:solidFill>
              </a:rPr>
              <a:t>Equipping the mechanic: supporting leaders to be effective </a:t>
            </a:r>
          </a:p>
        </p:txBody>
      </p:sp>
      <p:pic>
        <p:nvPicPr>
          <p:cNvPr id="3" name="Picture 2" descr="V6 engine - Wikipedia">
            <a:extLst>
              <a:ext uri="{FF2B5EF4-FFF2-40B4-BE49-F238E27FC236}">
                <a16:creationId xmlns:a16="http://schemas.microsoft.com/office/drawing/2014/main" id="{0F5A14E7-F0F5-6183-0F6F-96BC16A3A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r="1145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53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idea concept">
            <a:extLst>
              <a:ext uri="{FF2B5EF4-FFF2-40B4-BE49-F238E27FC236}">
                <a16:creationId xmlns:a16="http://schemas.microsoft.com/office/drawing/2014/main" id="{4BF6471F-024A-45C2-E970-20B6316AD136}"/>
              </a:ext>
            </a:extLst>
          </p:cNvPr>
          <p:cNvPicPr>
            <a:picLocks noChangeAspect="1"/>
          </p:cNvPicPr>
          <p:nvPr/>
        </p:nvPicPr>
        <p:blipFill rotWithShape="1">
          <a:blip r:embed="rId2">
            <a:alphaModFix amt="40000"/>
          </a:blip>
          <a:srcRect l="12730" r="5020" b="-1"/>
          <a:stretch/>
        </p:blipFill>
        <p:spPr>
          <a:xfrm>
            <a:off x="20" y="10"/>
            <a:ext cx="8450297" cy="6857990"/>
          </a:xfrm>
          <a:prstGeom prst="rect">
            <a:avLst/>
          </a:prstGeom>
        </p:spPr>
      </p:pic>
      <p:sp>
        <p:nvSpPr>
          <p:cNvPr id="2" name="TextBox 1">
            <a:extLst>
              <a:ext uri="{FF2B5EF4-FFF2-40B4-BE49-F238E27FC236}">
                <a16:creationId xmlns:a16="http://schemas.microsoft.com/office/drawing/2014/main" id="{2CB5E471-455F-12E4-228A-8433B4EFE7DA}"/>
              </a:ext>
            </a:extLst>
          </p:cNvPr>
          <p:cNvSpPr txBox="1"/>
          <p:nvPr/>
        </p:nvSpPr>
        <p:spPr>
          <a:xfrm>
            <a:off x="290145" y="611800"/>
            <a:ext cx="5645728" cy="509919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dirty="0">
              <a:solidFill>
                <a:srgbClr val="FFFFFF"/>
              </a:solidFill>
            </a:endParaRPr>
          </a:p>
          <a:p>
            <a:pPr marL="57150">
              <a:lnSpc>
                <a:spcPct val="90000"/>
              </a:lnSpc>
              <a:spcAft>
                <a:spcPts val="600"/>
              </a:spcAft>
            </a:pPr>
            <a:r>
              <a:rPr lang="en-US" sz="3000" dirty="0">
                <a:solidFill>
                  <a:srgbClr val="FFFFFF"/>
                </a:solidFill>
              </a:rPr>
              <a:t>Ethos of the school – a culture where middle leaders are valued</a:t>
            </a:r>
          </a:p>
        </p:txBody>
      </p:sp>
      <p:pic>
        <p:nvPicPr>
          <p:cNvPr id="3" name="Picture 2" descr="V6 engine - Wikipedia">
            <a:extLst>
              <a:ext uri="{FF2B5EF4-FFF2-40B4-BE49-F238E27FC236}">
                <a16:creationId xmlns:a16="http://schemas.microsoft.com/office/drawing/2014/main" id="{0F5A14E7-F0F5-6183-0F6F-96BC16A3A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r="1145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8D0114-93BA-7377-5154-08154409F169}"/>
              </a:ext>
            </a:extLst>
          </p:cNvPr>
          <p:cNvSpPr txBox="1"/>
          <p:nvPr/>
        </p:nvSpPr>
        <p:spPr>
          <a:xfrm>
            <a:off x="382440" y="2474892"/>
            <a:ext cx="6096000" cy="1908215"/>
          </a:xfrm>
          <a:prstGeom prst="rect">
            <a:avLst/>
          </a:prstGeom>
          <a:noFill/>
        </p:spPr>
        <p:txBody>
          <a:bodyPr wrap="square">
            <a:spAutoFit/>
          </a:bodyPr>
          <a:lstStyle/>
          <a:p>
            <a:r>
              <a:rPr lang="en-GB" sz="2800" u="sng" dirty="0">
                <a:solidFill>
                  <a:schemeClr val="bg1"/>
                </a:solidFill>
              </a:rPr>
              <a:t>What do you need to do your job well ?</a:t>
            </a:r>
          </a:p>
          <a:p>
            <a:endParaRPr lang="en-GB" dirty="0">
              <a:solidFill>
                <a:schemeClr val="bg1"/>
              </a:solidFill>
            </a:endParaRPr>
          </a:p>
          <a:p>
            <a:pPr marL="342900" indent="-342900">
              <a:buAutoNum type="arabicPeriod"/>
            </a:pPr>
            <a:r>
              <a:rPr lang="en-GB" dirty="0">
                <a:solidFill>
                  <a:schemeClr val="bg1"/>
                </a:solidFill>
              </a:rPr>
              <a:t>What tools/resources do you need?</a:t>
            </a:r>
          </a:p>
          <a:p>
            <a:endParaRPr lang="en-GB" dirty="0">
              <a:solidFill>
                <a:schemeClr val="bg1"/>
              </a:solidFill>
            </a:endParaRPr>
          </a:p>
          <a:p>
            <a:r>
              <a:rPr lang="en-GB" dirty="0">
                <a:solidFill>
                  <a:schemeClr val="bg1"/>
                </a:solidFill>
              </a:rPr>
              <a:t>2.   What do you need to feel?</a:t>
            </a:r>
          </a:p>
          <a:p>
            <a:r>
              <a:rPr lang="en-GB" dirty="0">
                <a:solidFill>
                  <a:schemeClr val="bg1"/>
                </a:solidFill>
              </a:rPr>
              <a:t>	</a:t>
            </a:r>
          </a:p>
        </p:txBody>
      </p:sp>
    </p:spTree>
    <p:extLst>
      <p:ext uri="{BB962C8B-B14F-4D97-AF65-F5344CB8AC3E}">
        <p14:creationId xmlns:p14="http://schemas.microsoft.com/office/powerpoint/2010/main" val="1984854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idea concept">
            <a:extLst>
              <a:ext uri="{FF2B5EF4-FFF2-40B4-BE49-F238E27FC236}">
                <a16:creationId xmlns:a16="http://schemas.microsoft.com/office/drawing/2014/main" id="{4BF6471F-024A-45C2-E970-20B6316AD136}"/>
              </a:ext>
            </a:extLst>
          </p:cNvPr>
          <p:cNvPicPr>
            <a:picLocks noChangeAspect="1"/>
          </p:cNvPicPr>
          <p:nvPr/>
        </p:nvPicPr>
        <p:blipFill rotWithShape="1">
          <a:blip r:embed="rId2">
            <a:alphaModFix amt="40000"/>
          </a:blip>
          <a:srcRect l="12730" r="5020" b="-1"/>
          <a:stretch/>
        </p:blipFill>
        <p:spPr>
          <a:xfrm>
            <a:off x="20" y="10"/>
            <a:ext cx="8450297" cy="6857990"/>
          </a:xfrm>
          <a:prstGeom prst="rect">
            <a:avLst/>
          </a:prstGeom>
        </p:spPr>
      </p:pic>
      <p:sp>
        <p:nvSpPr>
          <p:cNvPr id="2" name="TextBox 1">
            <a:extLst>
              <a:ext uri="{FF2B5EF4-FFF2-40B4-BE49-F238E27FC236}">
                <a16:creationId xmlns:a16="http://schemas.microsoft.com/office/drawing/2014/main" id="{2CB5E471-455F-12E4-228A-8433B4EFE7DA}"/>
              </a:ext>
            </a:extLst>
          </p:cNvPr>
          <p:cNvSpPr txBox="1"/>
          <p:nvPr/>
        </p:nvSpPr>
        <p:spPr>
          <a:xfrm>
            <a:off x="289658" y="165233"/>
            <a:ext cx="5645728" cy="509919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dirty="0">
              <a:solidFill>
                <a:srgbClr val="FFFFFF"/>
              </a:solidFill>
            </a:endParaRPr>
          </a:p>
          <a:p>
            <a:pPr marL="57150">
              <a:lnSpc>
                <a:spcPct val="90000"/>
              </a:lnSpc>
              <a:spcAft>
                <a:spcPts val="600"/>
              </a:spcAft>
            </a:pPr>
            <a:r>
              <a:rPr lang="en-US" sz="3000" dirty="0">
                <a:solidFill>
                  <a:srgbClr val="FFFFFF"/>
                </a:solidFill>
              </a:rPr>
              <a:t>Ethos of the school – a culture where middle leaders are valued</a:t>
            </a:r>
          </a:p>
        </p:txBody>
      </p:sp>
      <p:pic>
        <p:nvPicPr>
          <p:cNvPr id="3" name="Picture 2" descr="V6 engine - Wikipedia">
            <a:extLst>
              <a:ext uri="{FF2B5EF4-FFF2-40B4-BE49-F238E27FC236}">
                <a16:creationId xmlns:a16="http://schemas.microsoft.com/office/drawing/2014/main" id="{0F5A14E7-F0F5-6183-0F6F-96BC16A3A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r="1145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8D0114-93BA-7377-5154-08154409F169}"/>
              </a:ext>
            </a:extLst>
          </p:cNvPr>
          <p:cNvSpPr txBox="1"/>
          <p:nvPr/>
        </p:nvSpPr>
        <p:spPr>
          <a:xfrm>
            <a:off x="449178" y="1921912"/>
            <a:ext cx="6096000" cy="4893647"/>
          </a:xfrm>
          <a:prstGeom prst="rect">
            <a:avLst/>
          </a:prstGeom>
          <a:noFill/>
        </p:spPr>
        <p:txBody>
          <a:bodyPr wrap="square">
            <a:spAutoFit/>
          </a:bodyPr>
          <a:lstStyle/>
          <a:p>
            <a:pPr marL="285750" indent="-285750">
              <a:buFontTx/>
              <a:buChar char="-"/>
            </a:pPr>
            <a:r>
              <a:rPr lang="en-GB" sz="2400" dirty="0">
                <a:solidFill>
                  <a:schemeClr val="bg1"/>
                </a:solidFill>
              </a:rPr>
              <a:t>What do you need to do your job well ?</a:t>
            </a:r>
          </a:p>
          <a:p>
            <a:endParaRPr lang="en-GB" sz="2400" dirty="0">
              <a:solidFill>
                <a:schemeClr val="bg1"/>
              </a:solidFill>
            </a:endParaRPr>
          </a:p>
          <a:p>
            <a:pPr marL="342900" indent="-342900">
              <a:buAutoNum type="arabicPeriod"/>
            </a:pPr>
            <a:r>
              <a:rPr lang="en-GB" sz="2400" dirty="0">
                <a:solidFill>
                  <a:schemeClr val="bg1"/>
                </a:solidFill>
              </a:rPr>
              <a:t>What tools/resources do you need?</a:t>
            </a:r>
          </a:p>
          <a:p>
            <a:r>
              <a:rPr lang="en-GB" sz="2400" i="1" dirty="0">
                <a:solidFill>
                  <a:srgbClr val="FFFF00"/>
                </a:solidFill>
              </a:rPr>
              <a:t>Well designed “engine” –ethos / systems. skills/knowledge/training/ resources – books/ photocopier/time/ staff/ rest space/ clarity of job role / chance for promotion and development </a:t>
            </a:r>
          </a:p>
          <a:p>
            <a:endParaRPr lang="en-GB" sz="2400" i="1" dirty="0">
              <a:solidFill>
                <a:schemeClr val="bg1"/>
              </a:solidFill>
            </a:endParaRPr>
          </a:p>
          <a:p>
            <a:r>
              <a:rPr lang="en-GB" sz="2400" dirty="0">
                <a:solidFill>
                  <a:schemeClr val="bg1"/>
                </a:solidFill>
              </a:rPr>
              <a:t>2. What do you need to feel?</a:t>
            </a:r>
          </a:p>
          <a:p>
            <a:r>
              <a:rPr lang="en-GB" sz="2400" i="1" dirty="0">
                <a:solidFill>
                  <a:srgbClr val="FFFF00"/>
                </a:solidFill>
              </a:rPr>
              <a:t>work is important /autonomy/ safety  + support / purpose / energy &amp; motivation/</a:t>
            </a:r>
          </a:p>
          <a:p>
            <a:r>
              <a:rPr lang="en-GB" sz="2400" i="1" dirty="0">
                <a:solidFill>
                  <a:srgbClr val="FFFF00"/>
                </a:solidFill>
              </a:rPr>
              <a:t>/ self development learning / interest </a:t>
            </a:r>
          </a:p>
        </p:txBody>
      </p:sp>
    </p:spTree>
    <p:extLst>
      <p:ext uri="{BB962C8B-B14F-4D97-AF65-F5344CB8AC3E}">
        <p14:creationId xmlns:p14="http://schemas.microsoft.com/office/powerpoint/2010/main" val="105461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with idea concept">
            <a:extLst>
              <a:ext uri="{FF2B5EF4-FFF2-40B4-BE49-F238E27FC236}">
                <a16:creationId xmlns:a16="http://schemas.microsoft.com/office/drawing/2014/main" id="{4BF6471F-024A-45C2-E970-20B6316AD136}"/>
              </a:ext>
            </a:extLst>
          </p:cNvPr>
          <p:cNvPicPr>
            <a:picLocks noChangeAspect="1"/>
          </p:cNvPicPr>
          <p:nvPr/>
        </p:nvPicPr>
        <p:blipFill rotWithShape="1">
          <a:blip r:embed="rId3">
            <a:alphaModFix amt="40000"/>
          </a:blip>
          <a:srcRect l="12730" r="5020" b="-1"/>
          <a:stretch/>
        </p:blipFill>
        <p:spPr>
          <a:xfrm>
            <a:off x="20" y="10"/>
            <a:ext cx="8450297" cy="6857990"/>
          </a:xfrm>
          <a:prstGeom prst="rect">
            <a:avLst/>
          </a:prstGeom>
        </p:spPr>
      </p:pic>
      <p:sp>
        <p:nvSpPr>
          <p:cNvPr id="2" name="TextBox 1">
            <a:extLst>
              <a:ext uri="{FF2B5EF4-FFF2-40B4-BE49-F238E27FC236}">
                <a16:creationId xmlns:a16="http://schemas.microsoft.com/office/drawing/2014/main" id="{2CB5E471-455F-12E4-228A-8433B4EFE7DA}"/>
              </a:ext>
            </a:extLst>
          </p:cNvPr>
          <p:cNvSpPr txBox="1"/>
          <p:nvPr/>
        </p:nvSpPr>
        <p:spPr>
          <a:xfrm>
            <a:off x="290145" y="611800"/>
            <a:ext cx="5645728" cy="509919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dirty="0">
              <a:solidFill>
                <a:srgbClr val="FFFFFF"/>
              </a:solidFill>
            </a:endParaRPr>
          </a:p>
        </p:txBody>
      </p:sp>
      <p:pic>
        <p:nvPicPr>
          <p:cNvPr id="3" name="Picture 2" descr="V6 engine - Wikipedia">
            <a:extLst>
              <a:ext uri="{FF2B5EF4-FFF2-40B4-BE49-F238E27FC236}">
                <a16:creationId xmlns:a16="http://schemas.microsoft.com/office/drawing/2014/main" id="{0F5A14E7-F0F5-6183-0F6F-96BC16A3A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0" r="1145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8D0114-93BA-7377-5154-08154409F169}"/>
              </a:ext>
            </a:extLst>
          </p:cNvPr>
          <p:cNvSpPr txBox="1"/>
          <p:nvPr/>
        </p:nvSpPr>
        <p:spPr>
          <a:xfrm>
            <a:off x="290145" y="611800"/>
            <a:ext cx="6096000" cy="1569660"/>
          </a:xfrm>
          <a:prstGeom prst="rect">
            <a:avLst/>
          </a:prstGeom>
          <a:noFill/>
        </p:spPr>
        <p:txBody>
          <a:bodyPr wrap="square">
            <a:spAutoFit/>
          </a:bodyPr>
          <a:lstStyle/>
          <a:p>
            <a:r>
              <a:rPr lang="en-GB" sz="4800" i="1" dirty="0">
                <a:solidFill>
                  <a:schemeClr val="bg2">
                    <a:lumMod val="10000"/>
                  </a:schemeClr>
                </a:solidFill>
              </a:rPr>
              <a:t>What is your job role?</a:t>
            </a:r>
          </a:p>
          <a:p>
            <a:r>
              <a:rPr lang="en-GB" sz="4800" i="1" dirty="0">
                <a:solidFill>
                  <a:schemeClr val="bg2">
                    <a:lumMod val="10000"/>
                  </a:schemeClr>
                </a:solidFill>
              </a:rPr>
              <a:t>What do you notice ?</a:t>
            </a:r>
          </a:p>
        </p:txBody>
      </p:sp>
    </p:spTree>
    <p:extLst>
      <p:ext uri="{BB962C8B-B14F-4D97-AF65-F5344CB8AC3E}">
        <p14:creationId xmlns:p14="http://schemas.microsoft.com/office/powerpoint/2010/main" val="654483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V6 engine - Wikipedia">
            <a:extLst>
              <a:ext uri="{FF2B5EF4-FFF2-40B4-BE49-F238E27FC236}">
                <a16:creationId xmlns:a16="http://schemas.microsoft.com/office/drawing/2014/main" id="{B423C91D-281B-2A35-7A86-4F650718E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923" b="2"/>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It Takes a Village... - Family First Play Therapy">
            <a:extLst>
              <a:ext uri="{FF2B5EF4-FFF2-40B4-BE49-F238E27FC236}">
                <a16:creationId xmlns:a16="http://schemas.microsoft.com/office/drawing/2014/main" id="{44EF8E49-D564-FD97-5ACB-37AED5D4C4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5" r="5668" b="2"/>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3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idea concept">
            <a:extLst>
              <a:ext uri="{FF2B5EF4-FFF2-40B4-BE49-F238E27FC236}">
                <a16:creationId xmlns:a16="http://schemas.microsoft.com/office/drawing/2014/main" id="{4BF6471F-024A-45C2-E970-20B6316AD136}"/>
              </a:ext>
            </a:extLst>
          </p:cNvPr>
          <p:cNvPicPr>
            <a:picLocks noChangeAspect="1"/>
          </p:cNvPicPr>
          <p:nvPr/>
        </p:nvPicPr>
        <p:blipFill rotWithShape="1">
          <a:blip r:embed="rId3">
            <a:alphaModFix amt="40000"/>
          </a:blip>
          <a:srcRect l="12730" r="5020" b="-1"/>
          <a:stretch/>
        </p:blipFill>
        <p:spPr>
          <a:xfrm>
            <a:off x="20" y="10"/>
            <a:ext cx="8450297" cy="6857990"/>
          </a:xfrm>
          <a:prstGeom prst="rect">
            <a:avLst/>
          </a:prstGeom>
        </p:spPr>
      </p:pic>
      <p:sp>
        <p:nvSpPr>
          <p:cNvPr id="2" name="TextBox 1">
            <a:extLst>
              <a:ext uri="{FF2B5EF4-FFF2-40B4-BE49-F238E27FC236}">
                <a16:creationId xmlns:a16="http://schemas.microsoft.com/office/drawing/2014/main" id="{2CB5E471-455F-12E4-228A-8433B4EFE7DA}"/>
              </a:ext>
            </a:extLst>
          </p:cNvPr>
          <p:cNvSpPr txBox="1"/>
          <p:nvPr/>
        </p:nvSpPr>
        <p:spPr>
          <a:xfrm>
            <a:off x="290145" y="611800"/>
            <a:ext cx="5645728" cy="5099190"/>
          </a:xfrm>
          <a:prstGeom prst="rect">
            <a:avLst/>
          </a:prstGeom>
        </p:spPr>
        <p:txBody>
          <a:bodyPr vert="horz" lIns="91440" tIns="45720" rIns="91440" bIns="45720" rtlCol="0">
            <a:normAutofit fontScale="92500" lnSpcReduction="10000"/>
          </a:bodyPr>
          <a:lstStyle/>
          <a:p>
            <a:pPr marL="285750" indent="-228600">
              <a:lnSpc>
                <a:spcPct val="90000"/>
              </a:lnSpc>
              <a:spcAft>
                <a:spcPts val="600"/>
              </a:spcAft>
              <a:buFont typeface="Arial" panose="020B0604020202020204" pitchFamily="34" charset="0"/>
              <a:buChar char="•"/>
            </a:pPr>
            <a:endParaRPr lang="en-US" sz="2000" dirty="0">
              <a:solidFill>
                <a:srgbClr val="FFFFFF"/>
              </a:solidFill>
            </a:endParaRPr>
          </a:p>
          <a:p>
            <a:pPr marL="57150" indent="-228600">
              <a:lnSpc>
                <a:spcPct val="90000"/>
              </a:lnSpc>
              <a:spcAft>
                <a:spcPts val="600"/>
              </a:spcAft>
              <a:buFont typeface="Arial" panose="020B0604020202020204" pitchFamily="34" charset="0"/>
              <a:buChar char="•"/>
            </a:pPr>
            <a:endParaRPr lang="en-US" sz="2000" dirty="0">
              <a:solidFill>
                <a:srgbClr val="FFFFFF"/>
              </a:solidFill>
            </a:endParaRPr>
          </a:p>
          <a:p>
            <a:pPr marL="57150">
              <a:lnSpc>
                <a:spcPct val="90000"/>
              </a:lnSpc>
              <a:spcAft>
                <a:spcPts val="600"/>
              </a:spcAft>
            </a:pPr>
            <a:r>
              <a:rPr lang="en-US" sz="3000" dirty="0">
                <a:solidFill>
                  <a:srgbClr val="FFFFFF"/>
                </a:solidFill>
              </a:rPr>
              <a:t>Three parts to this engine maintenance time today:</a:t>
            </a:r>
          </a:p>
          <a:p>
            <a:pPr marL="57150" indent="-228600">
              <a:lnSpc>
                <a:spcPct val="90000"/>
              </a:lnSpc>
              <a:spcAft>
                <a:spcPts val="600"/>
              </a:spcAft>
              <a:buFont typeface="Arial" panose="020B0604020202020204" pitchFamily="34" charset="0"/>
              <a:buChar char="•"/>
            </a:pPr>
            <a:endParaRPr lang="en-US" sz="3000" dirty="0">
              <a:solidFill>
                <a:srgbClr val="FFFFFF"/>
              </a:solidFill>
            </a:endParaRPr>
          </a:p>
          <a:p>
            <a:pPr marL="285750" indent="-228600">
              <a:lnSpc>
                <a:spcPct val="90000"/>
              </a:lnSpc>
              <a:spcAft>
                <a:spcPts val="600"/>
              </a:spcAft>
              <a:buFont typeface="Arial" panose="020B0604020202020204" pitchFamily="34" charset="0"/>
              <a:buChar char="•"/>
            </a:pPr>
            <a:r>
              <a:rPr lang="en-US" sz="3000" dirty="0">
                <a:solidFill>
                  <a:srgbClr val="FFFFFF"/>
                </a:solidFill>
              </a:rPr>
              <a:t>Ethos of the school – a culture where middle leaders are valued</a:t>
            </a:r>
          </a:p>
          <a:p>
            <a:pPr marL="57150">
              <a:lnSpc>
                <a:spcPct val="90000"/>
              </a:lnSpc>
              <a:spcAft>
                <a:spcPts val="600"/>
              </a:spcAft>
            </a:pPr>
            <a:endParaRPr lang="en-US" sz="3000" dirty="0">
              <a:solidFill>
                <a:srgbClr val="FFFF00"/>
              </a:solidFill>
            </a:endParaRPr>
          </a:p>
          <a:p>
            <a:pPr marL="285750" indent="-228600">
              <a:lnSpc>
                <a:spcPct val="90000"/>
              </a:lnSpc>
              <a:spcAft>
                <a:spcPts val="600"/>
              </a:spcAft>
              <a:buFont typeface="Arial" panose="020B0604020202020204" pitchFamily="34" charset="0"/>
              <a:buChar char="•"/>
            </a:pPr>
            <a:r>
              <a:rPr lang="en-US" sz="3000" dirty="0">
                <a:solidFill>
                  <a:srgbClr val="FFFF00"/>
                </a:solidFill>
              </a:rPr>
              <a:t>Systems that help middle leaders be impactful –the toolkit</a:t>
            </a:r>
          </a:p>
          <a:p>
            <a:pPr marL="57150">
              <a:lnSpc>
                <a:spcPct val="90000"/>
              </a:lnSpc>
              <a:spcAft>
                <a:spcPts val="600"/>
              </a:spcAft>
            </a:pPr>
            <a:endParaRPr lang="en-US" sz="3000" dirty="0">
              <a:solidFill>
                <a:srgbClr val="FFFFFF"/>
              </a:solidFill>
            </a:endParaRPr>
          </a:p>
          <a:p>
            <a:pPr marL="285750" indent="-228600">
              <a:lnSpc>
                <a:spcPct val="90000"/>
              </a:lnSpc>
              <a:spcAft>
                <a:spcPts val="600"/>
              </a:spcAft>
              <a:buFont typeface="Arial" panose="020B0604020202020204" pitchFamily="34" charset="0"/>
              <a:buChar char="•"/>
            </a:pPr>
            <a:r>
              <a:rPr lang="en-US" sz="3000" dirty="0">
                <a:solidFill>
                  <a:srgbClr val="FFFFFF"/>
                </a:solidFill>
              </a:rPr>
              <a:t>Equipping the mechanic: supporting leaders to be effective </a:t>
            </a:r>
          </a:p>
        </p:txBody>
      </p:sp>
      <p:pic>
        <p:nvPicPr>
          <p:cNvPr id="3" name="Picture 2" descr="V6 engine - Wikipedia">
            <a:extLst>
              <a:ext uri="{FF2B5EF4-FFF2-40B4-BE49-F238E27FC236}">
                <a16:creationId xmlns:a16="http://schemas.microsoft.com/office/drawing/2014/main" id="{0F5A14E7-F0F5-6183-0F6F-96BC16A3A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0" r="1145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219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ashboard of a car">
            <a:extLst>
              <a:ext uri="{FF2B5EF4-FFF2-40B4-BE49-F238E27FC236}">
                <a16:creationId xmlns:a16="http://schemas.microsoft.com/office/drawing/2014/main" id="{B5BFE52A-0B90-F341-52F1-23714882F21D}"/>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4343120-7709-8DD6-6997-D6F4148CC209}"/>
              </a:ext>
            </a:extLst>
          </p:cNvPr>
          <p:cNvSpPr txBox="1"/>
          <p:nvPr/>
        </p:nvSpPr>
        <p:spPr>
          <a:xfrm>
            <a:off x="3721769" y="589359"/>
            <a:ext cx="7908758" cy="3742762"/>
          </a:xfrm>
          <a:prstGeom prst="rect">
            <a:avLst/>
          </a:prstGeom>
        </p:spPr>
        <p:txBody>
          <a:bodyPr vert="horz" lIns="91440" tIns="45720" rIns="91440" bIns="45720" rtlCol="0">
            <a:normAutofit fontScale="77500" lnSpcReduction="20000"/>
          </a:bodyPr>
          <a:lstStyle/>
          <a:p>
            <a:pPr algn="r">
              <a:lnSpc>
                <a:spcPct val="90000"/>
              </a:lnSpc>
              <a:spcAft>
                <a:spcPts val="600"/>
              </a:spcAft>
            </a:pPr>
            <a:endParaRPr lang="en-US" sz="3200" dirty="0"/>
          </a:p>
          <a:p>
            <a:pPr algn="r"/>
            <a:r>
              <a:rPr lang="en-GB" sz="3200" dirty="0"/>
              <a:t>Middle leaders need to </a:t>
            </a:r>
            <a:r>
              <a:rPr lang="en-GB" sz="3200" b="1" dirty="0"/>
              <a:t>know, support and develop </a:t>
            </a:r>
          </a:p>
          <a:p>
            <a:pPr algn="r"/>
            <a:r>
              <a:rPr lang="en-GB" sz="3200" dirty="0"/>
              <a:t>their department </a:t>
            </a:r>
          </a:p>
          <a:p>
            <a:endParaRPr lang="en-GB" sz="3200" dirty="0"/>
          </a:p>
          <a:p>
            <a:endParaRPr lang="en-GB" sz="3200" dirty="0"/>
          </a:p>
          <a:p>
            <a:pPr algn="r"/>
            <a:r>
              <a:rPr lang="en-GB" sz="3200" b="1" dirty="0"/>
              <a:t>How is that done? </a:t>
            </a:r>
          </a:p>
          <a:p>
            <a:pPr marL="285750" indent="-285750" algn="r">
              <a:buFontTx/>
              <a:buChar char="-"/>
            </a:pPr>
            <a:r>
              <a:rPr lang="en-GB" sz="3200" dirty="0"/>
              <a:t>Presence</a:t>
            </a:r>
          </a:p>
          <a:p>
            <a:pPr marL="285750" indent="-285750" algn="r">
              <a:buFontTx/>
              <a:buChar char="-"/>
            </a:pPr>
            <a:r>
              <a:rPr lang="en-GB" sz="3200" dirty="0"/>
              <a:t>Visibility </a:t>
            </a:r>
          </a:p>
          <a:p>
            <a:pPr marL="285750" indent="-285750" algn="r">
              <a:buFontTx/>
              <a:buChar char="-"/>
            </a:pPr>
            <a:r>
              <a:rPr lang="en-GB" sz="3200" dirty="0"/>
              <a:t>Gather Data </a:t>
            </a:r>
          </a:p>
          <a:p>
            <a:pPr algn="r"/>
            <a:endParaRPr lang="en-GB" sz="3200" dirty="0"/>
          </a:p>
          <a:p>
            <a:pPr algn="r"/>
            <a:r>
              <a:rPr lang="en-GB" sz="3200" dirty="0"/>
              <a:t>  </a:t>
            </a:r>
          </a:p>
          <a:p>
            <a:pPr indent="-228600">
              <a:lnSpc>
                <a:spcPct val="90000"/>
              </a:lnSpc>
              <a:spcAft>
                <a:spcPts val="600"/>
              </a:spcAft>
              <a:buFont typeface="Arial" panose="020B0604020202020204" pitchFamily="34" charset="0"/>
              <a:buChar char="•"/>
            </a:pPr>
            <a:endParaRPr lang="en-US" sz="3200" dirty="0"/>
          </a:p>
        </p:txBody>
      </p:sp>
      <p:sp>
        <p:nvSpPr>
          <p:cNvPr id="3" name="Rectangle 2">
            <a:extLst>
              <a:ext uri="{FF2B5EF4-FFF2-40B4-BE49-F238E27FC236}">
                <a16:creationId xmlns:a16="http://schemas.microsoft.com/office/drawing/2014/main" id="{56A26D0D-8E45-4381-84F6-84AF43B5356C}"/>
              </a:ext>
            </a:extLst>
          </p:cNvPr>
          <p:cNvSpPr/>
          <p:nvPr/>
        </p:nvSpPr>
        <p:spPr>
          <a:xfrm>
            <a:off x="7252631" y="3840734"/>
            <a:ext cx="4657108" cy="1754326"/>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Top Tool: </a:t>
            </a:r>
          </a:p>
          <a:p>
            <a:pPr algn="ctr"/>
            <a:r>
              <a:rPr lang="en-GB" sz="5400" b="0" cap="none" spc="0" dirty="0">
                <a:ln w="0"/>
                <a:solidFill>
                  <a:schemeClr val="tx1"/>
                </a:solidFill>
                <a:effectLst>
                  <a:outerShdw blurRad="38100" dist="19050" dir="2700000" algn="tl" rotWithShape="0">
                    <a:schemeClr val="dk1">
                      <a:alpha val="40000"/>
                    </a:schemeClr>
                  </a:outerShdw>
                </a:effectLst>
              </a:rPr>
              <a:t>Lesson Drop-Ins</a:t>
            </a:r>
          </a:p>
        </p:txBody>
      </p:sp>
    </p:spTree>
    <p:extLst>
      <p:ext uri="{BB962C8B-B14F-4D97-AF65-F5344CB8AC3E}">
        <p14:creationId xmlns:p14="http://schemas.microsoft.com/office/powerpoint/2010/main" val="252648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gns of Malware: 8 Common Signs Your Computer is Infected">
            <a:extLst>
              <a:ext uri="{FF2B5EF4-FFF2-40B4-BE49-F238E27FC236}">
                <a16:creationId xmlns:a16="http://schemas.microsoft.com/office/drawing/2014/main" id="{BA0C443F-B8AD-B1BD-47EF-821D193A9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95" y="995081"/>
            <a:ext cx="4934734" cy="4356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6218DB-C52D-8A60-9D14-FD8A667751BC}"/>
              </a:ext>
            </a:extLst>
          </p:cNvPr>
          <p:cNvSpPr txBox="1"/>
          <p:nvPr/>
        </p:nvSpPr>
        <p:spPr>
          <a:xfrm>
            <a:off x="6096000" y="995081"/>
            <a:ext cx="5710518" cy="4832092"/>
          </a:xfrm>
          <a:prstGeom prst="rect">
            <a:avLst/>
          </a:prstGeom>
          <a:noFill/>
        </p:spPr>
        <p:txBody>
          <a:bodyPr wrap="square" rtlCol="0">
            <a:spAutoFit/>
          </a:bodyPr>
          <a:lstStyle/>
          <a:p>
            <a:r>
              <a:rPr lang="en-GB" sz="2800" b="1" dirty="0"/>
              <a:t>Teaching observations and</a:t>
            </a:r>
          </a:p>
          <a:p>
            <a:r>
              <a:rPr lang="en-GB" sz="2800" b="1" dirty="0"/>
              <a:t>        lesson “dop ins” in the UK </a:t>
            </a:r>
          </a:p>
          <a:p>
            <a:endParaRPr lang="en-GB" sz="2800" dirty="0"/>
          </a:p>
          <a:p>
            <a:r>
              <a:rPr lang="en-GB" sz="2800" dirty="0"/>
              <a:t>There are two separate parts of the state British Educational System:</a:t>
            </a:r>
          </a:p>
          <a:p>
            <a:pPr marL="342900" indent="-342900">
              <a:buAutoNum type="arabicPeriod"/>
            </a:pPr>
            <a:r>
              <a:rPr lang="en-GB" sz="2800" dirty="0"/>
              <a:t>Performance Management formal observations – 3 times a year – can affect pay decisions – summative </a:t>
            </a:r>
          </a:p>
          <a:p>
            <a:pPr marL="342900" indent="-342900">
              <a:buAutoNum type="arabicPeriod"/>
            </a:pPr>
            <a:r>
              <a:rPr lang="en-GB" sz="2800" dirty="0"/>
              <a:t>Supportive and developmental lesson “drop ins” all year round.  Formative. </a:t>
            </a:r>
          </a:p>
        </p:txBody>
      </p:sp>
    </p:spTree>
    <p:extLst>
      <p:ext uri="{BB962C8B-B14F-4D97-AF65-F5344CB8AC3E}">
        <p14:creationId xmlns:p14="http://schemas.microsoft.com/office/powerpoint/2010/main" val="1850033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Teaching WalkThrus: Five-step guides to instructional coaching: Visual  step-by-step guides to essential teaching techniques: Amazon.co.uk: Tom  Sherrington, Oliver Caviglioli, Oliver Caviglioli, Oliver Caviglioli:  9781912906765: Books">
            <a:extLst>
              <a:ext uri="{FF2B5EF4-FFF2-40B4-BE49-F238E27FC236}">
                <a16:creationId xmlns:a16="http://schemas.microsoft.com/office/drawing/2014/main" id="{73BBF3AF-7675-A363-E228-FF90D5115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61" r="-1" b="18509"/>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9113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7CBF5-B755-E846-A953-81177B52F779}"/>
              </a:ext>
            </a:extLst>
          </p:cNvPr>
          <p:cNvSpPr>
            <a:spLocks noGrp="1"/>
          </p:cNvSpPr>
          <p:nvPr>
            <p:ph idx="1"/>
          </p:nvPr>
        </p:nvSpPr>
        <p:spPr>
          <a:xfrm>
            <a:off x="838199" y="758311"/>
            <a:ext cx="5519737" cy="5195922"/>
          </a:xfrm>
        </p:spPr>
        <p:txBody>
          <a:bodyPr>
            <a:normAutofit fontScale="92500" lnSpcReduction="10000"/>
          </a:bodyPr>
          <a:lstStyle/>
          <a:p>
            <a:pPr>
              <a:buFont typeface="Wingdings" pitchFamily="2" charset="2"/>
              <a:buChar char="ü"/>
            </a:pPr>
            <a:r>
              <a:rPr lang="en-GB" sz="2000" dirty="0"/>
              <a:t>Normal practice – not about judging but about knowing your team and how they are delivering curriculum. </a:t>
            </a:r>
          </a:p>
          <a:p>
            <a:pPr>
              <a:buFont typeface="Wingdings" pitchFamily="2" charset="2"/>
              <a:buChar char="ü"/>
            </a:pPr>
            <a:endParaRPr lang="en-GB" sz="2000" dirty="0"/>
          </a:p>
          <a:p>
            <a:pPr>
              <a:buFont typeface="Wingdings" pitchFamily="2" charset="2"/>
              <a:buChar char="ü"/>
            </a:pPr>
            <a:r>
              <a:rPr lang="en-GB" sz="2000" dirty="0"/>
              <a:t>Think of it as how you help students to learn: AFL (Assessment for Learning) – an opportunity for you to learn </a:t>
            </a:r>
            <a:r>
              <a:rPr lang="en-GB" sz="2000" u="sng" dirty="0"/>
              <a:t>from the teacher </a:t>
            </a:r>
            <a:r>
              <a:rPr lang="en-GB" sz="2000" dirty="0"/>
              <a:t>and also for </a:t>
            </a:r>
            <a:r>
              <a:rPr lang="en-GB" sz="2000" u="sng" dirty="0"/>
              <a:t>you to develop the teacher’s practice</a:t>
            </a:r>
          </a:p>
          <a:p>
            <a:pPr>
              <a:buFont typeface="Wingdings" pitchFamily="2" charset="2"/>
              <a:buChar char="ü"/>
            </a:pPr>
            <a:endParaRPr lang="en-GB" sz="2000" dirty="0"/>
          </a:p>
          <a:p>
            <a:pPr>
              <a:buFont typeface="Wingdings" pitchFamily="2" charset="2"/>
              <a:buChar char="ü"/>
            </a:pPr>
            <a:r>
              <a:rPr lang="en-GB" sz="2000" dirty="0"/>
              <a:t>Set the culture: no surprises. Senior Leaders need to model from the top</a:t>
            </a:r>
          </a:p>
          <a:p>
            <a:pPr>
              <a:buFont typeface="Wingdings" pitchFamily="2" charset="2"/>
              <a:buChar char="ü"/>
            </a:pPr>
            <a:endParaRPr lang="en-GB" sz="2000" dirty="0"/>
          </a:p>
          <a:p>
            <a:pPr>
              <a:buFont typeface="Wingdings" pitchFamily="2" charset="2"/>
              <a:buChar char="ü"/>
            </a:pPr>
            <a:r>
              <a:rPr lang="en-GB" sz="2000" dirty="0"/>
              <a:t>Subtle. Make yourself part of class.</a:t>
            </a:r>
          </a:p>
          <a:p>
            <a:pPr>
              <a:buFont typeface="Wingdings" pitchFamily="2" charset="2"/>
              <a:buChar char="ü"/>
            </a:pPr>
            <a:endParaRPr lang="en-GB" sz="2000" dirty="0"/>
          </a:p>
          <a:p>
            <a:pPr>
              <a:buFont typeface="Wingdings" pitchFamily="2" charset="2"/>
              <a:buChar char="ü"/>
            </a:pPr>
            <a:r>
              <a:rPr lang="en-GB" sz="2000" dirty="0"/>
              <a:t>Frequent and talked about – each is a learning opportunity </a:t>
            </a:r>
          </a:p>
        </p:txBody>
      </p:sp>
      <p:pic>
        <p:nvPicPr>
          <p:cNvPr id="19458" name="Picture 2" descr="Male Cartoon Pointing To White Board - Teaching Clipart Black And White, HD  Png Download - kindpng">
            <a:extLst>
              <a:ext uri="{FF2B5EF4-FFF2-40B4-BE49-F238E27FC236}">
                <a16:creationId xmlns:a16="http://schemas.microsoft.com/office/drawing/2014/main" id="{86A661F6-4DA4-27C7-CE21-C74B05118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757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ashboard of a car">
            <a:extLst>
              <a:ext uri="{FF2B5EF4-FFF2-40B4-BE49-F238E27FC236}">
                <a16:creationId xmlns:a16="http://schemas.microsoft.com/office/drawing/2014/main" id="{B5BFE52A-0B90-F341-52F1-23714882F21D}"/>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4343120-7709-8DD6-6997-D6F4148CC209}"/>
              </a:ext>
            </a:extLst>
          </p:cNvPr>
          <p:cNvSpPr txBox="1"/>
          <p:nvPr/>
        </p:nvSpPr>
        <p:spPr>
          <a:xfrm>
            <a:off x="1611883" y="257655"/>
            <a:ext cx="9317414" cy="3742762"/>
          </a:xfrm>
          <a:prstGeom prst="rect">
            <a:avLst/>
          </a:prstGeom>
        </p:spPr>
        <p:txBody>
          <a:bodyPr vert="horz" lIns="91440" tIns="45720" rIns="91440" bIns="45720" rtlCol="0">
            <a:normAutofit/>
          </a:bodyPr>
          <a:lstStyle/>
          <a:p>
            <a:pPr algn="ctr">
              <a:lnSpc>
                <a:spcPct val="90000"/>
              </a:lnSpc>
              <a:spcAft>
                <a:spcPts val="600"/>
              </a:spcAft>
            </a:pPr>
            <a:r>
              <a:rPr lang="en-US" sz="2800" b="1" dirty="0"/>
              <a:t>Imagine you have just been given 30,000</a:t>
            </a:r>
            <a:r>
              <a:rPr lang="en-GB" sz="2800" b="1" i="0" u="none" strike="noStrike" dirty="0">
                <a:solidFill>
                  <a:srgbClr val="000000"/>
                </a:solidFill>
                <a:effectLst/>
              </a:rPr>
              <a:t>€ to buy a car – what are your requirements?</a:t>
            </a:r>
          </a:p>
          <a:p>
            <a:pPr algn="ctr">
              <a:lnSpc>
                <a:spcPct val="90000"/>
              </a:lnSpc>
              <a:spcAft>
                <a:spcPts val="600"/>
              </a:spcAft>
            </a:pPr>
            <a:endParaRPr lang="en-GB" sz="2800" b="1" i="0" u="none" strike="noStrike" dirty="0">
              <a:solidFill>
                <a:srgbClr val="000000"/>
              </a:solidFill>
              <a:effectLst/>
            </a:endParaRPr>
          </a:p>
          <a:p>
            <a:pPr algn="ct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endParaRPr lang="en-US" sz="2000" dirty="0"/>
          </a:p>
        </p:txBody>
      </p:sp>
      <p:sp>
        <p:nvSpPr>
          <p:cNvPr id="3" name="Rectangle 2">
            <a:extLst>
              <a:ext uri="{FF2B5EF4-FFF2-40B4-BE49-F238E27FC236}">
                <a16:creationId xmlns:a16="http://schemas.microsoft.com/office/drawing/2014/main" id="{31CDBBD2-B5E2-3441-13A7-DD43E1B0EA1F}"/>
              </a:ext>
            </a:extLst>
          </p:cNvPr>
          <p:cNvSpPr/>
          <p:nvPr/>
        </p:nvSpPr>
        <p:spPr>
          <a:xfrm>
            <a:off x="9487118" y="1465330"/>
            <a:ext cx="2239716"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Speed?</a:t>
            </a:r>
          </a:p>
        </p:txBody>
      </p:sp>
      <p:sp>
        <p:nvSpPr>
          <p:cNvPr id="5" name="Rectangle 4">
            <a:extLst>
              <a:ext uri="{FF2B5EF4-FFF2-40B4-BE49-F238E27FC236}">
                <a16:creationId xmlns:a16="http://schemas.microsoft.com/office/drawing/2014/main" id="{2234C0F9-4F73-EBD5-1CFB-FAE34C4663A9}"/>
              </a:ext>
            </a:extLst>
          </p:cNvPr>
          <p:cNvSpPr/>
          <p:nvPr/>
        </p:nvSpPr>
        <p:spPr>
          <a:xfrm>
            <a:off x="8349056" y="874623"/>
            <a:ext cx="2232342"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Safety?</a:t>
            </a:r>
          </a:p>
        </p:txBody>
      </p:sp>
      <p:sp>
        <p:nvSpPr>
          <p:cNvPr id="6" name="Rectangle 5">
            <a:extLst>
              <a:ext uri="{FF2B5EF4-FFF2-40B4-BE49-F238E27FC236}">
                <a16:creationId xmlns:a16="http://schemas.microsoft.com/office/drawing/2014/main" id="{9D32A8C9-2FBA-5759-8CC2-47B87B0337AE}"/>
              </a:ext>
            </a:extLst>
          </p:cNvPr>
          <p:cNvSpPr/>
          <p:nvPr/>
        </p:nvSpPr>
        <p:spPr>
          <a:xfrm>
            <a:off x="6586668" y="2153757"/>
            <a:ext cx="3250249"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Reliability?</a:t>
            </a:r>
          </a:p>
        </p:txBody>
      </p:sp>
      <p:sp>
        <p:nvSpPr>
          <p:cNvPr id="7" name="Rectangle 6">
            <a:extLst>
              <a:ext uri="{FF2B5EF4-FFF2-40B4-BE49-F238E27FC236}">
                <a16:creationId xmlns:a16="http://schemas.microsoft.com/office/drawing/2014/main" id="{66E46F70-DA9D-611F-1A9F-A00CC73F0BFD}"/>
              </a:ext>
            </a:extLst>
          </p:cNvPr>
          <p:cNvSpPr/>
          <p:nvPr/>
        </p:nvSpPr>
        <p:spPr>
          <a:xfrm>
            <a:off x="5755804" y="4229051"/>
            <a:ext cx="6516784" cy="1754326"/>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Economic/Good value </a:t>
            </a:r>
          </a:p>
          <a:p>
            <a:pPr algn="ctr"/>
            <a:r>
              <a:rPr lang="en-GB" sz="5400" b="0" cap="none" spc="0" dirty="0">
                <a:ln w="0"/>
                <a:solidFill>
                  <a:schemeClr val="tx1"/>
                </a:solidFill>
                <a:effectLst>
                  <a:outerShdw blurRad="38100" dist="19050" dir="2700000" algn="tl" rotWithShape="0">
                    <a:schemeClr val="dk1">
                      <a:alpha val="40000"/>
                    </a:schemeClr>
                  </a:outerShdw>
                </a:effectLst>
              </a:rPr>
              <a:t>for money?</a:t>
            </a:r>
          </a:p>
        </p:txBody>
      </p:sp>
      <p:sp>
        <p:nvSpPr>
          <p:cNvPr id="9" name="Rectangle 8">
            <a:extLst>
              <a:ext uri="{FF2B5EF4-FFF2-40B4-BE49-F238E27FC236}">
                <a16:creationId xmlns:a16="http://schemas.microsoft.com/office/drawing/2014/main" id="{055AE959-2CB8-DAEE-B11D-CA59877D493C}"/>
              </a:ext>
            </a:extLst>
          </p:cNvPr>
          <p:cNvSpPr/>
          <p:nvPr/>
        </p:nvSpPr>
        <p:spPr>
          <a:xfrm>
            <a:off x="8087356" y="3220934"/>
            <a:ext cx="3962111"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Eco-Friendly?</a:t>
            </a:r>
          </a:p>
        </p:txBody>
      </p:sp>
      <p:sp>
        <p:nvSpPr>
          <p:cNvPr id="11" name="Rectangle 10">
            <a:extLst>
              <a:ext uri="{FF2B5EF4-FFF2-40B4-BE49-F238E27FC236}">
                <a16:creationId xmlns:a16="http://schemas.microsoft.com/office/drawing/2014/main" id="{E5B6B80A-AD5F-D289-CD34-DE802A87596D}"/>
              </a:ext>
            </a:extLst>
          </p:cNvPr>
          <p:cNvSpPr/>
          <p:nvPr/>
        </p:nvSpPr>
        <p:spPr>
          <a:xfrm>
            <a:off x="7378327" y="5896519"/>
            <a:ext cx="4585679"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Sex Appeal</a:t>
            </a:r>
            <a:r>
              <a:rPr lang="en-GB" sz="5400" b="1" i="0" u="none" strike="noStrike" dirty="0">
                <a:solidFill>
                  <a:srgbClr val="000000"/>
                </a:solidFill>
                <a:effectLst/>
              </a:rPr>
              <a:t> 😀</a:t>
            </a:r>
            <a:r>
              <a:rPr lang="en-GB" sz="5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7022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7CBF5-B755-E846-A953-81177B52F779}"/>
              </a:ext>
            </a:extLst>
          </p:cNvPr>
          <p:cNvSpPr>
            <a:spLocks noGrp="1"/>
          </p:cNvSpPr>
          <p:nvPr>
            <p:ph idx="1"/>
          </p:nvPr>
        </p:nvSpPr>
        <p:spPr>
          <a:xfrm>
            <a:off x="838199" y="758311"/>
            <a:ext cx="5519737" cy="5195922"/>
          </a:xfrm>
        </p:spPr>
        <p:txBody>
          <a:bodyPr>
            <a:normAutofit/>
          </a:bodyPr>
          <a:lstStyle/>
          <a:p>
            <a:pPr>
              <a:buFont typeface="Wingdings" pitchFamily="2" charset="2"/>
              <a:buChar char="ü"/>
            </a:pPr>
            <a:r>
              <a:rPr lang="en-GB" sz="2000" dirty="0"/>
              <a:t>Make notes – for YOURSELF </a:t>
            </a:r>
          </a:p>
          <a:p>
            <a:pPr marL="0" indent="0">
              <a:buNone/>
            </a:pPr>
            <a:endParaRPr lang="en-GB" sz="2000" dirty="0"/>
          </a:p>
          <a:p>
            <a:pPr algn="l">
              <a:buFont typeface="Arial" panose="020B0604020202020204" pitchFamily="34" charset="0"/>
              <a:buChar char="•"/>
            </a:pPr>
            <a:r>
              <a:rPr lang="en-GB" sz="2000" b="0" i="0" u="none" strike="noStrike" dirty="0">
                <a:effectLst/>
                <a:latin typeface="Raleway" pitchFamily="2" charset="77"/>
              </a:rPr>
              <a:t>Precise Praise: specific elements of the lesson that I think were effective including precise phrases in questions, explanations or student responses.</a:t>
            </a:r>
          </a:p>
          <a:p>
            <a:pPr algn="l">
              <a:buFont typeface="Arial" panose="020B0604020202020204" pitchFamily="34" charset="0"/>
              <a:buChar char="•"/>
            </a:pPr>
            <a:r>
              <a:rPr lang="en-GB" sz="2000" b="0" i="0" u="none" strike="noStrike" dirty="0">
                <a:effectLst/>
                <a:latin typeface="Raleway" pitchFamily="2" charset="77"/>
              </a:rPr>
              <a:t>Probe: Questions I have about what I see – to raise later with the teacher – or notes on elements of the techniques where I feel the teacher could strengthen their practice</a:t>
            </a:r>
            <a:r>
              <a:rPr lang="en-GB" sz="2000" b="0" i="0" u="none" strike="noStrike" dirty="0">
                <a:solidFill>
                  <a:srgbClr val="404040"/>
                </a:solidFill>
                <a:effectLst/>
                <a:latin typeface="Raleway" pitchFamily="2" charset="77"/>
              </a:rPr>
              <a:t>.</a:t>
            </a:r>
          </a:p>
          <a:p>
            <a:pPr>
              <a:buFont typeface="Wingdings" pitchFamily="2" charset="2"/>
              <a:buChar char="ü"/>
            </a:pPr>
            <a:endParaRPr lang="en-GB" sz="2000" dirty="0"/>
          </a:p>
        </p:txBody>
      </p:sp>
      <p:pic>
        <p:nvPicPr>
          <p:cNvPr id="19458" name="Picture 2" descr="Male Cartoon Pointing To White Board - Teaching Clipart Black And White, HD  Png Download - kindpng">
            <a:extLst>
              <a:ext uri="{FF2B5EF4-FFF2-40B4-BE49-F238E27FC236}">
                <a16:creationId xmlns:a16="http://schemas.microsoft.com/office/drawing/2014/main" id="{86A661F6-4DA4-27C7-CE21-C74B05118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71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7CBF5-B755-E846-A953-81177B52F779}"/>
              </a:ext>
            </a:extLst>
          </p:cNvPr>
          <p:cNvSpPr>
            <a:spLocks noGrp="1"/>
          </p:cNvSpPr>
          <p:nvPr>
            <p:ph idx="1"/>
          </p:nvPr>
        </p:nvSpPr>
        <p:spPr>
          <a:xfrm>
            <a:off x="650357" y="831039"/>
            <a:ext cx="5519737" cy="5195922"/>
          </a:xfrm>
        </p:spPr>
        <p:txBody>
          <a:bodyPr>
            <a:normAutofit/>
          </a:bodyPr>
          <a:lstStyle/>
          <a:p>
            <a:pPr>
              <a:buFont typeface="Wingdings" pitchFamily="2" charset="2"/>
              <a:buChar char="ü"/>
            </a:pPr>
            <a:r>
              <a:rPr lang="en-GB" sz="2000" dirty="0">
                <a:solidFill>
                  <a:srgbClr val="0070C0"/>
                </a:solidFill>
              </a:rPr>
              <a:t>Identify what is going on: top three parts of a lesson:</a:t>
            </a:r>
          </a:p>
          <a:p>
            <a:pPr marL="0" indent="0">
              <a:buNone/>
            </a:pPr>
            <a:endParaRPr lang="en-GB" sz="2000" dirty="0"/>
          </a:p>
          <a:p>
            <a:pPr algn="l">
              <a:buFont typeface="Arial" panose="020B0604020202020204" pitchFamily="34" charset="0"/>
              <a:buChar char="•"/>
            </a:pPr>
            <a:r>
              <a:rPr lang="en-GB" sz="2000" b="0" i="0" u="none" strike="noStrike" dirty="0">
                <a:solidFill>
                  <a:srgbClr val="404040"/>
                </a:solidFill>
                <a:effectLst/>
                <a:latin typeface="Raleway" pitchFamily="2" charset="77"/>
              </a:rPr>
              <a:t>Teacher </a:t>
            </a:r>
            <a:r>
              <a:rPr lang="en-GB" sz="2000" b="1" i="0" u="none" strike="noStrike" dirty="0">
                <a:solidFill>
                  <a:srgbClr val="404040"/>
                </a:solidFill>
                <a:effectLst/>
                <a:latin typeface="Raleway" pitchFamily="2" charset="77"/>
              </a:rPr>
              <a:t>explaining and modelling,</a:t>
            </a:r>
            <a:r>
              <a:rPr lang="en-GB" sz="2000" b="0" i="0" u="none" strike="noStrike" dirty="0">
                <a:solidFill>
                  <a:srgbClr val="404040"/>
                </a:solidFill>
                <a:effectLst/>
                <a:latin typeface="Raleway" pitchFamily="2" charset="77"/>
              </a:rPr>
              <a:t> largely in instructional mode at the front of the room.</a:t>
            </a:r>
          </a:p>
          <a:p>
            <a:pPr algn="l">
              <a:buFont typeface="Arial" panose="020B0604020202020204" pitchFamily="34" charset="0"/>
              <a:buChar char="•"/>
            </a:pPr>
            <a:r>
              <a:rPr lang="en-GB" sz="2000" b="0" i="0" u="none" strike="noStrike" dirty="0">
                <a:solidFill>
                  <a:srgbClr val="404040"/>
                </a:solidFill>
                <a:effectLst/>
                <a:latin typeface="Raleway" pitchFamily="2" charset="77"/>
              </a:rPr>
              <a:t>Teacher </a:t>
            </a:r>
            <a:r>
              <a:rPr lang="en-GB" sz="2000" b="1" i="0" u="none" strike="noStrike" dirty="0">
                <a:solidFill>
                  <a:srgbClr val="404040"/>
                </a:solidFill>
                <a:effectLst/>
                <a:latin typeface="Raleway" pitchFamily="2" charset="77"/>
              </a:rPr>
              <a:t>questioning</a:t>
            </a:r>
            <a:r>
              <a:rPr lang="en-GB" sz="2000" b="0" i="0" u="none" strike="noStrike" dirty="0">
                <a:solidFill>
                  <a:srgbClr val="404040"/>
                </a:solidFill>
                <a:effectLst/>
                <a:latin typeface="Raleway" pitchFamily="2" charset="77"/>
              </a:rPr>
              <a:t>. </a:t>
            </a:r>
          </a:p>
          <a:p>
            <a:pPr algn="l">
              <a:buFont typeface="Arial" panose="020B0604020202020204" pitchFamily="34" charset="0"/>
              <a:buChar char="•"/>
            </a:pPr>
            <a:r>
              <a:rPr lang="en-GB" sz="2000" b="0" i="0" u="none" strike="noStrike" dirty="0">
                <a:solidFill>
                  <a:srgbClr val="404040"/>
                </a:solidFill>
                <a:effectLst/>
                <a:latin typeface="Raleway" pitchFamily="2" charset="77"/>
              </a:rPr>
              <a:t>Students engaged in a form of </a:t>
            </a:r>
            <a:r>
              <a:rPr lang="en-GB" sz="2000" b="1" i="0" u="none" strike="noStrike" dirty="0">
                <a:solidFill>
                  <a:srgbClr val="404040"/>
                </a:solidFill>
                <a:effectLst/>
                <a:latin typeface="Raleway" pitchFamily="2" charset="77"/>
              </a:rPr>
              <a:t>practice task</a:t>
            </a:r>
            <a:r>
              <a:rPr lang="en-GB" sz="2000" b="0" i="0" u="none" strike="noStrike" dirty="0">
                <a:solidFill>
                  <a:srgbClr val="404040"/>
                </a:solidFill>
                <a:effectLst/>
                <a:latin typeface="Raleway" pitchFamily="2" charset="77"/>
              </a:rPr>
              <a:t> with the teacher monitoring and supporting. </a:t>
            </a:r>
          </a:p>
          <a:p>
            <a:pPr algn="l">
              <a:buFont typeface="Arial" panose="020B0604020202020204" pitchFamily="34" charset="0"/>
              <a:buChar char="•"/>
            </a:pPr>
            <a:endParaRPr lang="en-GB" sz="2000" b="0" i="0" u="none" strike="noStrike" dirty="0">
              <a:solidFill>
                <a:srgbClr val="404040"/>
              </a:solidFill>
              <a:effectLst/>
              <a:latin typeface="Raleway" pitchFamily="2" charset="77"/>
            </a:endParaRPr>
          </a:p>
          <a:p>
            <a:pPr marL="0" indent="0">
              <a:buNone/>
            </a:pPr>
            <a:endParaRPr lang="en-GB" sz="2000" dirty="0"/>
          </a:p>
        </p:txBody>
      </p:sp>
      <p:pic>
        <p:nvPicPr>
          <p:cNvPr id="19458" name="Picture 2" descr="Male Cartoon Pointing To White Board - Teaching Clipart Black And White, HD  Png Download - kindpng">
            <a:extLst>
              <a:ext uri="{FF2B5EF4-FFF2-40B4-BE49-F238E27FC236}">
                <a16:creationId xmlns:a16="http://schemas.microsoft.com/office/drawing/2014/main" id="{86A661F6-4DA4-27C7-CE21-C74B05118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45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7CBF5-B755-E846-A953-81177B52F779}"/>
              </a:ext>
            </a:extLst>
          </p:cNvPr>
          <p:cNvSpPr>
            <a:spLocks noGrp="1"/>
          </p:cNvSpPr>
          <p:nvPr>
            <p:ph idx="1"/>
          </p:nvPr>
        </p:nvSpPr>
        <p:spPr>
          <a:xfrm>
            <a:off x="650357" y="831039"/>
            <a:ext cx="5519737" cy="5195922"/>
          </a:xfrm>
        </p:spPr>
        <p:txBody>
          <a:bodyPr>
            <a:normAutofit fontScale="92500" lnSpcReduction="10000"/>
          </a:bodyPr>
          <a:lstStyle/>
          <a:p>
            <a:pPr>
              <a:buFont typeface="Wingdings" pitchFamily="2" charset="2"/>
              <a:buChar char="ü"/>
            </a:pPr>
            <a:r>
              <a:rPr lang="en-GB" sz="2000" dirty="0">
                <a:solidFill>
                  <a:srgbClr val="0070C0"/>
                </a:solidFill>
              </a:rPr>
              <a:t>Identify what is going on: top three parts of a lesson:</a:t>
            </a:r>
          </a:p>
          <a:p>
            <a:pPr marL="0" indent="0">
              <a:buNone/>
            </a:pPr>
            <a:endParaRPr lang="en-GB" sz="2000" dirty="0"/>
          </a:p>
          <a:p>
            <a:pPr algn="l">
              <a:buFont typeface="Arial" panose="020B0604020202020204" pitchFamily="34" charset="0"/>
              <a:buChar char="•"/>
            </a:pPr>
            <a:r>
              <a:rPr lang="en-GB" sz="1600" b="0" i="0" u="none" strike="noStrike" dirty="0">
                <a:solidFill>
                  <a:srgbClr val="404040"/>
                </a:solidFill>
                <a:effectLst/>
              </a:rPr>
              <a:t>Teacher </a:t>
            </a:r>
            <a:r>
              <a:rPr lang="en-GB" sz="1600" b="1" i="0" u="none" strike="noStrike" dirty="0">
                <a:solidFill>
                  <a:srgbClr val="404040"/>
                </a:solidFill>
                <a:effectLst/>
              </a:rPr>
              <a:t>explaining and modelling,</a:t>
            </a:r>
            <a:r>
              <a:rPr lang="en-GB" sz="1600" b="0" i="0" u="none" strike="noStrike" dirty="0">
                <a:solidFill>
                  <a:srgbClr val="404040"/>
                </a:solidFill>
                <a:effectLst/>
              </a:rPr>
              <a:t> largely in instructional mode at the front of the room.</a:t>
            </a:r>
          </a:p>
          <a:p>
            <a:pPr algn="l">
              <a:buFont typeface="Arial" panose="020B0604020202020204" pitchFamily="34" charset="0"/>
              <a:buChar char="•"/>
            </a:pPr>
            <a:r>
              <a:rPr lang="en-GB" sz="1600" b="0" i="0" u="none" strike="noStrike" dirty="0">
                <a:solidFill>
                  <a:srgbClr val="0070C0"/>
                </a:solidFill>
                <a:effectLst/>
              </a:rPr>
              <a:t>Does the task or explanation make sense to the students around me? Can they do the task; do they understand the concepts? </a:t>
            </a:r>
          </a:p>
          <a:p>
            <a:pPr marL="0" indent="0" algn="l">
              <a:buNone/>
            </a:pPr>
            <a:endParaRPr lang="en-GB" sz="1600" b="0" i="0" u="none" strike="noStrike" dirty="0">
              <a:solidFill>
                <a:srgbClr val="0070C0"/>
              </a:solidFill>
              <a:effectLst/>
            </a:endParaRPr>
          </a:p>
          <a:p>
            <a:r>
              <a:rPr lang="en-GB" sz="1600" b="0" i="0" u="none" strike="noStrike" dirty="0">
                <a:solidFill>
                  <a:srgbClr val="404040"/>
                </a:solidFill>
                <a:effectLst/>
              </a:rPr>
              <a:t>Teacher </a:t>
            </a:r>
            <a:r>
              <a:rPr lang="en-GB" sz="1600" b="1" i="0" u="none" strike="noStrike" dirty="0">
                <a:solidFill>
                  <a:srgbClr val="404040"/>
                </a:solidFill>
                <a:effectLst/>
              </a:rPr>
              <a:t>questioning</a:t>
            </a:r>
            <a:r>
              <a:rPr lang="en-GB" sz="1600" b="0" i="0" u="none" strike="noStrike" dirty="0">
                <a:solidFill>
                  <a:srgbClr val="404040"/>
                </a:solidFill>
                <a:effectLst/>
              </a:rPr>
              <a:t>. </a:t>
            </a:r>
          </a:p>
          <a:p>
            <a:r>
              <a:rPr lang="en-GB" sz="1600" b="0" i="0" u="none" strike="noStrike" dirty="0">
                <a:solidFill>
                  <a:srgbClr val="0070C0"/>
                </a:solidFill>
                <a:effectLst/>
              </a:rPr>
              <a:t>Is the teacher conspicuously trying to involve every student, checking for understanding and responding accordingly? </a:t>
            </a:r>
          </a:p>
          <a:p>
            <a:pPr algn="l">
              <a:buFont typeface="Arial" panose="020B0604020202020204" pitchFamily="34" charset="0"/>
              <a:buChar char="•"/>
            </a:pPr>
            <a:endParaRPr lang="en-GB" sz="1600" b="0" i="0" u="none" strike="noStrike" dirty="0">
              <a:solidFill>
                <a:srgbClr val="0070C0"/>
              </a:solidFill>
              <a:effectLst/>
            </a:endParaRPr>
          </a:p>
          <a:p>
            <a:pPr algn="l">
              <a:buFont typeface="Arial" panose="020B0604020202020204" pitchFamily="34" charset="0"/>
              <a:buChar char="•"/>
            </a:pPr>
            <a:r>
              <a:rPr lang="en-GB" sz="1600" b="0" i="0" u="none" strike="noStrike" dirty="0">
                <a:solidFill>
                  <a:srgbClr val="404040"/>
                </a:solidFill>
                <a:effectLst/>
              </a:rPr>
              <a:t>Students engaged in a form of </a:t>
            </a:r>
            <a:r>
              <a:rPr lang="en-GB" sz="1600" b="1" i="0" u="none" strike="noStrike" dirty="0">
                <a:solidFill>
                  <a:srgbClr val="404040"/>
                </a:solidFill>
                <a:effectLst/>
              </a:rPr>
              <a:t>practice task</a:t>
            </a:r>
            <a:r>
              <a:rPr lang="en-GB" sz="1600" b="0" i="0" u="none" strike="noStrike" dirty="0">
                <a:solidFill>
                  <a:srgbClr val="404040"/>
                </a:solidFill>
                <a:effectLst/>
              </a:rPr>
              <a:t> with the teacher monitoring and supporting. </a:t>
            </a:r>
          </a:p>
          <a:p>
            <a:pPr algn="l">
              <a:buFont typeface="Arial" panose="020B0604020202020204" pitchFamily="34" charset="0"/>
              <a:buChar char="•"/>
            </a:pPr>
            <a:r>
              <a:rPr lang="en-GB" sz="1600" b="0" i="0" u="none" strike="noStrike" dirty="0">
                <a:solidFill>
                  <a:srgbClr val="0070C0"/>
                </a:solidFill>
                <a:effectLst/>
              </a:rPr>
              <a:t>Is it possible for any student to be largely passive, not needing to think or participate, because the lesson dynamics don’t create a culture where all students engage and expect to have to answer questions or contribute ideas?</a:t>
            </a:r>
          </a:p>
          <a:p>
            <a:pPr algn="l">
              <a:buFont typeface="Arial" panose="020B0604020202020204" pitchFamily="34" charset="0"/>
              <a:buChar char="•"/>
            </a:pPr>
            <a:r>
              <a:rPr lang="en-GB" sz="1600" b="0" i="0" u="none" strike="noStrike" dirty="0">
                <a:solidFill>
                  <a:srgbClr val="0070C0"/>
                </a:solidFill>
                <a:effectLst/>
              </a:rPr>
              <a:t>Are there opportunities for practice and consolidation, with scaffolds or less confident students? </a:t>
            </a:r>
          </a:p>
          <a:p>
            <a:pPr algn="l">
              <a:buFont typeface="Arial" panose="020B0604020202020204" pitchFamily="34" charset="0"/>
              <a:buChar char="•"/>
            </a:pPr>
            <a:endParaRPr lang="en-GB" sz="1600" b="0" i="0" u="none" strike="noStrike" dirty="0">
              <a:solidFill>
                <a:srgbClr val="404040"/>
              </a:solidFill>
              <a:effectLst/>
            </a:endParaRPr>
          </a:p>
          <a:p>
            <a:pPr algn="l">
              <a:buFont typeface="Arial" panose="020B0604020202020204" pitchFamily="34" charset="0"/>
              <a:buChar char="•"/>
            </a:pPr>
            <a:endParaRPr lang="en-GB" sz="2000" b="0" i="0" u="none" strike="noStrike" dirty="0">
              <a:solidFill>
                <a:srgbClr val="404040"/>
              </a:solidFill>
              <a:effectLst/>
              <a:latin typeface="Raleway" pitchFamily="2" charset="77"/>
            </a:endParaRPr>
          </a:p>
          <a:p>
            <a:pPr marL="0" indent="0">
              <a:buNone/>
            </a:pPr>
            <a:endParaRPr lang="en-GB" sz="2000" dirty="0"/>
          </a:p>
        </p:txBody>
      </p:sp>
      <p:pic>
        <p:nvPicPr>
          <p:cNvPr id="19458" name="Picture 2" descr="Male Cartoon Pointing To White Board - Teaching Clipart Black And White, HD  Png Download - kindpng">
            <a:extLst>
              <a:ext uri="{FF2B5EF4-FFF2-40B4-BE49-F238E27FC236}">
                <a16:creationId xmlns:a16="http://schemas.microsoft.com/office/drawing/2014/main" id="{86A661F6-4DA4-27C7-CE21-C74B05118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16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408D1-2167-F0F4-8445-171394BFC86F}"/>
              </a:ext>
            </a:extLst>
          </p:cNvPr>
          <p:cNvSpPr>
            <a:spLocks noGrp="1"/>
          </p:cNvSpPr>
          <p:nvPr>
            <p:ph type="title"/>
          </p:nvPr>
        </p:nvSpPr>
        <p:spPr>
          <a:xfrm>
            <a:off x="572493" y="238539"/>
            <a:ext cx="11018520" cy="1434415"/>
          </a:xfrm>
        </p:spPr>
        <p:txBody>
          <a:bodyPr anchor="b">
            <a:normAutofit/>
          </a:bodyPr>
          <a:lstStyle/>
          <a:p>
            <a:r>
              <a:rPr lang="en-GB" sz="4600"/>
              <a:t>Remember the individual and the department…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29ABC1-1BF0-B439-EBA0-3EB11271AEC3}"/>
              </a:ext>
            </a:extLst>
          </p:cNvPr>
          <p:cNvSpPr>
            <a:spLocks noGrp="1"/>
          </p:cNvSpPr>
          <p:nvPr>
            <p:ph idx="1"/>
          </p:nvPr>
        </p:nvSpPr>
        <p:spPr>
          <a:xfrm>
            <a:off x="572493" y="2071316"/>
            <a:ext cx="6713552" cy="4119172"/>
          </a:xfrm>
        </p:spPr>
        <p:txBody>
          <a:bodyPr anchor="t">
            <a:normAutofit/>
          </a:bodyPr>
          <a:lstStyle/>
          <a:p>
            <a:r>
              <a:rPr lang="en-GB" sz="4400" b="1" i="0" u="none" strike="noStrike" dirty="0">
                <a:effectLst/>
                <a:latin typeface="Raleway" pitchFamily="2" charset="77"/>
              </a:rPr>
              <a:t>Curriculum Issues</a:t>
            </a:r>
            <a:endParaRPr lang="en-GB" sz="4400" b="0" i="0" u="none" strike="noStrike" dirty="0">
              <a:effectLst/>
              <a:latin typeface="Raleway" pitchFamily="2" charset="77"/>
            </a:endParaRPr>
          </a:p>
          <a:p>
            <a:r>
              <a:rPr lang="en-GB" sz="4400" b="1" i="0" u="none" strike="noStrike" dirty="0">
                <a:effectLst/>
                <a:latin typeface="Raleway" pitchFamily="2" charset="77"/>
              </a:rPr>
              <a:t>Individual Issues</a:t>
            </a:r>
            <a:r>
              <a:rPr lang="en-GB" sz="4400" b="0" i="0" u="none" strike="noStrike" dirty="0">
                <a:effectLst/>
                <a:latin typeface="Raleway" pitchFamily="2" charset="77"/>
              </a:rPr>
              <a:t>.</a:t>
            </a:r>
          </a:p>
          <a:p>
            <a:r>
              <a:rPr lang="en-GB" sz="4400" b="1" i="0" u="none" strike="noStrike" dirty="0">
                <a:effectLst/>
                <a:latin typeface="Raleway" pitchFamily="2" charset="77"/>
              </a:rPr>
              <a:t>Collective Issues</a:t>
            </a:r>
            <a:endParaRPr lang="en-GB" sz="4400" dirty="0"/>
          </a:p>
        </p:txBody>
      </p:sp>
      <p:pic>
        <p:nvPicPr>
          <p:cNvPr id="4" name="Picture 3" descr="V6 engine - Wikipedia">
            <a:extLst>
              <a:ext uri="{FF2B5EF4-FFF2-40B4-BE49-F238E27FC236}">
                <a16:creationId xmlns:a16="http://schemas.microsoft.com/office/drawing/2014/main" id="{35B8B0CD-74AB-4ACB-5DF2-CCAAAC8FB2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9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6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61C97DC-03E1-7DBA-6487-3853DB398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8"/>
            <a:ext cx="12192000" cy="657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5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10;&#10;Description automatically generated">
            <a:extLst>
              <a:ext uri="{FF2B5EF4-FFF2-40B4-BE49-F238E27FC236}">
                <a16:creationId xmlns:a16="http://schemas.microsoft.com/office/drawing/2014/main" id="{4A11C0B6-F9FF-0F56-37A9-B7F0DD21AEC9}"/>
              </a:ext>
            </a:extLst>
          </p:cNvPr>
          <p:cNvPicPr>
            <a:picLocks noChangeAspect="1"/>
          </p:cNvPicPr>
          <p:nvPr/>
        </p:nvPicPr>
        <p:blipFill>
          <a:blip r:embed="rId3"/>
          <a:stretch>
            <a:fillRect/>
          </a:stretch>
        </p:blipFill>
        <p:spPr>
          <a:xfrm>
            <a:off x="643467" y="1738716"/>
            <a:ext cx="10905066" cy="3380567"/>
          </a:xfrm>
          <a:prstGeom prst="rect">
            <a:avLst/>
          </a:prstGeom>
        </p:spPr>
      </p:pic>
    </p:spTree>
    <p:extLst>
      <p:ext uri="{BB962C8B-B14F-4D97-AF65-F5344CB8AC3E}">
        <p14:creationId xmlns:p14="http://schemas.microsoft.com/office/powerpoint/2010/main" val="2306002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idea concept">
            <a:extLst>
              <a:ext uri="{FF2B5EF4-FFF2-40B4-BE49-F238E27FC236}">
                <a16:creationId xmlns:a16="http://schemas.microsoft.com/office/drawing/2014/main" id="{4BF6471F-024A-45C2-E970-20B6316AD136}"/>
              </a:ext>
            </a:extLst>
          </p:cNvPr>
          <p:cNvPicPr>
            <a:picLocks noChangeAspect="1"/>
          </p:cNvPicPr>
          <p:nvPr/>
        </p:nvPicPr>
        <p:blipFill rotWithShape="1">
          <a:blip r:embed="rId2">
            <a:alphaModFix amt="40000"/>
          </a:blip>
          <a:srcRect l="12730" r="5020" b="-1"/>
          <a:stretch/>
        </p:blipFill>
        <p:spPr>
          <a:xfrm>
            <a:off x="0" y="611800"/>
            <a:ext cx="8450297" cy="6857990"/>
          </a:xfrm>
          <a:prstGeom prst="rect">
            <a:avLst/>
          </a:prstGeom>
        </p:spPr>
      </p:pic>
      <p:sp>
        <p:nvSpPr>
          <p:cNvPr id="2" name="TextBox 1">
            <a:extLst>
              <a:ext uri="{FF2B5EF4-FFF2-40B4-BE49-F238E27FC236}">
                <a16:creationId xmlns:a16="http://schemas.microsoft.com/office/drawing/2014/main" id="{2CB5E471-455F-12E4-228A-8433B4EFE7DA}"/>
              </a:ext>
            </a:extLst>
          </p:cNvPr>
          <p:cNvSpPr txBox="1"/>
          <p:nvPr/>
        </p:nvSpPr>
        <p:spPr>
          <a:xfrm>
            <a:off x="290145" y="611800"/>
            <a:ext cx="5645728" cy="5099190"/>
          </a:xfrm>
          <a:prstGeom prst="rect">
            <a:avLst/>
          </a:prstGeom>
        </p:spPr>
        <p:txBody>
          <a:bodyPr vert="horz" lIns="91440" tIns="45720" rIns="91440" bIns="45720" rtlCol="0">
            <a:normAutofit fontScale="92500" lnSpcReduction="10000"/>
          </a:bodyPr>
          <a:lstStyle/>
          <a:p>
            <a:pPr marL="285750" indent="-228600">
              <a:lnSpc>
                <a:spcPct val="90000"/>
              </a:lnSpc>
              <a:spcAft>
                <a:spcPts val="600"/>
              </a:spcAft>
              <a:buFont typeface="Arial" panose="020B0604020202020204" pitchFamily="34" charset="0"/>
              <a:buChar char="•"/>
            </a:pPr>
            <a:endParaRPr lang="en-US" sz="2000" dirty="0">
              <a:solidFill>
                <a:srgbClr val="FFFFFF"/>
              </a:solidFill>
            </a:endParaRPr>
          </a:p>
          <a:p>
            <a:pPr marL="57150" indent="-228600">
              <a:lnSpc>
                <a:spcPct val="90000"/>
              </a:lnSpc>
              <a:spcAft>
                <a:spcPts val="600"/>
              </a:spcAft>
              <a:buFont typeface="Arial" panose="020B0604020202020204" pitchFamily="34" charset="0"/>
              <a:buChar char="•"/>
            </a:pPr>
            <a:endParaRPr lang="en-US" sz="2000" dirty="0">
              <a:solidFill>
                <a:srgbClr val="FFFFFF"/>
              </a:solidFill>
            </a:endParaRPr>
          </a:p>
          <a:p>
            <a:pPr marL="57150">
              <a:lnSpc>
                <a:spcPct val="90000"/>
              </a:lnSpc>
              <a:spcAft>
                <a:spcPts val="600"/>
              </a:spcAft>
            </a:pPr>
            <a:r>
              <a:rPr lang="en-US" sz="3000" dirty="0">
                <a:solidFill>
                  <a:srgbClr val="FFFFFF"/>
                </a:solidFill>
              </a:rPr>
              <a:t>Three parts to this engine maintenance time today:</a:t>
            </a:r>
          </a:p>
          <a:p>
            <a:pPr marL="57150" indent="-228600">
              <a:lnSpc>
                <a:spcPct val="90000"/>
              </a:lnSpc>
              <a:spcAft>
                <a:spcPts val="600"/>
              </a:spcAft>
              <a:buFont typeface="Arial" panose="020B0604020202020204" pitchFamily="34" charset="0"/>
              <a:buChar char="•"/>
            </a:pPr>
            <a:endParaRPr lang="en-US" sz="3000" dirty="0">
              <a:solidFill>
                <a:srgbClr val="FFFFFF"/>
              </a:solidFill>
            </a:endParaRPr>
          </a:p>
          <a:p>
            <a:pPr marL="285750" indent="-228600">
              <a:lnSpc>
                <a:spcPct val="90000"/>
              </a:lnSpc>
              <a:spcAft>
                <a:spcPts val="600"/>
              </a:spcAft>
              <a:buFont typeface="Arial" panose="020B0604020202020204" pitchFamily="34" charset="0"/>
              <a:buChar char="•"/>
            </a:pPr>
            <a:r>
              <a:rPr lang="en-US" sz="3000" dirty="0">
                <a:solidFill>
                  <a:srgbClr val="FFFFFF"/>
                </a:solidFill>
              </a:rPr>
              <a:t>Ethos of the school – a culture where middle leaders are valued</a:t>
            </a:r>
          </a:p>
          <a:p>
            <a:pPr marL="57150">
              <a:lnSpc>
                <a:spcPct val="90000"/>
              </a:lnSpc>
              <a:spcAft>
                <a:spcPts val="600"/>
              </a:spcAft>
            </a:pPr>
            <a:endParaRPr lang="en-US" sz="3000" dirty="0">
              <a:solidFill>
                <a:srgbClr val="FFFFFF"/>
              </a:solidFill>
            </a:endParaRPr>
          </a:p>
          <a:p>
            <a:pPr marL="285750" indent="-228600">
              <a:lnSpc>
                <a:spcPct val="90000"/>
              </a:lnSpc>
              <a:spcAft>
                <a:spcPts val="600"/>
              </a:spcAft>
              <a:buFont typeface="Arial" panose="020B0604020202020204" pitchFamily="34" charset="0"/>
              <a:buChar char="•"/>
            </a:pPr>
            <a:r>
              <a:rPr lang="en-US" sz="3000" dirty="0">
                <a:solidFill>
                  <a:srgbClr val="FFFFFF"/>
                </a:solidFill>
              </a:rPr>
              <a:t>Systems that help middle leaders be impactful –the nuts and bolts </a:t>
            </a:r>
          </a:p>
          <a:p>
            <a:pPr marL="57150">
              <a:lnSpc>
                <a:spcPct val="90000"/>
              </a:lnSpc>
              <a:spcAft>
                <a:spcPts val="600"/>
              </a:spcAft>
            </a:pPr>
            <a:endParaRPr lang="en-US" sz="3000" dirty="0">
              <a:solidFill>
                <a:srgbClr val="FFFF00"/>
              </a:solidFill>
            </a:endParaRPr>
          </a:p>
          <a:p>
            <a:pPr marL="285750" indent="-228600">
              <a:lnSpc>
                <a:spcPct val="90000"/>
              </a:lnSpc>
              <a:spcAft>
                <a:spcPts val="600"/>
              </a:spcAft>
              <a:buFont typeface="Arial" panose="020B0604020202020204" pitchFamily="34" charset="0"/>
              <a:buChar char="•"/>
            </a:pPr>
            <a:r>
              <a:rPr lang="en-US" sz="3000" dirty="0">
                <a:solidFill>
                  <a:srgbClr val="FFFF00"/>
                </a:solidFill>
              </a:rPr>
              <a:t>Equipping the mechanic: supporting leaders to be effective </a:t>
            </a:r>
          </a:p>
        </p:txBody>
      </p:sp>
      <p:pic>
        <p:nvPicPr>
          <p:cNvPr id="3" name="Picture 2" descr="V6 engine - Wikipedia">
            <a:extLst>
              <a:ext uri="{FF2B5EF4-FFF2-40B4-BE49-F238E27FC236}">
                <a16:creationId xmlns:a16="http://schemas.microsoft.com/office/drawing/2014/main" id="{0F5A14E7-F0F5-6183-0F6F-96BC16A3A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r="1145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310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408D1-2167-F0F4-8445-171394BFC86F}"/>
              </a:ext>
            </a:extLst>
          </p:cNvPr>
          <p:cNvSpPr>
            <a:spLocks noGrp="1"/>
          </p:cNvSpPr>
          <p:nvPr>
            <p:ph type="title"/>
          </p:nvPr>
        </p:nvSpPr>
        <p:spPr>
          <a:xfrm>
            <a:off x="572493" y="238539"/>
            <a:ext cx="11018520" cy="1434415"/>
          </a:xfrm>
        </p:spPr>
        <p:txBody>
          <a:bodyPr anchor="b">
            <a:normAutofit/>
          </a:bodyPr>
          <a:lstStyle/>
          <a:p>
            <a:r>
              <a:rPr lang="en-GB" sz="4600" dirty="0"/>
              <a:t>Equipping the mechanic: how to be a good leader?</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29ABC1-1BF0-B439-EBA0-3EB11271AEC3}"/>
              </a:ext>
            </a:extLst>
          </p:cNvPr>
          <p:cNvSpPr>
            <a:spLocks noGrp="1"/>
          </p:cNvSpPr>
          <p:nvPr>
            <p:ph idx="1"/>
          </p:nvPr>
        </p:nvSpPr>
        <p:spPr>
          <a:xfrm>
            <a:off x="572493" y="2071316"/>
            <a:ext cx="6713552" cy="4119172"/>
          </a:xfrm>
        </p:spPr>
        <p:txBody>
          <a:bodyPr anchor="t">
            <a:normAutofit/>
          </a:bodyPr>
          <a:lstStyle/>
          <a:p>
            <a:pPr marL="285750" indent="-285750">
              <a:buFontTx/>
              <a:buChar char="-"/>
            </a:pPr>
            <a:r>
              <a:rPr lang="en-GB" sz="3200" dirty="0"/>
              <a:t>Be good at what you do </a:t>
            </a:r>
          </a:p>
          <a:p>
            <a:pPr marL="285750" indent="-285750">
              <a:buFontTx/>
              <a:buChar char="-"/>
            </a:pPr>
            <a:r>
              <a:rPr lang="en-GB" sz="3200" dirty="0"/>
              <a:t>Clarity of purpose </a:t>
            </a:r>
          </a:p>
          <a:p>
            <a:pPr marL="285750" indent="-285750">
              <a:buFontTx/>
              <a:buChar char="-"/>
            </a:pPr>
            <a:r>
              <a:rPr lang="en-GB" sz="3200" dirty="0"/>
              <a:t>Focus on process </a:t>
            </a:r>
          </a:p>
          <a:p>
            <a:endParaRPr lang="en-GB" sz="4400" dirty="0"/>
          </a:p>
        </p:txBody>
      </p:sp>
      <p:pic>
        <p:nvPicPr>
          <p:cNvPr id="4" name="Picture 3" descr="V6 engine - Wikipedia">
            <a:extLst>
              <a:ext uri="{FF2B5EF4-FFF2-40B4-BE49-F238E27FC236}">
                <a16:creationId xmlns:a16="http://schemas.microsoft.com/office/drawing/2014/main" id="{35B8B0CD-74AB-4ACB-5DF2-CCAAAC8FB2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9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927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Video 16" descr="A fish swimming in water&#10;&#10;Description automatically generated with low confidence">
            <a:extLst>
              <a:ext uri="{FF2B5EF4-FFF2-40B4-BE49-F238E27FC236}">
                <a16:creationId xmlns:a16="http://schemas.microsoft.com/office/drawing/2014/main" id="{1CB11CD8-25A0-9A2D-9191-8562800827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66" y="-1"/>
            <a:ext cx="12192017" cy="685800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37FEDC-18B6-814B-679C-1D8C784DAE2F}"/>
              </a:ext>
            </a:extLst>
          </p:cNvPr>
          <p:cNvSpPr>
            <a:spLocks noGrp="1"/>
          </p:cNvSpPr>
          <p:nvPr>
            <p:ph type="ctrTitle"/>
          </p:nvPr>
        </p:nvSpPr>
        <p:spPr>
          <a:xfrm>
            <a:off x="1097280" y="325549"/>
            <a:ext cx="10058400" cy="5690240"/>
          </a:xfrm>
          <a:effectLst>
            <a:outerShdw blurRad="50800" dist="38100" dir="2700000" algn="tl" rotWithShape="0">
              <a:prstClr val="black">
                <a:alpha val="40000"/>
              </a:prstClr>
            </a:outerShdw>
          </a:effectLst>
        </p:spPr>
        <p:txBody>
          <a:bodyPr>
            <a:normAutofit/>
          </a:bodyPr>
          <a:lstStyle/>
          <a:p>
            <a:r>
              <a:rPr lang="en-GB" sz="6700" dirty="0">
                <a:solidFill>
                  <a:schemeClr val="accent4">
                    <a:lumMod val="60000"/>
                    <a:lumOff val="40000"/>
                  </a:schemeClr>
                </a:solidFill>
                <a:effectLst/>
                <a:latin typeface="ZinSlab"/>
              </a:rPr>
              <a:t>Are you ready for the journey?</a:t>
            </a:r>
            <a:br>
              <a:rPr lang="en-GB" sz="5200" dirty="0">
                <a:solidFill>
                  <a:schemeClr val="accent4">
                    <a:lumMod val="60000"/>
                    <a:lumOff val="40000"/>
                  </a:schemeClr>
                </a:solidFill>
              </a:rPr>
            </a:br>
            <a:endParaRPr lang="en-GB" sz="5200" dirty="0">
              <a:solidFill>
                <a:schemeClr val="accent4">
                  <a:lumMod val="60000"/>
                  <a:lumOff val="40000"/>
                </a:schemeClr>
              </a:solidFill>
            </a:endParaRPr>
          </a:p>
        </p:txBody>
      </p:sp>
      <p:sp>
        <p:nvSpPr>
          <p:cNvPr id="3" name="Subtitle 2">
            <a:extLst>
              <a:ext uri="{FF2B5EF4-FFF2-40B4-BE49-F238E27FC236}">
                <a16:creationId xmlns:a16="http://schemas.microsoft.com/office/drawing/2014/main" id="{C329153A-F1C1-0427-2077-65B5A91A179C}"/>
              </a:ext>
            </a:extLst>
          </p:cNvPr>
          <p:cNvSpPr>
            <a:spLocks noGrp="1"/>
          </p:cNvSpPr>
          <p:nvPr>
            <p:ph type="subTitle" idx="1"/>
          </p:nvPr>
        </p:nvSpPr>
        <p:spPr>
          <a:xfrm>
            <a:off x="5591840" y="6216646"/>
            <a:ext cx="10058400" cy="1282707"/>
          </a:xfrm>
          <a:effectLst>
            <a:outerShdw blurRad="50800" dist="38100" dir="2700000" algn="tl" rotWithShape="0">
              <a:prstClr val="black">
                <a:alpha val="40000"/>
              </a:prstClr>
            </a:outerShdw>
          </a:effectLst>
        </p:spPr>
        <p:txBody>
          <a:bodyPr>
            <a:normAutofit/>
          </a:bodyPr>
          <a:lstStyle/>
          <a:p>
            <a:r>
              <a:rPr lang="en-GB" dirty="0">
                <a:solidFill>
                  <a:srgbClr val="FFFFFF"/>
                </a:solidFill>
              </a:rPr>
              <a:t>Thank you</a:t>
            </a:r>
          </a:p>
        </p:txBody>
      </p:sp>
    </p:spTree>
    <p:extLst>
      <p:ext uri="{BB962C8B-B14F-4D97-AF65-F5344CB8AC3E}">
        <p14:creationId xmlns:p14="http://schemas.microsoft.com/office/powerpoint/2010/main" val="35638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mute="1">
                <p:cTn id="12" repeatCount="indefinite" fill="hold" display="0">
                  <p:stCondLst>
                    <p:cond delay="indefinite"/>
                  </p:stCondLst>
                </p:cTn>
                <p:tgtEl>
                  <p:spTgt spid="1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ashboard of a car">
            <a:extLst>
              <a:ext uri="{FF2B5EF4-FFF2-40B4-BE49-F238E27FC236}">
                <a16:creationId xmlns:a16="http://schemas.microsoft.com/office/drawing/2014/main" id="{B5BFE52A-0B90-F341-52F1-23714882F21D}"/>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4343120-7709-8DD6-6997-D6F4148CC209}"/>
              </a:ext>
            </a:extLst>
          </p:cNvPr>
          <p:cNvSpPr txBox="1"/>
          <p:nvPr/>
        </p:nvSpPr>
        <p:spPr>
          <a:xfrm>
            <a:off x="3721769" y="589359"/>
            <a:ext cx="7908758" cy="3742762"/>
          </a:xfrm>
          <a:prstGeom prst="rect">
            <a:avLst/>
          </a:prstGeom>
        </p:spPr>
        <p:txBody>
          <a:bodyPr vert="horz" lIns="91440" tIns="45720" rIns="91440" bIns="45720" rtlCol="0">
            <a:normAutofit/>
          </a:bodyPr>
          <a:lstStyle/>
          <a:p>
            <a:pPr>
              <a:lnSpc>
                <a:spcPct val="90000"/>
              </a:lnSpc>
              <a:spcAft>
                <a:spcPts val="600"/>
              </a:spcAft>
            </a:pPr>
            <a:r>
              <a:rPr lang="en-US" sz="3200" dirty="0"/>
              <a:t>What makes these wishes a reality…?</a:t>
            </a:r>
          </a:p>
          <a:p>
            <a:pPr>
              <a:lnSpc>
                <a:spcPct val="90000"/>
              </a:lnSpc>
              <a:spcAft>
                <a:spcPts val="600"/>
              </a:spcAft>
            </a:pPr>
            <a:endParaRPr lang="en-US" sz="3200" dirty="0"/>
          </a:p>
          <a:p>
            <a:pPr marL="342900" indent="-342900" algn="r">
              <a:lnSpc>
                <a:spcPct val="90000"/>
              </a:lnSpc>
              <a:spcAft>
                <a:spcPts val="600"/>
              </a:spcAft>
              <a:buFontTx/>
              <a:buChar char="-"/>
            </a:pPr>
            <a:r>
              <a:rPr lang="en-US" sz="3200" dirty="0"/>
              <a:t>Unseen </a:t>
            </a:r>
          </a:p>
          <a:p>
            <a:pPr marL="342900" indent="-342900" algn="r">
              <a:lnSpc>
                <a:spcPct val="90000"/>
              </a:lnSpc>
              <a:spcAft>
                <a:spcPts val="600"/>
              </a:spcAft>
              <a:buFontTx/>
              <a:buChar char="-"/>
            </a:pPr>
            <a:r>
              <a:rPr lang="en-US" sz="3200" dirty="0"/>
              <a:t>Often overlooked</a:t>
            </a:r>
          </a:p>
          <a:p>
            <a:pPr marL="342900" indent="-342900" algn="r">
              <a:lnSpc>
                <a:spcPct val="90000"/>
              </a:lnSpc>
              <a:spcAft>
                <a:spcPts val="600"/>
              </a:spcAft>
              <a:buFontTx/>
              <a:buChar char="-"/>
            </a:pPr>
            <a:r>
              <a:rPr lang="en-US" sz="3200" dirty="0"/>
              <a:t>Keeps everything working … </a:t>
            </a:r>
          </a:p>
          <a:p>
            <a:pPr algn="r">
              <a:lnSpc>
                <a:spcPct val="90000"/>
              </a:lnSpc>
              <a:spcAft>
                <a:spcPts val="600"/>
              </a:spcAft>
            </a:pPr>
            <a:r>
              <a:rPr lang="en-US" sz="3200" dirty="0"/>
              <a:t>and safe… and effective…</a:t>
            </a:r>
          </a:p>
          <a:p>
            <a:pPr indent="-228600">
              <a:lnSpc>
                <a:spcPct val="90000"/>
              </a:lnSpc>
              <a:spcAft>
                <a:spcPts val="600"/>
              </a:spcAft>
              <a:buFont typeface="Arial" panose="020B0604020202020204" pitchFamily="34" charset="0"/>
              <a:buChar char="•"/>
            </a:pPr>
            <a:endParaRPr lang="en-US" sz="3200" dirty="0"/>
          </a:p>
          <a:p>
            <a:pPr>
              <a:lnSpc>
                <a:spcPct val="90000"/>
              </a:lnSpc>
              <a:spcAft>
                <a:spcPts val="600"/>
              </a:spcAft>
            </a:pPr>
            <a:endParaRPr lang="en-US" sz="3200" dirty="0"/>
          </a:p>
          <a:p>
            <a:pPr indent="-228600">
              <a:lnSpc>
                <a:spcPct val="90000"/>
              </a:lnSpc>
              <a:spcAft>
                <a:spcPts val="6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176889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eel machine">
            <a:extLst>
              <a:ext uri="{FF2B5EF4-FFF2-40B4-BE49-F238E27FC236}">
                <a16:creationId xmlns:a16="http://schemas.microsoft.com/office/drawing/2014/main" id="{BFB9AE11-6632-A050-17F7-EC7C22DC8581}"/>
              </a:ext>
            </a:extLst>
          </p:cNvPr>
          <p:cNvPicPr>
            <a:picLocks noChangeAspect="1"/>
          </p:cNvPicPr>
          <p:nvPr/>
        </p:nvPicPr>
        <p:blipFill rotWithShape="1">
          <a:blip r:embed="rId3"/>
          <a:srcRect t="11498" b="9546"/>
          <a:stretch/>
        </p:blipFill>
        <p:spPr>
          <a:xfrm>
            <a:off x="457200" y="457200"/>
            <a:ext cx="11277600" cy="5943600"/>
          </a:xfrm>
          <a:prstGeom prst="rect">
            <a:avLst/>
          </a:prstGeom>
        </p:spPr>
      </p:pic>
      <p:sp>
        <p:nvSpPr>
          <p:cNvPr id="3" name="Rectangle 2">
            <a:extLst>
              <a:ext uri="{FF2B5EF4-FFF2-40B4-BE49-F238E27FC236}">
                <a16:creationId xmlns:a16="http://schemas.microsoft.com/office/drawing/2014/main" id="{F60B2C59-B0D2-20BA-1A3B-287ED2BD05DC}"/>
              </a:ext>
            </a:extLst>
          </p:cNvPr>
          <p:cNvSpPr/>
          <p:nvPr/>
        </p:nvSpPr>
        <p:spPr>
          <a:xfrm>
            <a:off x="454889" y="5693021"/>
            <a:ext cx="4457770" cy="707886"/>
          </a:xfrm>
          <a:prstGeom prst="rect">
            <a:avLst/>
          </a:prstGeom>
          <a:solidFill>
            <a:schemeClr val="bg1"/>
          </a:solidFill>
        </p:spPr>
        <p:txBody>
          <a:bodyPr wrap="squar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The School Engine… </a:t>
            </a:r>
          </a:p>
        </p:txBody>
      </p:sp>
      <p:sp>
        <p:nvSpPr>
          <p:cNvPr id="5" name="Rectangle 4">
            <a:extLst>
              <a:ext uri="{FF2B5EF4-FFF2-40B4-BE49-F238E27FC236}">
                <a16:creationId xmlns:a16="http://schemas.microsoft.com/office/drawing/2014/main" id="{35CB16B8-BCFC-132F-682C-0472B5035DA0}"/>
              </a:ext>
            </a:extLst>
          </p:cNvPr>
          <p:cNvSpPr/>
          <p:nvPr/>
        </p:nvSpPr>
        <p:spPr>
          <a:xfrm>
            <a:off x="4661903" y="5692165"/>
            <a:ext cx="7072897" cy="707886"/>
          </a:xfrm>
          <a:prstGeom prst="rect">
            <a:avLst/>
          </a:prstGeom>
          <a:solidFill>
            <a:schemeClr val="bg1"/>
          </a:solidFill>
        </p:spPr>
        <p:txBody>
          <a:bodyPr wrap="non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dirty="0">
                <a:ln w="0"/>
                <a:solidFill>
                  <a:schemeClr val="accent1"/>
                </a:solidFill>
                <a:effectLst>
                  <a:outerShdw blurRad="38100" dist="25400" dir="5400000" algn="ctr" rotWithShape="0">
                    <a:srgbClr val="6E747A">
                      <a:alpha val="43000"/>
                    </a:srgbClr>
                  </a:outerShdw>
                </a:effectLst>
              </a:rPr>
              <a:t>Maintained by </a:t>
            </a:r>
            <a:r>
              <a:rPr lang="en-GB" sz="4000" b="0" cap="none" spc="0" dirty="0">
                <a:ln w="0"/>
                <a:solidFill>
                  <a:schemeClr val="accent1"/>
                </a:solidFill>
                <a:effectLst>
                  <a:outerShdw blurRad="38100" dist="25400" dir="5400000" algn="ctr" rotWithShape="0">
                    <a:srgbClr val="6E747A">
                      <a:alpha val="43000"/>
                    </a:srgbClr>
                  </a:outerShdw>
                </a:effectLst>
              </a:rPr>
              <a:t>Middle Leaders</a:t>
            </a:r>
          </a:p>
        </p:txBody>
      </p:sp>
    </p:spTree>
    <p:extLst>
      <p:ext uri="{BB962C8B-B14F-4D97-AF65-F5344CB8AC3E}">
        <p14:creationId xmlns:p14="http://schemas.microsoft.com/office/powerpoint/2010/main" val="378871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5E471-455F-12E4-228A-8433B4EFE7DA}"/>
              </a:ext>
            </a:extLst>
          </p:cNvPr>
          <p:cNvSpPr txBox="1"/>
          <p:nvPr/>
        </p:nvSpPr>
        <p:spPr>
          <a:xfrm>
            <a:off x="4862159" y="160420"/>
            <a:ext cx="7025042" cy="5678906"/>
          </a:xfrm>
          <a:prstGeom prst="rect">
            <a:avLst/>
          </a:prstGeom>
        </p:spPr>
        <p:txBody>
          <a:bodyPr vert="horz" lIns="91440" tIns="45720" rIns="91440" bIns="45720" rtlCol="0">
            <a:normAutofit fontScale="70000" lnSpcReduction="20000"/>
          </a:bodyPr>
          <a:lstStyle/>
          <a:p>
            <a:pPr marL="285750" indent="-228600">
              <a:lnSpc>
                <a:spcPct val="90000"/>
              </a:lnSpc>
              <a:spcAft>
                <a:spcPts val="600"/>
              </a:spcAft>
              <a:buFont typeface="Arial" panose="020B0604020202020204" pitchFamily="34" charset="0"/>
              <a:buChar char="•"/>
            </a:pPr>
            <a:endParaRPr lang="en-US" sz="5800" dirty="0"/>
          </a:p>
          <a:p>
            <a:pPr>
              <a:lnSpc>
                <a:spcPct val="90000"/>
              </a:lnSpc>
              <a:spcAft>
                <a:spcPts val="600"/>
              </a:spcAft>
            </a:pPr>
            <a:r>
              <a:rPr lang="en-US" sz="5800" dirty="0"/>
              <a:t>The challenge is great … and in 2022 perhaps even greater than ever before …</a:t>
            </a:r>
          </a:p>
          <a:p>
            <a:pPr marL="57150" indent="-228600">
              <a:lnSpc>
                <a:spcPct val="90000"/>
              </a:lnSpc>
              <a:spcAft>
                <a:spcPts val="600"/>
              </a:spcAft>
              <a:buFont typeface="Arial" panose="020B0604020202020204" pitchFamily="34" charset="0"/>
              <a:buChar char="•"/>
            </a:pPr>
            <a:endParaRPr lang="en-US" sz="3600" dirty="0"/>
          </a:p>
          <a:p>
            <a:pPr marL="57150" indent="-228600">
              <a:lnSpc>
                <a:spcPct val="90000"/>
              </a:lnSpc>
              <a:spcAft>
                <a:spcPts val="600"/>
              </a:spcAft>
              <a:buFont typeface="Arial" panose="020B0604020202020204" pitchFamily="34" charset="0"/>
              <a:buChar char="•"/>
            </a:pPr>
            <a:endParaRPr lang="en-US" sz="3600" dirty="0"/>
          </a:p>
          <a:p>
            <a:pPr marL="57150" indent="-228600">
              <a:lnSpc>
                <a:spcPct val="90000"/>
              </a:lnSpc>
              <a:spcAft>
                <a:spcPts val="600"/>
              </a:spcAft>
              <a:buFont typeface="Arial" panose="020B0604020202020204" pitchFamily="34" charset="0"/>
              <a:buChar char="•"/>
            </a:pPr>
            <a:endParaRPr lang="en-US" sz="3600" dirty="0"/>
          </a:p>
          <a:p>
            <a:pPr marL="57150" indent="-228600">
              <a:lnSpc>
                <a:spcPct val="90000"/>
              </a:lnSpc>
              <a:spcAft>
                <a:spcPts val="600"/>
              </a:spcAft>
              <a:buFont typeface="Arial" panose="020B0604020202020204" pitchFamily="34" charset="0"/>
              <a:buChar char="•"/>
            </a:pPr>
            <a:r>
              <a:rPr lang="en-US" sz="3600" dirty="0"/>
              <a:t>A crisis of mental health – an epidemic within a pandemic </a:t>
            </a:r>
          </a:p>
          <a:p>
            <a:pPr>
              <a:lnSpc>
                <a:spcPct val="90000"/>
              </a:lnSpc>
              <a:spcAft>
                <a:spcPts val="600"/>
              </a:spcAft>
            </a:pPr>
            <a:endParaRPr lang="en-US" sz="3600" dirty="0"/>
          </a:p>
          <a:p>
            <a:pPr marL="57150" indent="-228600">
              <a:lnSpc>
                <a:spcPct val="90000"/>
              </a:lnSpc>
              <a:spcAft>
                <a:spcPts val="600"/>
              </a:spcAft>
              <a:buFont typeface="Arial" panose="020B0604020202020204" pitchFamily="34" charset="0"/>
              <a:buChar char="•"/>
            </a:pPr>
            <a:r>
              <a:rPr lang="en-US" sz="3600" dirty="0"/>
              <a:t>A lack of trust in institutions </a:t>
            </a:r>
          </a:p>
          <a:p>
            <a:pPr>
              <a:lnSpc>
                <a:spcPct val="90000"/>
              </a:lnSpc>
              <a:spcAft>
                <a:spcPts val="600"/>
              </a:spcAft>
            </a:pPr>
            <a:endParaRPr lang="en-US" sz="3600" dirty="0"/>
          </a:p>
          <a:p>
            <a:pPr marL="57150" indent="-228600">
              <a:lnSpc>
                <a:spcPct val="90000"/>
              </a:lnSpc>
              <a:spcAft>
                <a:spcPts val="600"/>
              </a:spcAft>
              <a:buFont typeface="Arial" panose="020B0604020202020204" pitchFamily="34" charset="0"/>
              <a:buChar char="•"/>
            </a:pPr>
            <a:r>
              <a:rPr lang="en-US" sz="3600" dirty="0"/>
              <a:t>The rise of individualism and the evaporation of social contracts </a:t>
            </a:r>
          </a:p>
          <a:p>
            <a:pPr marL="57150" indent="-228600">
              <a:lnSpc>
                <a:spcPct val="90000"/>
              </a:lnSpc>
              <a:spcAft>
                <a:spcPts val="600"/>
              </a:spcAft>
              <a:buFont typeface="Arial" panose="020B0604020202020204" pitchFamily="34" charset="0"/>
              <a:buChar char="•"/>
            </a:pPr>
            <a:endParaRPr lang="en-US" sz="3600" dirty="0"/>
          </a:p>
          <a:p>
            <a:pPr marL="571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p:txBody>
      </p:sp>
      <p:pic>
        <p:nvPicPr>
          <p:cNvPr id="7170" name="Picture 2" descr="Reconnect">
            <a:extLst>
              <a:ext uri="{FF2B5EF4-FFF2-40B4-BE49-F238E27FC236}">
                <a16:creationId xmlns:a16="http://schemas.microsoft.com/office/drawing/2014/main" id="{A615483B-0789-913F-26A7-94D8F14544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0" r="1" b="50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75" name="Straight Connector 717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BD3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32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6 engine - Wikipedia">
            <a:extLst>
              <a:ext uri="{FF2B5EF4-FFF2-40B4-BE49-F238E27FC236}">
                <a16:creationId xmlns:a16="http://schemas.microsoft.com/office/drawing/2014/main" id="{AF569AA4-7B0F-F2BD-4924-8AFAECFBB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533"/>
            <a:ext cx="5710989" cy="5710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D3E899-BA2F-615D-6213-7698B02E535A}"/>
              </a:ext>
            </a:extLst>
          </p:cNvPr>
          <p:cNvSpPr txBox="1"/>
          <p:nvPr/>
        </p:nvSpPr>
        <p:spPr>
          <a:xfrm>
            <a:off x="5438274" y="297251"/>
            <a:ext cx="6753726" cy="3231654"/>
          </a:xfrm>
          <a:prstGeom prst="rect">
            <a:avLst/>
          </a:prstGeom>
          <a:noFill/>
        </p:spPr>
        <p:txBody>
          <a:bodyPr wrap="square" rtlCol="0">
            <a:spAutoFit/>
          </a:bodyPr>
          <a:lstStyle/>
          <a:p>
            <a:r>
              <a:rPr lang="en-GB" sz="2400" b="1" dirty="0">
                <a:solidFill>
                  <a:srgbClr val="0070C0"/>
                </a:solidFill>
              </a:rPr>
              <a:t>More than ever, schools need well running engines</a:t>
            </a:r>
          </a:p>
          <a:p>
            <a:r>
              <a:rPr lang="en-US" sz="1800" b="1" dirty="0"/>
              <a:t>A crisis of mental health – an epidemic within a pandemic </a:t>
            </a:r>
          </a:p>
          <a:p>
            <a:endParaRPr lang="en-GB" b="1" dirty="0"/>
          </a:p>
          <a:p>
            <a:pPr marL="285750" indent="-285750">
              <a:buFontTx/>
              <a:buChar char="-"/>
            </a:pPr>
            <a:r>
              <a:rPr lang="en-GB" b="1" dirty="0"/>
              <a:t>The mental health of young people was already changing pre – Covid</a:t>
            </a:r>
          </a:p>
          <a:p>
            <a:pPr marL="285750" indent="-285750">
              <a:buFontTx/>
              <a:buChar char="-"/>
            </a:pPr>
            <a:r>
              <a:rPr lang="en-GB" b="1" dirty="0"/>
              <a:t>2000– 37 countries; 20,000 students </a:t>
            </a:r>
            <a:r>
              <a:rPr lang="en-GB" b="1" u="sng" dirty="0"/>
              <a:t>18% reporting high levels of loneliness </a:t>
            </a:r>
            <a:r>
              <a:rPr lang="en-GB" sz="1050" b="1" i="1" dirty="0"/>
              <a:t>Twenge and Haidt</a:t>
            </a:r>
            <a:endParaRPr lang="en-GB" b="1" i="1" u="sng" dirty="0"/>
          </a:p>
          <a:p>
            <a:pPr marL="285750" indent="-285750">
              <a:buFontTx/>
              <a:buChar char="-"/>
            </a:pPr>
            <a:r>
              <a:rPr lang="en-GB" b="1" u="sng" dirty="0"/>
              <a:t>By 2012 -2018 double that </a:t>
            </a:r>
            <a:r>
              <a:rPr lang="en-GB" b="1" dirty="0"/>
              <a:t>in Europe, Latin America &amp; English speaking countries </a:t>
            </a:r>
          </a:p>
          <a:p>
            <a:pPr marL="285750" indent="-285750">
              <a:buFontTx/>
              <a:buChar char="-"/>
            </a:pPr>
            <a:r>
              <a:rPr lang="en-GB" b="1" dirty="0"/>
              <a:t>Correlated with rates of insufficient sleep, rates of depression, anxiety and suicide </a:t>
            </a:r>
          </a:p>
        </p:txBody>
      </p:sp>
      <p:pic>
        <p:nvPicPr>
          <p:cNvPr id="5" name="Picture 2" descr="Reconnect">
            <a:extLst>
              <a:ext uri="{FF2B5EF4-FFF2-40B4-BE49-F238E27FC236}">
                <a16:creationId xmlns:a16="http://schemas.microsoft.com/office/drawing/2014/main" id="{BF50FF8F-4F01-295A-226B-B14E2D42E8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0" r="1" b="507"/>
          <a:stretch/>
        </p:blipFill>
        <p:spPr bwMode="auto">
          <a:xfrm>
            <a:off x="10623176" y="4537038"/>
            <a:ext cx="1568824" cy="232096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8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6 engine - Wikipedia">
            <a:extLst>
              <a:ext uri="{FF2B5EF4-FFF2-40B4-BE49-F238E27FC236}">
                <a16:creationId xmlns:a16="http://schemas.microsoft.com/office/drawing/2014/main" id="{AF569AA4-7B0F-F2BD-4924-8AFAECFBB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533"/>
            <a:ext cx="5710989" cy="5710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D3E899-BA2F-615D-6213-7698B02E535A}"/>
              </a:ext>
            </a:extLst>
          </p:cNvPr>
          <p:cNvSpPr txBox="1"/>
          <p:nvPr/>
        </p:nvSpPr>
        <p:spPr>
          <a:xfrm>
            <a:off x="5438274" y="297251"/>
            <a:ext cx="6753726" cy="923330"/>
          </a:xfrm>
          <a:prstGeom prst="rect">
            <a:avLst/>
          </a:prstGeom>
          <a:noFill/>
        </p:spPr>
        <p:txBody>
          <a:bodyPr wrap="square" rtlCol="0">
            <a:spAutoFit/>
          </a:bodyPr>
          <a:lstStyle/>
          <a:p>
            <a:r>
              <a:rPr lang="en-GB" sz="1800" b="1" dirty="0">
                <a:solidFill>
                  <a:srgbClr val="0070C0"/>
                </a:solidFill>
              </a:rPr>
              <a:t>More than ever, schools need well running engines</a:t>
            </a:r>
          </a:p>
          <a:p>
            <a:r>
              <a:rPr lang="en-US" sz="1800" b="1" dirty="0"/>
              <a:t>A crisis of mental health – an epidemic within a pandemic </a:t>
            </a:r>
          </a:p>
          <a:p>
            <a:endParaRPr lang="en-GB" b="1" dirty="0"/>
          </a:p>
        </p:txBody>
      </p:sp>
      <p:pic>
        <p:nvPicPr>
          <p:cNvPr id="6" name="Picture 5">
            <a:extLst>
              <a:ext uri="{FF2B5EF4-FFF2-40B4-BE49-F238E27FC236}">
                <a16:creationId xmlns:a16="http://schemas.microsoft.com/office/drawing/2014/main" id="{511909E6-2222-7F29-E502-0327B9B41F5D}"/>
              </a:ext>
            </a:extLst>
          </p:cNvPr>
          <p:cNvPicPr>
            <a:picLocks noChangeAspect="1"/>
          </p:cNvPicPr>
          <p:nvPr/>
        </p:nvPicPr>
        <p:blipFill>
          <a:blip r:embed="rId3"/>
          <a:stretch>
            <a:fillRect/>
          </a:stretch>
        </p:blipFill>
        <p:spPr>
          <a:xfrm>
            <a:off x="5710989" y="1569168"/>
            <a:ext cx="6192252" cy="4360288"/>
          </a:xfrm>
          <a:prstGeom prst="rect">
            <a:avLst/>
          </a:prstGeom>
        </p:spPr>
      </p:pic>
      <p:sp>
        <p:nvSpPr>
          <p:cNvPr id="7" name="TextBox 6">
            <a:extLst>
              <a:ext uri="{FF2B5EF4-FFF2-40B4-BE49-F238E27FC236}">
                <a16:creationId xmlns:a16="http://schemas.microsoft.com/office/drawing/2014/main" id="{A782A456-3A39-5B49-D4AB-749C5A2FF993}"/>
              </a:ext>
            </a:extLst>
          </p:cNvPr>
          <p:cNvSpPr txBox="1"/>
          <p:nvPr/>
        </p:nvSpPr>
        <p:spPr>
          <a:xfrm>
            <a:off x="6833936" y="5929456"/>
            <a:ext cx="3112169" cy="923330"/>
          </a:xfrm>
          <a:prstGeom prst="rect">
            <a:avLst/>
          </a:prstGeom>
          <a:noFill/>
        </p:spPr>
        <p:txBody>
          <a:bodyPr wrap="square" rtlCol="0">
            <a:spAutoFit/>
          </a:bodyPr>
          <a:lstStyle/>
          <a:p>
            <a:r>
              <a:rPr lang="en-GB" dirty="0"/>
              <a:t>Impact on: </a:t>
            </a:r>
          </a:p>
          <a:p>
            <a:pPr marL="285750" indent="-285750">
              <a:buFontTx/>
              <a:buChar char="-"/>
            </a:pPr>
            <a:r>
              <a:rPr lang="en-GB" dirty="0"/>
              <a:t>Social interaction </a:t>
            </a:r>
          </a:p>
          <a:p>
            <a:pPr marL="285750" indent="-285750">
              <a:buFontTx/>
              <a:buChar char="-"/>
            </a:pPr>
            <a:r>
              <a:rPr lang="en-GB" dirty="0"/>
              <a:t>Concentration and focus </a:t>
            </a:r>
          </a:p>
        </p:txBody>
      </p:sp>
    </p:spTree>
    <p:extLst>
      <p:ext uri="{BB962C8B-B14F-4D97-AF65-F5344CB8AC3E}">
        <p14:creationId xmlns:p14="http://schemas.microsoft.com/office/powerpoint/2010/main" val="38318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6 engine - Wikipedia">
            <a:extLst>
              <a:ext uri="{FF2B5EF4-FFF2-40B4-BE49-F238E27FC236}">
                <a16:creationId xmlns:a16="http://schemas.microsoft.com/office/drawing/2014/main" id="{AF569AA4-7B0F-F2BD-4924-8AFAECFBB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533"/>
            <a:ext cx="5710989" cy="5710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D3E899-BA2F-615D-6213-7698B02E535A}"/>
              </a:ext>
            </a:extLst>
          </p:cNvPr>
          <p:cNvSpPr txBox="1"/>
          <p:nvPr/>
        </p:nvSpPr>
        <p:spPr>
          <a:xfrm>
            <a:off x="5438274" y="297251"/>
            <a:ext cx="6753726" cy="1384995"/>
          </a:xfrm>
          <a:prstGeom prst="rect">
            <a:avLst/>
          </a:prstGeom>
          <a:noFill/>
        </p:spPr>
        <p:txBody>
          <a:bodyPr wrap="square" rtlCol="0">
            <a:spAutoFit/>
          </a:bodyPr>
          <a:lstStyle/>
          <a:p>
            <a:r>
              <a:rPr lang="en-GB" sz="2400" b="1" dirty="0">
                <a:solidFill>
                  <a:srgbClr val="0070C0"/>
                </a:solidFill>
              </a:rPr>
              <a:t>A more dynamic engine than ever is needed in every school </a:t>
            </a:r>
          </a:p>
          <a:p>
            <a:r>
              <a:rPr lang="en-US" sz="1800" b="1" dirty="0"/>
              <a:t>A crisis of mental health – an epidemic within a pandemic </a:t>
            </a:r>
          </a:p>
          <a:p>
            <a:endParaRPr lang="en-GB" b="1" dirty="0"/>
          </a:p>
        </p:txBody>
      </p:sp>
      <p:sp>
        <p:nvSpPr>
          <p:cNvPr id="7" name="TextBox 6">
            <a:extLst>
              <a:ext uri="{FF2B5EF4-FFF2-40B4-BE49-F238E27FC236}">
                <a16:creationId xmlns:a16="http://schemas.microsoft.com/office/drawing/2014/main" id="{A782A456-3A39-5B49-D4AB-749C5A2FF993}"/>
              </a:ext>
            </a:extLst>
          </p:cNvPr>
          <p:cNvSpPr txBox="1"/>
          <p:nvPr/>
        </p:nvSpPr>
        <p:spPr>
          <a:xfrm>
            <a:off x="6833936" y="5929456"/>
            <a:ext cx="3112169" cy="923330"/>
          </a:xfrm>
          <a:prstGeom prst="rect">
            <a:avLst/>
          </a:prstGeom>
          <a:noFill/>
        </p:spPr>
        <p:txBody>
          <a:bodyPr wrap="square" rtlCol="0">
            <a:spAutoFit/>
          </a:bodyPr>
          <a:lstStyle/>
          <a:p>
            <a:r>
              <a:rPr lang="en-GB" dirty="0"/>
              <a:t>Impact on: </a:t>
            </a:r>
          </a:p>
          <a:p>
            <a:pPr marL="285750" indent="-285750">
              <a:buFontTx/>
              <a:buChar char="-"/>
            </a:pPr>
            <a:r>
              <a:rPr lang="en-GB" dirty="0"/>
              <a:t>Social interaction </a:t>
            </a:r>
          </a:p>
          <a:p>
            <a:pPr marL="285750" indent="-285750">
              <a:buFontTx/>
              <a:buChar char="-"/>
            </a:pPr>
            <a:r>
              <a:rPr lang="en-GB" dirty="0"/>
              <a:t>Concentration and focus </a:t>
            </a:r>
          </a:p>
        </p:txBody>
      </p:sp>
      <p:pic>
        <p:nvPicPr>
          <p:cNvPr id="2" name="Picture 1">
            <a:extLst>
              <a:ext uri="{FF2B5EF4-FFF2-40B4-BE49-F238E27FC236}">
                <a16:creationId xmlns:a16="http://schemas.microsoft.com/office/drawing/2014/main" id="{A5B736F7-4265-E6AE-043E-8716B7397CDA}"/>
              </a:ext>
            </a:extLst>
          </p:cNvPr>
          <p:cNvPicPr>
            <a:picLocks noChangeAspect="1"/>
          </p:cNvPicPr>
          <p:nvPr/>
        </p:nvPicPr>
        <p:blipFill>
          <a:blip r:embed="rId3"/>
          <a:stretch>
            <a:fillRect/>
          </a:stretch>
        </p:blipFill>
        <p:spPr>
          <a:xfrm>
            <a:off x="5626284" y="1563354"/>
            <a:ext cx="6377705" cy="3971173"/>
          </a:xfrm>
          <a:prstGeom prst="rect">
            <a:avLst/>
          </a:prstGeom>
        </p:spPr>
      </p:pic>
    </p:spTree>
    <p:extLst>
      <p:ext uri="{BB962C8B-B14F-4D97-AF65-F5344CB8AC3E}">
        <p14:creationId xmlns:p14="http://schemas.microsoft.com/office/powerpoint/2010/main" val="846032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6 engine - Wikipedia">
            <a:extLst>
              <a:ext uri="{FF2B5EF4-FFF2-40B4-BE49-F238E27FC236}">
                <a16:creationId xmlns:a16="http://schemas.microsoft.com/office/drawing/2014/main" id="{AF569AA4-7B0F-F2BD-4924-8AFAECFBB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305" y="1923996"/>
            <a:ext cx="4514032" cy="4514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D3E899-BA2F-615D-6213-7698B02E535A}"/>
              </a:ext>
            </a:extLst>
          </p:cNvPr>
          <p:cNvSpPr txBox="1"/>
          <p:nvPr/>
        </p:nvSpPr>
        <p:spPr>
          <a:xfrm>
            <a:off x="5438274" y="297251"/>
            <a:ext cx="6753726" cy="1674305"/>
          </a:xfrm>
          <a:prstGeom prst="rect">
            <a:avLst/>
          </a:prstGeom>
          <a:noFill/>
        </p:spPr>
        <p:txBody>
          <a:bodyPr wrap="square" rtlCol="0">
            <a:spAutoFit/>
          </a:bodyPr>
          <a:lstStyle/>
          <a:p>
            <a:pPr>
              <a:lnSpc>
                <a:spcPct val="90000"/>
              </a:lnSpc>
              <a:spcAft>
                <a:spcPts val="600"/>
              </a:spcAft>
            </a:pPr>
            <a:r>
              <a:rPr lang="en-GB" sz="1800" b="1" dirty="0">
                <a:solidFill>
                  <a:srgbClr val="0070C0"/>
                </a:solidFill>
              </a:rPr>
              <a:t>More than ever, schools need well running engines</a:t>
            </a:r>
          </a:p>
          <a:p>
            <a:pPr>
              <a:lnSpc>
                <a:spcPct val="90000"/>
              </a:lnSpc>
              <a:spcAft>
                <a:spcPts val="600"/>
              </a:spcAft>
            </a:pPr>
            <a:r>
              <a:rPr lang="en-US" sz="1800" b="1" dirty="0"/>
              <a:t>A lack of trust in institutions </a:t>
            </a:r>
          </a:p>
          <a:p>
            <a:pPr>
              <a:lnSpc>
                <a:spcPct val="90000"/>
              </a:lnSpc>
              <a:spcAft>
                <a:spcPts val="600"/>
              </a:spcAft>
            </a:pPr>
            <a:r>
              <a:rPr lang="en-US" sz="1800" b="1" dirty="0"/>
              <a:t>The rise of individualism and the evaporation of social contracts </a:t>
            </a:r>
          </a:p>
          <a:p>
            <a:pPr>
              <a:lnSpc>
                <a:spcPct val="90000"/>
              </a:lnSpc>
              <a:spcAft>
                <a:spcPts val="600"/>
              </a:spcAft>
            </a:pPr>
            <a:endParaRPr lang="en-US" sz="1800" b="1" dirty="0"/>
          </a:p>
          <a:p>
            <a:endParaRPr lang="en-GB" b="1" dirty="0"/>
          </a:p>
        </p:txBody>
      </p:sp>
      <p:pic>
        <p:nvPicPr>
          <p:cNvPr id="5" name="Picture 2" descr="Reconnect">
            <a:extLst>
              <a:ext uri="{FF2B5EF4-FFF2-40B4-BE49-F238E27FC236}">
                <a16:creationId xmlns:a16="http://schemas.microsoft.com/office/drawing/2014/main" id="{BF50FF8F-4F01-295A-226B-B14E2D42E8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0" r="1" b="507"/>
          <a:stretch/>
        </p:blipFill>
        <p:spPr bwMode="auto">
          <a:xfrm>
            <a:off x="10623176" y="4537038"/>
            <a:ext cx="1568824" cy="23209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95D918-30DA-7710-3285-EF11358D88A9}"/>
              </a:ext>
            </a:extLst>
          </p:cNvPr>
          <p:cNvPicPr>
            <a:picLocks noChangeAspect="1"/>
          </p:cNvPicPr>
          <p:nvPr/>
        </p:nvPicPr>
        <p:blipFill>
          <a:blip r:embed="rId4"/>
          <a:stretch>
            <a:fillRect/>
          </a:stretch>
        </p:blipFill>
        <p:spPr>
          <a:xfrm>
            <a:off x="0" y="0"/>
            <a:ext cx="5070596" cy="6858000"/>
          </a:xfrm>
          <a:prstGeom prst="rect">
            <a:avLst/>
          </a:prstGeom>
        </p:spPr>
      </p:pic>
    </p:spTree>
    <p:extLst>
      <p:ext uri="{BB962C8B-B14F-4D97-AF65-F5344CB8AC3E}">
        <p14:creationId xmlns:p14="http://schemas.microsoft.com/office/powerpoint/2010/main" val="3146886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1536</Words>
  <Application>Microsoft Macintosh PowerPoint</Application>
  <PresentationFormat>Widescreen</PresentationFormat>
  <Paragraphs>192</Paragraphs>
  <Slides>28</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IBM Plex Sans</vt:lpstr>
      <vt:lpstr>Raleway</vt:lpstr>
      <vt:lpstr>Wingdings</vt:lpstr>
      <vt:lpstr>ZinSlab</vt:lpstr>
      <vt:lpstr>Office Theme</vt:lpstr>
      <vt:lpstr>Under the bonnet: maintenance and performance of the school engine.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the individual and the department…</vt:lpstr>
      <vt:lpstr>PowerPoint Presentation</vt:lpstr>
      <vt:lpstr>PowerPoint Presentation</vt:lpstr>
      <vt:lpstr>PowerPoint Presentation</vt:lpstr>
      <vt:lpstr>Equipping the mechanic: how to be a good leader?</vt:lpstr>
      <vt:lpstr>Are you ready for the journey?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MBudzynska</dc:creator>
  <cp:lastModifiedBy>MBudzynska</cp:lastModifiedBy>
  <cp:revision>12</cp:revision>
  <dcterms:created xsi:type="dcterms:W3CDTF">2022-10-27T16:44:57Z</dcterms:created>
  <dcterms:modified xsi:type="dcterms:W3CDTF">2022-11-03T23:08:25Z</dcterms:modified>
</cp:coreProperties>
</file>